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256" r:id="rId2"/>
    <p:sldId id="259" r:id="rId3"/>
    <p:sldId id="316" r:id="rId4"/>
    <p:sldId id="315" r:id="rId5"/>
    <p:sldId id="317" r:id="rId6"/>
    <p:sldId id="318" r:id="rId7"/>
    <p:sldId id="319" r:id="rId8"/>
    <p:sldId id="320" r:id="rId9"/>
    <p:sldId id="321" r:id="rId10"/>
    <p:sldId id="322" r:id="rId11"/>
    <p:sldId id="323" r:id="rId12"/>
    <p:sldId id="324" r:id="rId13"/>
    <p:sldId id="325" r:id="rId14"/>
    <p:sldId id="326" r:id="rId15"/>
    <p:sldId id="327" r:id="rId16"/>
    <p:sldId id="328" r:id="rId17"/>
    <p:sldId id="329" r:id="rId18"/>
    <p:sldId id="330"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 id="348" r:id="rId36"/>
    <p:sldId id="349" r:id="rId37"/>
    <p:sldId id="350" r:id="rId38"/>
    <p:sldId id="351" r:id="rId39"/>
    <p:sldId id="352" r:id="rId40"/>
    <p:sldId id="353" r:id="rId41"/>
    <p:sldId id="354" r:id="rId42"/>
    <p:sldId id="355" r:id="rId43"/>
    <p:sldId id="356" r:id="rId44"/>
    <p:sldId id="357" r:id="rId45"/>
    <p:sldId id="358" r:id="rId46"/>
    <p:sldId id="359" r:id="rId47"/>
    <p:sldId id="360" r:id="rId48"/>
    <p:sldId id="361" r:id="rId49"/>
    <p:sldId id="362" r:id="rId50"/>
    <p:sldId id="364" r:id="rId51"/>
    <p:sldId id="373" r:id="rId52"/>
    <p:sldId id="374" r:id="rId53"/>
    <p:sldId id="375" r:id="rId54"/>
    <p:sldId id="376" r:id="rId55"/>
    <p:sldId id="377" r:id="rId56"/>
    <p:sldId id="378" r:id="rId57"/>
    <p:sldId id="379" r:id="rId58"/>
    <p:sldId id="380" r:id="rId59"/>
    <p:sldId id="381" r:id="rId60"/>
    <p:sldId id="382" r:id="rId61"/>
    <p:sldId id="383" r:id="rId62"/>
    <p:sldId id="384" r:id="rId63"/>
    <p:sldId id="410" r:id="rId64"/>
    <p:sldId id="385" r:id="rId65"/>
    <p:sldId id="386" r:id="rId66"/>
    <p:sldId id="387" r:id="rId67"/>
    <p:sldId id="388" r:id="rId68"/>
    <p:sldId id="389" r:id="rId69"/>
    <p:sldId id="390" r:id="rId70"/>
    <p:sldId id="391" r:id="rId71"/>
    <p:sldId id="392" r:id="rId72"/>
    <p:sldId id="411" r:id="rId73"/>
    <p:sldId id="393" r:id="rId74"/>
    <p:sldId id="394" r:id="rId75"/>
    <p:sldId id="395" r:id="rId76"/>
    <p:sldId id="396" r:id="rId77"/>
    <p:sldId id="397" r:id="rId78"/>
    <p:sldId id="398" r:id="rId79"/>
    <p:sldId id="400" r:id="rId80"/>
    <p:sldId id="399" r:id="rId81"/>
    <p:sldId id="412" r:id="rId82"/>
    <p:sldId id="403" r:id="rId83"/>
    <p:sldId id="404" r:id="rId84"/>
    <p:sldId id="405" r:id="rId85"/>
    <p:sldId id="406" r:id="rId86"/>
    <p:sldId id="407" r:id="rId87"/>
    <p:sldId id="408" r:id="rId88"/>
    <p:sldId id="413" r:id="rId89"/>
    <p:sldId id="409" r:id="rId90"/>
    <p:sldId id="415" r:id="rId91"/>
    <p:sldId id="414" r:id="rId92"/>
    <p:sldId id="416" r:id="rId93"/>
    <p:sldId id="417" r:id="rId94"/>
    <p:sldId id="418" r:id="rId95"/>
    <p:sldId id="419" r:id="rId96"/>
    <p:sldId id="420" r:id="rId97"/>
    <p:sldId id="421" r:id="rId98"/>
    <p:sldId id="422" r:id="rId99"/>
    <p:sldId id="423" r:id="rId100"/>
    <p:sldId id="424" r:id="rId101"/>
    <p:sldId id="425" r:id="rId102"/>
    <p:sldId id="426" r:id="rId103"/>
    <p:sldId id="427" r:id="rId104"/>
    <p:sldId id="428" r:id="rId105"/>
    <p:sldId id="429" r:id="rId106"/>
    <p:sldId id="430" r:id="rId107"/>
    <p:sldId id="431" r:id="rId108"/>
    <p:sldId id="432" r:id="rId109"/>
    <p:sldId id="434" r:id="rId110"/>
    <p:sldId id="436" r:id="rId111"/>
    <p:sldId id="433" r:id="rId112"/>
    <p:sldId id="437" r:id="rId113"/>
    <p:sldId id="440" r:id="rId114"/>
    <p:sldId id="441" r:id="rId115"/>
    <p:sldId id="443" r:id="rId116"/>
    <p:sldId id="444" r:id="rId117"/>
    <p:sldId id="449" r:id="rId118"/>
    <p:sldId id="451" r:id="rId119"/>
    <p:sldId id="452" r:id="rId120"/>
    <p:sldId id="453" r:id="rId121"/>
    <p:sldId id="455" r:id="rId122"/>
    <p:sldId id="457" r:id="rId123"/>
    <p:sldId id="458" r:id="rId124"/>
    <p:sldId id="459" r:id="rId125"/>
    <p:sldId id="314" r:id="rId126"/>
  </p:sldIdLst>
  <p:sldSz cx="9144000" cy="6858000" type="screen4x3"/>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D62F"/>
    <a:srgbClr val="5C67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13"/>
    <p:restoredTop sz="94652"/>
  </p:normalViewPr>
  <p:slideViewPr>
    <p:cSldViewPr>
      <p:cViewPr varScale="1">
        <p:scale>
          <a:sx n="156" d="100"/>
          <a:sy n="156" d="100"/>
        </p:scale>
        <p:origin x="2976"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notesMaster" Target="notesMasters/notesMaster1.xml"/><Relationship Id="rId128" Type="http://schemas.openxmlformats.org/officeDocument/2006/relationships/presProps" Target="presProps.xml"/><Relationship Id="rId12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heme" Target="theme/theme1.xml"/><Relationship Id="rId13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3205E4-91D5-F24E-9775-FDED5FFF615D}" type="datetimeFigureOut">
              <a:rPr lang="pt-PT" smtClean="0"/>
              <a:t>17/05/16</a:t>
            </a:fld>
            <a:endParaRPr lang="pt-PT"/>
          </a:p>
        </p:txBody>
      </p:sp>
      <p:sp>
        <p:nvSpPr>
          <p:cNvPr id="4" name="Marcador de Posição da Imagem do Diapositivo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smtClean="0"/>
              <a:t>Clique para editar os estilos do texto de Modelo Global</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pt-PT"/>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2BAB1A-5E64-9848-B284-2433D555B138}" type="slidenum">
              <a:rPr lang="pt-PT" smtClean="0"/>
              <a:t>‹nº›</a:t>
            </a:fld>
            <a:endParaRPr lang="pt-PT"/>
          </a:p>
        </p:txBody>
      </p:sp>
    </p:spTree>
    <p:extLst>
      <p:ext uri="{BB962C8B-B14F-4D97-AF65-F5344CB8AC3E}">
        <p14:creationId xmlns:p14="http://schemas.microsoft.com/office/powerpoint/2010/main" val="360423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2</a:t>
            </a:fld>
            <a:endParaRPr lang="pt-PT"/>
          </a:p>
        </p:txBody>
      </p:sp>
    </p:spTree>
    <p:extLst>
      <p:ext uri="{BB962C8B-B14F-4D97-AF65-F5344CB8AC3E}">
        <p14:creationId xmlns:p14="http://schemas.microsoft.com/office/powerpoint/2010/main" val="1734669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103</a:t>
            </a:fld>
            <a:endParaRPr lang="pt-PT"/>
          </a:p>
        </p:txBody>
      </p:sp>
    </p:spTree>
    <p:extLst>
      <p:ext uri="{BB962C8B-B14F-4D97-AF65-F5344CB8AC3E}">
        <p14:creationId xmlns:p14="http://schemas.microsoft.com/office/powerpoint/2010/main" val="1778331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104</a:t>
            </a:fld>
            <a:endParaRPr lang="pt-PT"/>
          </a:p>
        </p:txBody>
      </p:sp>
    </p:spTree>
    <p:extLst>
      <p:ext uri="{BB962C8B-B14F-4D97-AF65-F5344CB8AC3E}">
        <p14:creationId xmlns:p14="http://schemas.microsoft.com/office/powerpoint/2010/main" val="77440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105</a:t>
            </a:fld>
            <a:endParaRPr lang="pt-PT"/>
          </a:p>
        </p:txBody>
      </p:sp>
    </p:spTree>
    <p:extLst>
      <p:ext uri="{BB962C8B-B14F-4D97-AF65-F5344CB8AC3E}">
        <p14:creationId xmlns:p14="http://schemas.microsoft.com/office/powerpoint/2010/main" val="1593333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108</a:t>
            </a:fld>
            <a:endParaRPr lang="pt-PT"/>
          </a:p>
        </p:txBody>
      </p:sp>
    </p:spTree>
    <p:extLst>
      <p:ext uri="{BB962C8B-B14F-4D97-AF65-F5344CB8AC3E}">
        <p14:creationId xmlns:p14="http://schemas.microsoft.com/office/powerpoint/2010/main" val="1177828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109</a:t>
            </a:fld>
            <a:endParaRPr lang="pt-PT"/>
          </a:p>
        </p:txBody>
      </p:sp>
    </p:spTree>
    <p:extLst>
      <p:ext uri="{BB962C8B-B14F-4D97-AF65-F5344CB8AC3E}">
        <p14:creationId xmlns:p14="http://schemas.microsoft.com/office/powerpoint/2010/main" val="1139361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110</a:t>
            </a:fld>
            <a:endParaRPr lang="pt-PT"/>
          </a:p>
        </p:txBody>
      </p:sp>
    </p:spTree>
    <p:extLst>
      <p:ext uri="{BB962C8B-B14F-4D97-AF65-F5344CB8AC3E}">
        <p14:creationId xmlns:p14="http://schemas.microsoft.com/office/powerpoint/2010/main" val="1622423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111</a:t>
            </a:fld>
            <a:endParaRPr lang="pt-PT"/>
          </a:p>
        </p:txBody>
      </p:sp>
    </p:spTree>
    <p:extLst>
      <p:ext uri="{BB962C8B-B14F-4D97-AF65-F5344CB8AC3E}">
        <p14:creationId xmlns:p14="http://schemas.microsoft.com/office/powerpoint/2010/main" val="256772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112</a:t>
            </a:fld>
            <a:endParaRPr lang="pt-PT"/>
          </a:p>
        </p:txBody>
      </p:sp>
    </p:spTree>
    <p:extLst>
      <p:ext uri="{BB962C8B-B14F-4D97-AF65-F5344CB8AC3E}">
        <p14:creationId xmlns:p14="http://schemas.microsoft.com/office/powerpoint/2010/main" val="513444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113</a:t>
            </a:fld>
            <a:endParaRPr lang="pt-PT"/>
          </a:p>
        </p:txBody>
      </p:sp>
    </p:spTree>
    <p:extLst>
      <p:ext uri="{BB962C8B-B14F-4D97-AF65-F5344CB8AC3E}">
        <p14:creationId xmlns:p14="http://schemas.microsoft.com/office/powerpoint/2010/main" val="1697132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114</a:t>
            </a:fld>
            <a:endParaRPr lang="pt-PT"/>
          </a:p>
        </p:txBody>
      </p:sp>
    </p:spTree>
    <p:extLst>
      <p:ext uri="{BB962C8B-B14F-4D97-AF65-F5344CB8AC3E}">
        <p14:creationId xmlns:p14="http://schemas.microsoft.com/office/powerpoint/2010/main" val="227436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93</a:t>
            </a:fld>
            <a:endParaRPr lang="pt-PT"/>
          </a:p>
        </p:txBody>
      </p:sp>
    </p:spTree>
    <p:extLst>
      <p:ext uri="{BB962C8B-B14F-4D97-AF65-F5344CB8AC3E}">
        <p14:creationId xmlns:p14="http://schemas.microsoft.com/office/powerpoint/2010/main" val="1699461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115</a:t>
            </a:fld>
            <a:endParaRPr lang="pt-PT"/>
          </a:p>
        </p:txBody>
      </p:sp>
    </p:spTree>
    <p:extLst>
      <p:ext uri="{BB962C8B-B14F-4D97-AF65-F5344CB8AC3E}">
        <p14:creationId xmlns:p14="http://schemas.microsoft.com/office/powerpoint/2010/main" val="628979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116</a:t>
            </a:fld>
            <a:endParaRPr lang="pt-PT"/>
          </a:p>
        </p:txBody>
      </p:sp>
    </p:spTree>
    <p:extLst>
      <p:ext uri="{BB962C8B-B14F-4D97-AF65-F5344CB8AC3E}">
        <p14:creationId xmlns:p14="http://schemas.microsoft.com/office/powerpoint/2010/main" val="1647707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117</a:t>
            </a:fld>
            <a:endParaRPr lang="pt-PT"/>
          </a:p>
        </p:txBody>
      </p:sp>
    </p:spTree>
    <p:extLst>
      <p:ext uri="{BB962C8B-B14F-4D97-AF65-F5344CB8AC3E}">
        <p14:creationId xmlns:p14="http://schemas.microsoft.com/office/powerpoint/2010/main" val="1022231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118</a:t>
            </a:fld>
            <a:endParaRPr lang="pt-PT"/>
          </a:p>
        </p:txBody>
      </p:sp>
    </p:spTree>
    <p:extLst>
      <p:ext uri="{BB962C8B-B14F-4D97-AF65-F5344CB8AC3E}">
        <p14:creationId xmlns:p14="http://schemas.microsoft.com/office/powerpoint/2010/main" val="923094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119</a:t>
            </a:fld>
            <a:endParaRPr lang="pt-PT"/>
          </a:p>
        </p:txBody>
      </p:sp>
    </p:spTree>
    <p:extLst>
      <p:ext uri="{BB962C8B-B14F-4D97-AF65-F5344CB8AC3E}">
        <p14:creationId xmlns:p14="http://schemas.microsoft.com/office/powerpoint/2010/main" val="1182889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120</a:t>
            </a:fld>
            <a:endParaRPr lang="pt-PT"/>
          </a:p>
        </p:txBody>
      </p:sp>
    </p:spTree>
    <p:extLst>
      <p:ext uri="{BB962C8B-B14F-4D97-AF65-F5344CB8AC3E}">
        <p14:creationId xmlns:p14="http://schemas.microsoft.com/office/powerpoint/2010/main" val="557595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121</a:t>
            </a:fld>
            <a:endParaRPr lang="pt-PT"/>
          </a:p>
        </p:txBody>
      </p:sp>
    </p:spTree>
    <p:extLst>
      <p:ext uri="{BB962C8B-B14F-4D97-AF65-F5344CB8AC3E}">
        <p14:creationId xmlns:p14="http://schemas.microsoft.com/office/powerpoint/2010/main" val="1233866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122</a:t>
            </a:fld>
            <a:endParaRPr lang="pt-PT"/>
          </a:p>
        </p:txBody>
      </p:sp>
    </p:spTree>
    <p:extLst>
      <p:ext uri="{BB962C8B-B14F-4D97-AF65-F5344CB8AC3E}">
        <p14:creationId xmlns:p14="http://schemas.microsoft.com/office/powerpoint/2010/main" val="2109217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123</a:t>
            </a:fld>
            <a:endParaRPr lang="pt-PT"/>
          </a:p>
        </p:txBody>
      </p:sp>
    </p:spTree>
    <p:extLst>
      <p:ext uri="{BB962C8B-B14F-4D97-AF65-F5344CB8AC3E}">
        <p14:creationId xmlns:p14="http://schemas.microsoft.com/office/powerpoint/2010/main" val="98464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96</a:t>
            </a:fld>
            <a:endParaRPr lang="pt-PT"/>
          </a:p>
        </p:txBody>
      </p:sp>
    </p:spTree>
    <p:extLst>
      <p:ext uri="{BB962C8B-B14F-4D97-AF65-F5344CB8AC3E}">
        <p14:creationId xmlns:p14="http://schemas.microsoft.com/office/powerpoint/2010/main" val="368406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97</a:t>
            </a:fld>
            <a:endParaRPr lang="pt-PT"/>
          </a:p>
        </p:txBody>
      </p:sp>
    </p:spTree>
    <p:extLst>
      <p:ext uri="{BB962C8B-B14F-4D97-AF65-F5344CB8AC3E}">
        <p14:creationId xmlns:p14="http://schemas.microsoft.com/office/powerpoint/2010/main" val="1922872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98</a:t>
            </a:fld>
            <a:endParaRPr lang="pt-PT"/>
          </a:p>
        </p:txBody>
      </p:sp>
    </p:spTree>
    <p:extLst>
      <p:ext uri="{BB962C8B-B14F-4D97-AF65-F5344CB8AC3E}">
        <p14:creationId xmlns:p14="http://schemas.microsoft.com/office/powerpoint/2010/main" val="1710802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99</a:t>
            </a:fld>
            <a:endParaRPr lang="pt-PT"/>
          </a:p>
        </p:txBody>
      </p:sp>
    </p:spTree>
    <p:extLst>
      <p:ext uri="{BB962C8B-B14F-4D97-AF65-F5344CB8AC3E}">
        <p14:creationId xmlns:p14="http://schemas.microsoft.com/office/powerpoint/2010/main" val="179375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100</a:t>
            </a:fld>
            <a:endParaRPr lang="pt-PT"/>
          </a:p>
        </p:txBody>
      </p:sp>
    </p:spTree>
    <p:extLst>
      <p:ext uri="{BB962C8B-B14F-4D97-AF65-F5344CB8AC3E}">
        <p14:creationId xmlns:p14="http://schemas.microsoft.com/office/powerpoint/2010/main" val="339700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101</a:t>
            </a:fld>
            <a:endParaRPr lang="pt-PT"/>
          </a:p>
        </p:txBody>
      </p:sp>
    </p:spTree>
    <p:extLst>
      <p:ext uri="{BB962C8B-B14F-4D97-AF65-F5344CB8AC3E}">
        <p14:creationId xmlns:p14="http://schemas.microsoft.com/office/powerpoint/2010/main" val="15659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412BAB1A-5E64-9848-B284-2433D555B138}" type="slidenum">
              <a:rPr lang="pt-PT" smtClean="0"/>
              <a:t>102</a:t>
            </a:fld>
            <a:endParaRPr lang="pt-PT"/>
          </a:p>
        </p:txBody>
      </p:sp>
    </p:spTree>
    <p:extLst>
      <p:ext uri="{BB962C8B-B14F-4D97-AF65-F5344CB8AC3E}">
        <p14:creationId xmlns:p14="http://schemas.microsoft.com/office/powerpoint/2010/main" val="424419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pt-PT"/>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pt-PT"/>
          </a:p>
        </p:txBody>
      </p:sp>
      <p:sp>
        <p:nvSpPr>
          <p:cNvPr id="4" name="Date Placeholder 3"/>
          <p:cNvSpPr>
            <a:spLocks noGrp="1"/>
          </p:cNvSpPr>
          <p:nvPr>
            <p:ph type="dt" sz="half" idx="10"/>
          </p:nvPr>
        </p:nvSpPr>
        <p:spPr/>
        <p:txBody>
          <a:bodyPr/>
          <a:lstStyle/>
          <a:p>
            <a:fld id="{FED193E7-A552-4B0B-971B-FB3098B7E772}" type="datetimeFigureOut">
              <a:rPr lang="pt-PT" smtClean="0"/>
              <a:t>17/05/16</a:t>
            </a:fld>
            <a:endParaRPr lang="pt-PT" dirty="0"/>
          </a:p>
        </p:txBody>
      </p:sp>
      <p:sp>
        <p:nvSpPr>
          <p:cNvPr id="5" name="Footer Placeholder 4"/>
          <p:cNvSpPr>
            <a:spLocks noGrp="1"/>
          </p:cNvSpPr>
          <p:nvPr>
            <p:ph type="ftr" sz="quarter" idx="11"/>
          </p:nvPr>
        </p:nvSpPr>
        <p:spPr/>
        <p:txBody>
          <a:bodyPr/>
          <a:lstStyle/>
          <a:p>
            <a:endParaRPr lang="pt-PT" dirty="0"/>
          </a:p>
        </p:txBody>
      </p:sp>
      <p:sp>
        <p:nvSpPr>
          <p:cNvPr id="6" name="Slide Number Placeholder 5"/>
          <p:cNvSpPr>
            <a:spLocks noGrp="1"/>
          </p:cNvSpPr>
          <p:nvPr>
            <p:ph type="sldNum" sz="quarter" idx="12"/>
          </p:nvPr>
        </p:nvSpPr>
        <p:spPr/>
        <p:txBody>
          <a:bodyPr/>
          <a:lstStyle/>
          <a:p>
            <a:fld id="{AF71B424-9468-462D-9677-D01D1C78864F}" type="slidenum">
              <a:rPr lang="pt-PT" smtClean="0"/>
              <a:t>‹nº›</a:t>
            </a:fld>
            <a:endParaRPr lang="pt-PT" dirty="0"/>
          </a:p>
        </p:txBody>
      </p:sp>
    </p:spTree>
    <p:extLst>
      <p:ext uri="{BB962C8B-B14F-4D97-AF65-F5344CB8AC3E}">
        <p14:creationId xmlns:p14="http://schemas.microsoft.com/office/powerpoint/2010/main" val="2866078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Date Placeholder 3"/>
          <p:cNvSpPr>
            <a:spLocks noGrp="1"/>
          </p:cNvSpPr>
          <p:nvPr>
            <p:ph type="dt" sz="half" idx="10"/>
          </p:nvPr>
        </p:nvSpPr>
        <p:spPr/>
        <p:txBody>
          <a:bodyPr/>
          <a:lstStyle/>
          <a:p>
            <a:fld id="{FED193E7-A552-4B0B-971B-FB3098B7E772}" type="datetimeFigureOut">
              <a:rPr lang="pt-PT" smtClean="0"/>
              <a:t>17/05/16</a:t>
            </a:fld>
            <a:endParaRPr lang="pt-PT" dirty="0"/>
          </a:p>
        </p:txBody>
      </p:sp>
      <p:sp>
        <p:nvSpPr>
          <p:cNvPr id="5" name="Footer Placeholder 4"/>
          <p:cNvSpPr>
            <a:spLocks noGrp="1"/>
          </p:cNvSpPr>
          <p:nvPr>
            <p:ph type="ftr" sz="quarter" idx="11"/>
          </p:nvPr>
        </p:nvSpPr>
        <p:spPr/>
        <p:txBody>
          <a:bodyPr/>
          <a:lstStyle/>
          <a:p>
            <a:endParaRPr lang="pt-PT" dirty="0"/>
          </a:p>
        </p:txBody>
      </p:sp>
      <p:sp>
        <p:nvSpPr>
          <p:cNvPr id="6" name="Slide Number Placeholder 5"/>
          <p:cNvSpPr>
            <a:spLocks noGrp="1"/>
          </p:cNvSpPr>
          <p:nvPr>
            <p:ph type="sldNum" sz="quarter" idx="12"/>
          </p:nvPr>
        </p:nvSpPr>
        <p:spPr/>
        <p:txBody>
          <a:bodyPr/>
          <a:lstStyle/>
          <a:p>
            <a:fld id="{AF71B424-9468-462D-9677-D01D1C78864F}" type="slidenum">
              <a:rPr lang="pt-PT" smtClean="0"/>
              <a:t>‹nº›</a:t>
            </a:fld>
            <a:endParaRPr lang="pt-PT" dirty="0"/>
          </a:p>
        </p:txBody>
      </p:sp>
    </p:spTree>
    <p:extLst>
      <p:ext uri="{BB962C8B-B14F-4D97-AF65-F5344CB8AC3E}">
        <p14:creationId xmlns:p14="http://schemas.microsoft.com/office/powerpoint/2010/main" val="3230456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pt-PT"/>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Date Placeholder 3"/>
          <p:cNvSpPr>
            <a:spLocks noGrp="1"/>
          </p:cNvSpPr>
          <p:nvPr>
            <p:ph type="dt" sz="half" idx="10"/>
          </p:nvPr>
        </p:nvSpPr>
        <p:spPr/>
        <p:txBody>
          <a:bodyPr/>
          <a:lstStyle/>
          <a:p>
            <a:fld id="{FED193E7-A552-4B0B-971B-FB3098B7E772}" type="datetimeFigureOut">
              <a:rPr lang="pt-PT" smtClean="0"/>
              <a:t>17/05/16</a:t>
            </a:fld>
            <a:endParaRPr lang="pt-PT" dirty="0"/>
          </a:p>
        </p:txBody>
      </p:sp>
      <p:sp>
        <p:nvSpPr>
          <p:cNvPr id="5" name="Footer Placeholder 4"/>
          <p:cNvSpPr>
            <a:spLocks noGrp="1"/>
          </p:cNvSpPr>
          <p:nvPr>
            <p:ph type="ftr" sz="quarter" idx="11"/>
          </p:nvPr>
        </p:nvSpPr>
        <p:spPr/>
        <p:txBody>
          <a:bodyPr/>
          <a:lstStyle/>
          <a:p>
            <a:endParaRPr lang="pt-PT" dirty="0"/>
          </a:p>
        </p:txBody>
      </p:sp>
      <p:sp>
        <p:nvSpPr>
          <p:cNvPr id="6" name="Slide Number Placeholder 5"/>
          <p:cNvSpPr>
            <a:spLocks noGrp="1"/>
          </p:cNvSpPr>
          <p:nvPr>
            <p:ph type="sldNum" sz="quarter" idx="12"/>
          </p:nvPr>
        </p:nvSpPr>
        <p:spPr/>
        <p:txBody>
          <a:bodyPr/>
          <a:lstStyle/>
          <a:p>
            <a:fld id="{AF71B424-9468-462D-9677-D01D1C78864F}" type="slidenum">
              <a:rPr lang="pt-PT" smtClean="0"/>
              <a:t>‹nº›</a:t>
            </a:fld>
            <a:endParaRPr lang="pt-PT" dirty="0"/>
          </a:p>
        </p:txBody>
      </p:sp>
    </p:spTree>
    <p:extLst>
      <p:ext uri="{BB962C8B-B14F-4D97-AF65-F5344CB8AC3E}">
        <p14:creationId xmlns:p14="http://schemas.microsoft.com/office/powerpoint/2010/main" val="666459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Date Placeholder 3"/>
          <p:cNvSpPr>
            <a:spLocks noGrp="1"/>
          </p:cNvSpPr>
          <p:nvPr>
            <p:ph type="dt" sz="half" idx="10"/>
          </p:nvPr>
        </p:nvSpPr>
        <p:spPr/>
        <p:txBody>
          <a:bodyPr/>
          <a:lstStyle/>
          <a:p>
            <a:fld id="{FED193E7-A552-4B0B-971B-FB3098B7E772}" type="datetimeFigureOut">
              <a:rPr lang="pt-PT" smtClean="0"/>
              <a:t>17/05/16</a:t>
            </a:fld>
            <a:endParaRPr lang="pt-PT" dirty="0"/>
          </a:p>
        </p:txBody>
      </p:sp>
      <p:sp>
        <p:nvSpPr>
          <p:cNvPr id="5" name="Footer Placeholder 4"/>
          <p:cNvSpPr>
            <a:spLocks noGrp="1"/>
          </p:cNvSpPr>
          <p:nvPr>
            <p:ph type="ftr" sz="quarter" idx="11"/>
          </p:nvPr>
        </p:nvSpPr>
        <p:spPr/>
        <p:txBody>
          <a:bodyPr/>
          <a:lstStyle/>
          <a:p>
            <a:endParaRPr lang="pt-PT" dirty="0"/>
          </a:p>
        </p:txBody>
      </p:sp>
      <p:sp>
        <p:nvSpPr>
          <p:cNvPr id="6" name="Slide Number Placeholder 5"/>
          <p:cNvSpPr>
            <a:spLocks noGrp="1"/>
          </p:cNvSpPr>
          <p:nvPr>
            <p:ph type="sldNum" sz="quarter" idx="12"/>
          </p:nvPr>
        </p:nvSpPr>
        <p:spPr/>
        <p:txBody>
          <a:bodyPr/>
          <a:lstStyle/>
          <a:p>
            <a:fld id="{AF71B424-9468-462D-9677-D01D1C78864F}" type="slidenum">
              <a:rPr lang="pt-PT" smtClean="0"/>
              <a:t>‹nº›</a:t>
            </a:fld>
            <a:endParaRPr lang="pt-PT" dirty="0"/>
          </a:p>
        </p:txBody>
      </p:sp>
    </p:spTree>
    <p:extLst>
      <p:ext uri="{BB962C8B-B14F-4D97-AF65-F5344CB8AC3E}">
        <p14:creationId xmlns:p14="http://schemas.microsoft.com/office/powerpoint/2010/main" val="4236879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pt-PT"/>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D193E7-A552-4B0B-971B-FB3098B7E772}" type="datetimeFigureOut">
              <a:rPr lang="pt-PT" smtClean="0"/>
              <a:t>17/05/16</a:t>
            </a:fld>
            <a:endParaRPr lang="pt-PT" dirty="0"/>
          </a:p>
        </p:txBody>
      </p:sp>
      <p:sp>
        <p:nvSpPr>
          <p:cNvPr id="5" name="Footer Placeholder 4"/>
          <p:cNvSpPr>
            <a:spLocks noGrp="1"/>
          </p:cNvSpPr>
          <p:nvPr>
            <p:ph type="ftr" sz="quarter" idx="11"/>
          </p:nvPr>
        </p:nvSpPr>
        <p:spPr/>
        <p:txBody>
          <a:bodyPr/>
          <a:lstStyle/>
          <a:p>
            <a:endParaRPr lang="pt-PT" dirty="0"/>
          </a:p>
        </p:txBody>
      </p:sp>
      <p:sp>
        <p:nvSpPr>
          <p:cNvPr id="6" name="Slide Number Placeholder 5"/>
          <p:cNvSpPr>
            <a:spLocks noGrp="1"/>
          </p:cNvSpPr>
          <p:nvPr>
            <p:ph type="sldNum" sz="quarter" idx="12"/>
          </p:nvPr>
        </p:nvSpPr>
        <p:spPr/>
        <p:txBody>
          <a:bodyPr/>
          <a:lstStyle/>
          <a:p>
            <a:fld id="{AF71B424-9468-462D-9677-D01D1C78864F}" type="slidenum">
              <a:rPr lang="pt-PT" smtClean="0"/>
              <a:t>‹nº›</a:t>
            </a:fld>
            <a:endParaRPr lang="pt-PT" dirty="0"/>
          </a:p>
        </p:txBody>
      </p:sp>
    </p:spTree>
    <p:extLst>
      <p:ext uri="{BB962C8B-B14F-4D97-AF65-F5344CB8AC3E}">
        <p14:creationId xmlns:p14="http://schemas.microsoft.com/office/powerpoint/2010/main" val="3888326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5" name="Date Placeholder 4"/>
          <p:cNvSpPr>
            <a:spLocks noGrp="1"/>
          </p:cNvSpPr>
          <p:nvPr>
            <p:ph type="dt" sz="half" idx="10"/>
          </p:nvPr>
        </p:nvSpPr>
        <p:spPr/>
        <p:txBody>
          <a:bodyPr/>
          <a:lstStyle/>
          <a:p>
            <a:fld id="{FED193E7-A552-4B0B-971B-FB3098B7E772}" type="datetimeFigureOut">
              <a:rPr lang="pt-PT" smtClean="0"/>
              <a:t>17/05/16</a:t>
            </a:fld>
            <a:endParaRPr lang="pt-PT" dirty="0"/>
          </a:p>
        </p:txBody>
      </p:sp>
      <p:sp>
        <p:nvSpPr>
          <p:cNvPr id="6" name="Footer Placeholder 5"/>
          <p:cNvSpPr>
            <a:spLocks noGrp="1"/>
          </p:cNvSpPr>
          <p:nvPr>
            <p:ph type="ftr" sz="quarter" idx="11"/>
          </p:nvPr>
        </p:nvSpPr>
        <p:spPr/>
        <p:txBody>
          <a:bodyPr/>
          <a:lstStyle/>
          <a:p>
            <a:endParaRPr lang="pt-PT" dirty="0"/>
          </a:p>
        </p:txBody>
      </p:sp>
      <p:sp>
        <p:nvSpPr>
          <p:cNvPr id="7" name="Slide Number Placeholder 6"/>
          <p:cNvSpPr>
            <a:spLocks noGrp="1"/>
          </p:cNvSpPr>
          <p:nvPr>
            <p:ph type="sldNum" sz="quarter" idx="12"/>
          </p:nvPr>
        </p:nvSpPr>
        <p:spPr/>
        <p:txBody>
          <a:bodyPr/>
          <a:lstStyle/>
          <a:p>
            <a:fld id="{AF71B424-9468-462D-9677-D01D1C78864F}" type="slidenum">
              <a:rPr lang="pt-PT" smtClean="0"/>
              <a:t>‹nº›</a:t>
            </a:fld>
            <a:endParaRPr lang="pt-PT" dirty="0"/>
          </a:p>
        </p:txBody>
      </p:sp>
    </p:spTree>
    <p:extLst>
      <p:ext uri="{BB962C8B-B14F-4D97-AF65-F5344CB8AC3E}">
        <p14:creationId xmlns:p14="http://schemas.microsoft.com/office/powerpoint/2010/main" val="2790907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pt-PT"/>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7" name="Date Placeholder 6"/>
          <p:cNvSpPr>
            <a:spLocks noGrp="1"/>
          </p:cNvSpPr>
          <p:nvPr>
            <p:ph type="dt" sz="half" idx="10"/>
          </p:nvPr>
        </p:nvSpPr>
        <p:spPr/>
        <p:txBody>
          <a:bodyPr/>
          <a:lstStyle/>
          <a:p>
            <a:fld id="{FED193E7-A552-4B0B-971B-FB3098B7E772}" type="datetimeFigureOut">
              <a:rPr lang="pt-PT" smtClean="0"/>
              <a:t>17/05/16</a:t>
            </a:fld>
            <a:endParaRPr lang="pt-PT" dirty="0"/>
          </a:p>
        </p:txBody>
      </p:sp>
      <p:sp>
        <p:nvSpPr>
          <p:cNvPr id="8" name="Footer Placeholder 7"/>
          <p:cNvSpPr>
            <a:spLocks noGrp="1"/>
          </p:cNvSpPr>
          <p:nvPr>
            <p:ph type="ftr" sz="quarter" idx="11"/>
          </p:nvPr>
        </p:nvSpPr>
        <p:spPr/>
        <p:txBody>
          <a:bodyPr/>
          <a:lstStyle/>
          <a:p>
            <a:endParaRPr lang="pt-PT" dirty="0"/>
          </a:p>
        </p:txBody>
      </p:sp>
      <p:sp>
        <p:nvSpPr>
          <p:cNvPr id="9" name="Slide Number Placeholder 8"/>
          <p:cNvSpPr>
            <a:spLocks noGrp="1"/>
          </p:cNvSpPr>
          <p:nvPr>
            <p:ph type="sldNum" sz="quarter" idx="12"/>
          </p:nvPr>
        </p:nvSpPr>
        <p:spPr/>
        <p:txBody>
          <a:bodyPr/>
          <a:lstStyle/>
          <a:p>
            <a:fld id="{AF71B424-9468-462D-9677-D01D1C78864F}" type="slidenum">
              <a:rPr lang="pt-PT" smtClean="0"/>
              <a:t>‹nº›</a:t>
            </a:fld>
            <a:endParaRPr lang="pt-PT" dirty="0"/>
          </a:p>
        </p:txBody>
      </p:sp>
    </p:spTree>
    <p:extLst>
      <p:ext uri="{BB962C8B-B14F-4D97-AF65-F5344CB8AC3E}">
        <p14:creationId xmlns:p14="http://schemas.microsoft.com/office/powerpoint/2010/main" val="326099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3" name="Date Placeholder 2"/>
          <p:cNvSpPr>
            <a:spLocks noGrp="1"/>
          </p:cNvSpPr>
          <p:nvPr>
            <p:ph type="dt" sz="half" idx="10"/>
          </p:nvPr>
        </p:nvSpPr>
        <p:spPr/>
        <p:txBody>
          <a:bodyPr/>
          <a:lstStyle/>
          <a:p>
            <a:fld id="{FED193E7-A552-4B0B-971B-FB3098B7E772}" type="datetimeFigureOut">
              <a:rPr lang="pt-PT" smtClean="0"/>
              <a:t>17/05/16</a:t>
            </a:fld>
            <a:endParaRPr lang="pt-PT" dirty="0"/>
          </a:p>
        </p:txBody>
      </p:sp>
      <p:sp>
        <p:nvSpPr>
          <p:cNvPr id="4" name="Footer Placeholder 3"/>
          <p:cNvSpPr>
            <a:spLocks noGrp="1"/>
          </p:cNvSpPr>
          <p:nvPr>
            <p:ph type="ftr" sz="quarter" idx="11"/>
          </p:nvPr>
        </p:nvSpPr>
        <p:spPr/>
        <p:txBody>
          <a:bodyPr/>
          <a:lstStyle/>
          <a:p>
            <a:endParaRPr lang="pt-PT" dirty="0"/>
          </a:p>
        </p:txBody>
      </p:sp>
      <p:sp>
        <p:nvSpPr>
          <p:cNvPr id="5" name="Slide Number Placeholder 4"/>
          <p:cNvSpPr>
            <a:spLocks noGrp="1"/>
          </p:cNvSpPr>
          <p:nvPr>
            <p:ph type="sldNum" sz="quarter" idx="12"/>
          </p:nvPr>
        </p:nvSpPr>
        <p:spPr/>
        <p:txBody>
          <a:bodyPr/>
          <a:lstStyle/>
          <a:p>
            <a:fld id="{AF71B424-9468-462D-9677-D01D1C78864F}" type="slidenum">
              <a:rPr lang="pt-PT" smtClean="0"/>
              <a:t>‹nº›</a:t>
            </a:fld>
            <a:endParaRPr lang="pt-PT" dirty="0"/>
          </a:p>
        </p:txBody>
      </p:sp>
    </p:spTree>
    <p:extLst>
      <p:ext uri="{BB962C8B-B14F-4D97-AF65-F5344CB8AC3E}">
        <p14:creationId xmlns:p14="http://schemas.microsoft.com/office/powerpoint/2010/main" val="4246232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D193E7-A552-4B0B-971B-FB3098B7E772}" type="datetimeFigureOut">
              <a:rPr lang="pt-PT" smtClean="0"/>
              <a:t>17/05/16</a:t>
            </a:fld>
            <a:endParaRPr lang="pt-PT" dirty="0"/>
          </a:p>
        </p:txBody>
      </p:sp>
      <p:sp>
        <p:nvSpPr>
          <p:cNvPr id="3" name="Footer Placeholder 2"/>
          <p:cNvSpPr>
            <a:spLocks noGrp="1"/>
          </p:cNvSpPr>
          <p:nvPr>
            <p:ph type="ftr" sz="quarter" idx="11"/>
          </p:nvPr>
        </p:nvSpPr>
        <p:spPr/>
        <p:txBody>
          <a:bodyPr/>
          <a:lstStyle/>
          <a:p>
            <a:endParaRPr lang="pt-PT" dirty="0"/>
          </a:p>
        </p:txBody>
      </p:sp>
      <p:sp>
        <p:nvSpPr>
          <p:cNvPr id="4" name="Slide Number Placeholder 3"/>
          <p:cNvSpPr>
            <a:spLocks noGrp="1"/>
          </p:cNvSpPr>
          <p:nvPr>
            <p:ph type="sldNum" sz="quarter" idx="12"/>
          </p:nvPr>
        </p:nvSpPr>
        <p:spPr/>
        <p:txBody>
          <a:bodyPr/>
          <a:lstStyle/>
          <a:p>
            <a:fld id="{AF71B424-9468-462D-9677-D01D1C78864F}" type="slidenum">
              <a:rPr lang="pt-PT" smtClean="0"/>
              <a:t>‹nº›</a:t>
            </a:fld>
            <a:endParaRPr lang="pt-PT" dirty="0"/>
          </a:p>
        </p:txBody>
      </p:sp>
    </p:spTree>
    <p:extLst>
      <p:ext uri="{BB962C8B-B14F-4D97-AF65-F5344CB8AC3E}">
        <p14:creationId xmlns:p14="http://schemas.microsoft.com/office/powerpoint/2010/main" val="1979916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pt-PT"/>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D193E7-A552-4B0B-971B-FB3098B7E772}" type="datetimeFigureOut">
              <a:rPr lang="pt-PT" smtClean="0"/>
              <a:t>17/05/16</a:t>
            </a:fld>
            <a:endParaRPr lang="pt-PT" dirty="0"/>
          </a:p>
        </p:txBody>
      </p:sp>
      <p:sp>
        <p:nvSpPr>
          <p:cNvPr id="6" name="Footer Placeholder 5"/>
          <p:cNvSpPr>
            <a:spLocks noGrp="1"/>
          </p:cNvSpPr>
          <p:nvPr>
            <p:ph type="ftr" sz="quarter" idx="11"/>
          </p:nvPr>
        </p:nvSpPr>
        <p:spPr/>
        <p:txBody>
          <a:bodyPr/>
          <a:lstStyle/>
          <a:p>
            <a:endParaRPr lang="pt-PT" dirty="0"/>
          </a:p>
        </p:txBody>
      </p:sp>
      <p:sp>
        <p:nvSpPr>
          <p:cNvPr id="7" name="Slide Number Placeholder 6"/>
          <p:cNvSpPr>
            <a:spLocks noGrp="1"/>
          </p:cNvSpPr>
          <p:nvPr>
            <p:ph type="sldNum" sz="quarter" idx="12"/>
          </p:nvPr>
        </p:nvSpPr>
        <p:spPr/>
        <p:txBody>
          <a:bodyPr/>
          <a:lstStyle/>
          <a:p>
            <a:fld id="{AF71B424-9468-462D-9677-D01D1C78864F}" type="slidenum">
              <a:rPr lang="pt-PT" smtClean="0"/>
              <a:t>‹nº›</a:t>
            </a:fld>
            <a:endParaRPr lang="pt-PT" dirty="0"/>
          </a:p>
        </p:txBody>
      </p:sp>
    </p:spTree>
    <p:extLst>
      <p:ext uri="{BB962C8B-B14F-4D97-AF65-F5344CB8AC3E}">
        <p14:creationId xmlns:p14="http://schemas.microsoft.com/office/powerpoint/2010/main" val="83019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pt-PT"/>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D193E7-A552-4B0B-971B-FB3098B7E772}" type="datetimeFigureOut">
              <a:rPr lang="pt-PT" smtClean="0"/>
              <a:t>17/05/16</a:t>
            </a:fld>
            <a:endParaRPr lang="pt-PT" dirty="0"/>
          </a:p>
        </p:txBody>
      </p:sp>
      <p:sp>
        <p:nvSpPr>
          <p:cNvPr id="6" name="Footer Placeholder 5"/>
          <p:cNvSpPr>
            <a:spLocks noGrp="1"/>
          </p:cNvSpPr>
          <p:nvPr>
            <p:ph type="ftr" sz="quarter" idx="11"/>
          </p:nvPr>
        </p:nvSpPr>
        <p:spPr/>
        <p:txBody>
          <a:bodyPr/>
          <a:lstStyle/>
          <a:p>
            <a:endParaRPr lang="pt-PT" dirty="0"/>
          </a:p>
        </p:txBody>
      </p:sp>
      <p:sp>
        <p:nvSpPr>
          <p:cNvPr id="7" name="Slide Number Placeholder 6"/>
          <p:cNvSpPr>
            <a:spLocks noGrp="1"/>
          </p:cNvSpPr>
          <p:nvPr>
            <p:ph type="sldNum" sz="quarter" idx="12"/>
          </p:nvPr>
        </p:nvSpPr>
        <p:spPr/>
        <p:txBody>
          <a:bodyPr/>
          <a:lstStyle/>
          <a:p>
            <a:fld id="{AF71B424-9468-462D-9677-D01D1C78864F}" type="slidenum">
              <a:rPr lang="pt-PT" smtClean="0"/>
              <a:t>‹nº›</a:t>
            </a:fld>
            <a:endParaRPr lang="pt-PT" dirty="0"/>
          </a:p>
        </p:txBody>
      </p:sp>
    </p:spTree>
    <p:extLst>
      <p:ext uri="{BB962C8B-B14F-4D97-AF65-F5344CB8AC3E}">
        <p14:creationId xmlns:p14="http://schemas.microsoft.com/office/powerpoint/2010/main" val="37292918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pt-PT"/>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D193E7-A552-4B0B-971B-FB3098B7E772}" type="datetimeFigureOut">
              <a:rPr lang="pt-PT" smtClean="0"/>
              <a:t>17/05/16</a:t>
            </a:fld>
            <a:endParaRPr lang="pt-PT"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71B424-9468-462D-9677-D01D1C78864F}" type="slidenum">
              <a:rPr lang="pt-PT" smtClean="0"/>
              <a:t>‹nº›</a:t>
            </a:fld>
            <a:endParaRPr lang="pt-PT" dirty="0"/>
          </a:p>
        </p:txBody>
      </p:sp>
    </p:spTree>
    <p:extLst>
      <p:ext uri="{BB962C8B-B14F-4D97-AF65-F5344CB8AC3E}">
        <p14:creationId xmlns:p14="http://schemas.microsoft.com/office/powerpoint/2010/main" val="1910218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tif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tif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tif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hyperlink" Target="http://en.wikipedia.org/wiki/Short_Message_Service" TargetMode="External"/><Relationship Id="rId4" Type="http://schemas.openxmlformats.org/officeDocument/2006/relationships/hyperlink" Target="http://en.wikipedia.org/wiki/List_of_most_popular_websites" TargetMode="External"/><Relationship Id="rId5" Type="http://schemas.openxmlformats.org/officeDocument/2006/relationships/hyperlink" Target="https://about.twitter.com/company" TargetMode="External"/><Relationship Id="rId6" Type="http://schemas.openxmlformats.org/officeDocument/2006/relationships/hyperlink" Target="http://talltweets.com/trends/" TargetMode="External"/><Relationship Id="rId1" Type="http://schemas.openxmlformats.org/officeDocument/2006/relationships/slideLayout" Target="../slideLayouts/slideLayout2.xml"/><Relationship Id="rId2" Type="http://schemas.openxmlformats.org/officeDocument/2006/relationships/hyperlink" Target="https://twitter.com/" TargetMode="External"/></Relationships>
</file>

<file path=ppt/slides/_rels/slide74.xml.rels><?xml version="1.0" encoding="UTF-8" standalone="yes"?>
<Relationships xmlns="http://schemas.openxmlformats.org/package/2006/relationships"><Relationship Id="rId11" Type="http://schemas.openxmlformats.org/officeDocument/2006/relationships/hyperlink" Target="http://www.toptal.com/twitter" TargetMode="External"/><Relationship Id="rId12" Type="http://schemas.openxmlformats.org/officeDocument/2006/relationships/hyperlink" Target="https://dev.twitter.com/rest/public" TargetMode="External"/><Relationship Id="rId13" Type="http://schemas.openxmlformats.org/officeDocument/2006/relationships/hyperlink" Target="https://developer.yahoo.com/geo/geoplanet/" TargetMode="External"/><Relationship Id="rId14" Type="http://schemas.openxmlformats.org/officeDocument/2006/relationships/hyperlink" Target="https://developer.yahoo.com/geo/geoplanet/guide/concepts.html" TargetMode="External"/><Relationship Id="rId1" Type="http://schemas.openxmlformats.org/officeDocument/2006/relationships/slideLayout" Target="../slideLayouts/slideLayout2.xml"/><Relationship Id="rId2" Type="http://schemas.openxmlformats.org/officeDocument/2006/relationships/hyperlink" Target="http://en.wikipedia.org/wiki/Brazilian_general_election,_2014" TargetMode="External"/><Relationship Id="rId3" Type="http://schemas.openxmlformats.org/officeDocument/2006/relationships/hyperlink" Target="http://en.wikipedia.org/wiki/Dilma_Rousseff" TargetMode="External"/><Relationship Id="rId4" Type="http://schemas.openxmlformats.org/officeDocument/2006/relationships/hyperlink" Target="http://en.wikipedia.org/wiki/Workers'_Party_(Brazil)" TargetMode="External"/><Relationship Id="rId5" Type="http://schemas.openxmlformats.org/officeDocument/2006/relationships/hyperlink" Target="http://en.wikipedia.org/wiki/A%C3%A9cio_Neves" TargetMode="External"/><Relationship Id="rId6" Type="http://schemas.openxmlformats.org/officeDocument/2006/relationships/hyperlink" Target="http://en.wikipedia.org/wiki/Brazilian_Social_Democracy_Party" TargetMode="External"/><Relationship Id="rId7" Type="http://schemas.openxmlformats.org/officeDocument/2006/relationships/hyperlink" Target="http://en.wikipedia.org/wiki/Marina_Silva" TargetMode="External"/><Relationship Id="rId8" Type="http://schemas.openxmlformats.org/officeDocument/2006/relationships/hyperlink" Target="http://en.wikipedia.org/wiki/Brazilian_Socialist_Party" TargetMode="External"/><Relationship Id="rId9" Type="http://schemas.openxmlformats.org/officeDocument/2006/relationships/hyperlink" Target="http://en.wikipedia.org/wiki/Luiz_In%C3%A1cio_Lula_da_Silva" TargetMode="External"/><Relationship Id="rId10" Type="http://schemas.openxmlformats.org/officeDocument/2006/relationships/hyperlink" Target="http://en.wikipedia.org/wiki/Fernando_Henrique_Cardoso"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cialnetworking.lovetoknow.com/What_is_Social_Network_Theory" TargetMode="External"/><Relationship Id="rId3" Type="http://schemas.openxmlformats.org/officeDocument/2006/relationships/hyperlink" Target="http://en.wikipedia.org/wiki/Network_theory#Social_network_analysi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Network_topology" TargetMode="External"/><Relationship Id="rId3" Type="http://schemas.openxmlformats.org/officeDocument/2006/relationships/image" Target="../media/image13.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Network_science#Node_centrality" TargetMode="External"/><Relationship Id="rId3" Type="http://schemas.openxmlformats.org/officeDocument/2006/relationships/hyperlink" Target="http://en.wikipedia.org/wiki/Network_science#Clustering_coefficien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uefa.com/uefachampionsleague/season=2016/statistics/index.html"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optasports.com/"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oulala.com/"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www.valedotherapy.com/valedo.html" TargetMode="External"/><Relationship Id="rId4" Type="http://schemas.openxmlformats.org/officeDocument/2006/relationships/hyperlink" Target="http://www.proteus.com/" TargetMode="External"/><Relationship Id="rId5" Type="http://schemas.openxmlformats.org/officeDocument/2006/relationships/hyperlink" Target="http://iuhealth.org/newsroom/detail/iu-health-first-in-indiana-to-use-google-glass-in-surgery/" TargetMode="External"/><Relationship Id="rId1" Type="http://schemas.openxmlformats.org/officeDocument/2006/relationships/slideLayout" Target="../slideLayouts/slideLayout2.xml"/><Relationship Id="rId2" Type="http://schemas.openxmlformats.org/officeDocument/2006/relationships/hyperlink" Target="http://www.healthcareoriginals.com/"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googleblog.blogspot.com/2014/01/introducing-our-smart-contact-lens.html" TargetMode="External"/><Relationship Id="rId4" Type="http://schemas.openxmlformats.org/officeDocument/2006/relationships/hyperlink" Target="https://www.nymi.com/" TargetMode="External"/><Relationship Id="rId1" Type="http://schemas.openxmlformats.org/officeDocument/2006/relationships/slideLayout" Target="../slideLayouts/slideLayout2.xml"/><Relationship Id="rId2" Type="http://schemas.openxmlformats.org/officeDocument/2006/relationships/hyperlink" Target="https://disneyworld.disney.go.com/plan/my-disney-experience/bands-cards/"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hyperlink" Target="http://www.forbes.com/powerful-people/list/" TargetMode="External"/><Relationship Id="rId4" Type="http://schemas.openxmlformats.org/officeDocument/2006/relationships/hyperlink" Target="http://www.forbes.com/2009/11/09/world-most-powerful-leadership-power-09-intro.html" TargetMode="External"/><Relationship Id="rId5" Type="http://schemas.openxmlformats.org/officeDocument/2006/relationships/hyperlink" Target="http://littlesis.org/"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47664" y="692696"/>
            <a:ext cx="7596336" cy="5472608"/>
          </a:xfrm>
        </p:spPr>
        <p:txBody>
          <a:bodyPr/>
          <a:lstStyle/>
          <a:p>
            <a:pPr lvl="1" algn="ctr">
              <a:lnSpc>
                <a:spcPct val="150000"/>
              </a:lnSpc>
              <a:spcBef>
                <a:spcPct val="0"/>
              </a:spcBef>
            </a:pPr>
            <a:r>
              <a:rPr lang="pt-PT" altLang="pt-PT" sz="4000" b="1" dirty="0" smtClean="0">
                <a:solidFill>
                  <a:srgbClr val="FFFFFF"/>
                </a:solidFill>
                <a:latin typeface="Circular Std Black" panose="020B0A04020101010102" pitchFamily="34" charset="0"/>
                <a:cs typeface="Circular Std Black" panose="020B0A04020101010102" pitchFamily="34" charset="0"/>
              </a:rPr>
              <a:t/>
            </a:r>
            <a:br>
              <a:rPr lang="pt-PT" altLang="pt-PT" sz="4000" b="1" dirty="0" smtClean="0">
                <a:solidFill>
                  <a:srgbClr val="FFFFFF"/>
                </a:solidFill>
                <a:latin typeface="Circular Std Black" panose="020B0A04020101010102" pitchFamily="34" charset="0"/>
                <a:cs typeface="Circular Std Black" panose="020B0A04020101010102" pitchFamily="34" charset="0"/>
              </a:rPr>
            </a:br>
            <a:endParaRPr lang="pt-PT" dirty="0"/>
          </a:p>
        </p:txBody>
      </p:sp>
      <p:sp>
        <p:nvSpPr>
          <p:cNvPr id="3" name="Subtitle 2"/>
          <p:cNvSpPr>
            <a:spLocks noGrp="1"/>
          </p:cNvSpPr>
          <p:nvPr>
            <p:ph type="subTitle" idx="1"/>
          </p:nvPr>
        </p:nvSpPr>
        <p:spPr>
          <a:xfrm>
            <a:off x="2195736" y="1268760"/>
            <a:ext cx="6426156" cy="4320480"/>
          </a:xfrm>
        </p:spPr>
        <p:txBody>
          <a:bodyPr wrap="square" lIns="0" tIns="0" rIns="0" bIns="0" anchor="ctr" anchorCtr="0">
            <a:noAutofit/>
          </a:bodyPr>
          <a:lstStyle/>
          <a:p>
            <a:pPr algn="r">
              <a:spcAft>
                <a:spcPts val="600"/>
              </a:spcAft>
            </a:pPr>
            <a:r>
              <a:rPr lang="pt-PT" sz="4400" dirty="0" smtClean="0">
                <a:solidFill>
                  <a:schemeClr val="bg1"/>
                </a:solidFill>
                <a:latin typeface="Circular Std Black" pitchFamily="34" charset="0"/>
                <a:cs typeface="Circular Std Black" pitchFamily="34" charset="0"/>
              </a:rPr>
              <a:t>Web </a:t>
            </a:r>
            <a:r>
              <a:rPr lang="pt-PT" sz="4400" dirty="0" err="1" smtClean="0">
                <a:solidFill>
                  <a:schemeClr val="bg1"/>
                </a:solidFill>
                <a:latin typeface="Circular Std Black" pitchFamily="34" charset="0"/>
                <a:cs typeface="Circular Std Black" pitchFamily="34" charset="0"/>
              </a:rPr>
              <a:t>Analytics</a:t>
            </a:r>
            <a:endParaRPr lang="pt-PT" sz="4400" dirty="0" smtClean="0">
              <a:solidFill>
                <a:schemeClr val="bg1"/>
              </a:solidFill>
              <a:latin typeface="Circular Std Black" pitchFamily="34" charset="0"/>
              <a:cs typeface="Circular Std Black" pitchFamily="34" charset="0"/>
            </a:endParaRPr>
          </a:p>
          <a:p>
            <a:pPr algn="r">
              <a:spcAft>
                <a:spcPts val="600"/>
              </a:spcAft>
            </a:pPr>
            <a:r>
              <a:rPr lang="pt-PT" sz="2400" dirty="0" smtClean="0">
                <a:solidFill>
                  <a:schemeClr val="bg1"/>
                </a:solidFill>
                <a:latin typeface="Circular Std Black" pitchFamily="34" charset="0"/>
                <a:cs typeface="Circular Std Black" pitchFamily="34" charset="0"/>
              </a:rPr>
              <a:t>Rui Gonçalves</a:t>
            </a:r>
          </a:p>
          <a:p>
            <a:pPr algn="r">
              <a:spcAft>
                <a:spcPts val="600"/>
              </a:spcAft>
            </a:pPr>
            <a:r>
              <a:rPr lang="pt-PT" sz="1800" dirty="0" err="1" smtClean="0">
                <a:solidFill>
                  <a:schemeClr val="bg1"/>
                </a:solidFill>
                <a:latin typeface="Circular Std Black" pitchFamily="34" charset="0"/>
                <a:cs typeface="Circular Std Black" pitchFamily="34" charset="0"/>
              </a:rPr>
              <a:t>ruiahgoncalves@gmail.com</a:t>
            </a:r>
            <a:endParaRPr lang="pt-PT" sz="1800" dirty="0">
              <a:solidFill>
                <a:schemeClr val="bg1"/>
              </a:solidFill>
              <a:latin typeface="Circular Std Black" pitchFamily="34" charset="0"/>
              <a:cs typeface="Circular Std Black" pitchFamily="34" charset="0"/>
            </a:endParaRPr>
          </a:p>
        </p:txBody>
      </p:sp>
    </p:spTree>
    <p:extLst>
      <p:ext uri="{BB962C8B-B14F-4D97-AF65-F5344CB8AC3E}">
        <p14:creationId xmlns:p14="http://schemas.microsoft.com/office/powerpoint/2010/main" val="2705895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99392"/>
            <a:ext cx="8229600" cy="1143000"/>
          </a:xfrm>
        </p:spPr>
        <p:txBody>
          <a:bodyPr/>
          <a:lstStyle/>
          <a:p>
            <a:pPr>
              <a:defRPr/>
            </a:pPr>
            <a:r>
              <a:rPr lang="en-US" dirty="0" smtClean="0"/>
              <a:t>Web Usage Mining</a:t>
            </a:r>
            <a:endParaRPr lang="en-US" dirty="0"/>
          </a:p>
        </p:txBody>
      </p:sp>
      <p:sp>
        <p:nvSpPr>
          <p:cNvPr id="3" name="Content Placeholder 2"/>
          <p:cNvSpPr>
            <a:spLocks noGrp="1"/>
          </p:cNvSpPr>
          <p:nvPr>
            <p:ph idx="1"/>
          </p:nvPr>
        </p:nvSpPr>
        <p:spPr>
          <a:xfrm>
            <a:off x="611560" y="1340768"/>
            <a:ext cx="8229600" cy="4525963"/>
          </a:xfrm>
        </p:spPr>
        <p:txBody>
          <a:bodyPr>
            <a:normAutofit lnSpcReduction="10000"/>
          </a:bodyPr>
          <a:lstStyle/>
          <a:p>
            <a:pPr algn="just">
              <a:lnSpc>
                <a:spcPct val="110000"/>
              </a:lnSpc>
              <a:defRPr/>
            </a:pPr>
            <a:r>
              <a:rPr lang="en-US" sz="1800" dirty="0"/>
              <a:t>Web usage mining is the automatic discovery of user access patterns from Web servers. Organizations </a:t>
            </a:r>
            <a:r>
              <a:rPr lang="en-US" sz="1800" dirty="0" smtClean="0"/>
              <a:t>collect </a:t>
            </a:r>
            <a:r>
              <a:rPr lang="en-US" sz="1800" dirty="0"/>
              <a:t>large volumes of data in their daily operations, generated automatically by Web servers and collected in server access logs. Other sources of user information include </a:t>
            </a:r>
            <a:r>
              <a:rPr lang="en-US" sz="1800" i="1" dirty="0"/>
              <a:t>referrer logs </a:t>
            </a:r>
            <a:r>
              <a:rPr lang="en-US" sz="1800" dirty="0"/>
              <a:t>which contain information about the referring pages for each page reference, and user registration or survey data gathered via CGI scripts. </a:t>
            </a:r>
            <a:endParaRPr lang="en-US" sz="1800" dirty="0" smtClean="0"/>
          </a:p>
          <a:p>
            <a:pPr algn="just">
              <a:lnSpc>
                <a:spcPct val="110000"/>
              </a:lnSpc>
              <a:defRPr/>
            </a:pPr>
            <a:endParaRPr lang="en-US" sz="1800" dirty="0" smtClean="0"/>
          </a:p>
          <a:p>
            <a:pPr algn="just">
              <a:lnSpc>
                <a:spcPct val="110000"/>
              </a:lnSpc>
              <a:defRPr/>
            </a:pPr>
            <a:r>
              <a:rPr lang="en-US" sz="1800" b="1" dirty="0"/>
              <a:t>Pattern Discovery Tools. </a:t>
            </a:r>
            <a:r>
              <a:rPr lang="en-US" sz="1800" dirty="0"/>
              <a:t>The emerging tools for user pattern discovery use sophisticated </a:t>
            </a:r>
            <a:r>
              <a:rPr lang="en-US" sz="1800" dirty="0" smtClean="0"/>
              <a:t>techniques </a:t>
            </a:r>
            <a:r>
              <a:rPr lang="en-US" sz="1800" dirty="0"/>
              <a:t>from AI, data mining, psychology, and </a:t>
            </a:r>
            <a:r>
              <a:rPr lang="en-US" sz="1800" dirty="0" smtClean="0"/>
              <a:t>information </a:t>
            </a:r>
            <a:r>
              <a:rPr lang="en-US" sz="1800" dirty="0"/>
              <a:t>theory, to mine for knowledge from collected data. </a:t>
            </a:r>
            <a:endParaRPr lang="en-US" sz="1800" dirty="0" smtClean="0"/>
          </a:p>
          <a:p>
            <a:pPr algn="just">
              <a:lnSpc>
                <a:spcPct val="110000"/>
              </a:lnSpc>
              <a:defRPr/>
            </a:pPr>
            <a:endParaRPr lang="en-US" sz="1800" dirty="0" smtClean="0"/>
          </a:p>
          <a:p>
            <a:pPr algn="just">
              <a:lnSpc>
                <a:spcPct val="110000"/>
              </a:lnSpc>
              <a:defRPr/>
            </a:pPr>
            <a:r>
              <a:rPr lang="en-US" sz="1800" b="1" dirty="0"/>
              <a:t>Pattern Analysis Tools. </a:t>
            </a:r>
            <a:r>
              <a:rPr lang="en-US" sz="1800" dirty="0"/>
              <a:t>Once access </a:t>
            </a:r>
            <a:r>
              <a:rPr lang="en-US" sz="1800" dirty="0" smtClean="0"/>
              <a:t>patterns </a:t>
            </a:r>
            <a:r>
              <a:rPr lang="en-US" sz="1800" dirty="0"/>
              <a:t>have been discovered, analysts need the </a:t>
            </a:r>
            <a:r>
              <a:rPr lang="en-US" sz="1800" dirty="0" smtClean="0"/>
              <a:t>appropriate </a:t>
            </a:r>
            <a:r>
              <a:rPr lang="en-US" sz="1800" dirty="0"/>
              <a:t>tools and techniques to understand, visualize, and interpret these </a:t>
            </a:r>
            <a:r>
              <a:rPr lang="en-US" sz="1800" dirty="0" smtClean="0"/>
              <a:t>patterns</a:t>
            </a:r>
          </a:p>
          <a:p>
            <a:pPr algn="just">
              <a:lnSpc>
                <a:spcPct val="110000"/>
              </a:lnSpc>
              <a:defRPr/>
            </a:pPr>
            <a:endParaRPr lang="en-US" sz="1800" dirty="0" smtClean="0"/>
          </a:p>
          <a:p>
            <a:pPr algn="just">
              <a:lnSpc>
                <a:spcPct val="110000"/>
              </a:lnSpc>
              <a:defRPr/>
            </a:pPr>
            <a:endParaRPr lang="en-US" sz="1800" dirty="0" smtClean="0"/>
          </a:p>
          <a:p>
            <a:pPr algn="just">
              <a:lnSpc>
                <a:spcPct val="110000"/>
              </a:lnSpc>
              <a:defRPr/>
            </a:pPr>
            <a:endParaRPr lang="en-US" sz="1800" dirty="0" smtClean="0"/>
          </a:p>
          <a:p>
            <a:pPr algn="just">
              <a:lnSpc>
                <a:spcPct val="110000"/>
              </a:lnSpc>
              <a:defRPr/>
            </a:pPr>
            <a:endParaRPr lang="en-US" sz="1800" dirty="0"/>
          </a:p>
        </p:txBody>
      </p:sp>
      <p:sp>
        <p:nvSpPr>
          <p:cNvPr id="21507"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4AC41C35-BB45-6B41-8592-368B57628488}" type="slidenum">
              <a:rPr lang="en-GB" sz="1400">
                <a:solidFill>
                  <a:srgbClr val="000000"/>
                </a:solidFill>
              </a:rPr>
              <a:pPr/>
              <a:t>10</a:t>
            </a:fld>
            <a:endParaRPr lang="en-GB" sz="1400">
              <a:solidFill>
                <a:srgbClr val="000000"/>
              </a:solidFill>
            </a:endParaRPr>
          </a:p>
        </p:txBody>
      </p:sp>
    </p:spTree>
    <p:extLst>
      <p:ext uri="{BB962C8B-B14F-4D97-AF65-F5344CB8AC3E}">
        <p14:creationId xmlns:p14="http://schemas.microsoft.com/office/powerpoint/2010/main" val="195614046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smtClean="0"/>
              <a:t>Networks of power</a:t>
            </a:r>
            <a:endParaRPr lang="pt-PT" dirty="0"/>
          </a:p>
        </p:txBody>
      </p:sp>
      <p:pic>
        <p:nvPicPr>
          <p:cNvPr id="3" name="Imagem 2"/>
          <p:cNvPicPr>
            <a:picLocks noChangeAspect="1"/>
          </p:cNvPicPr>
          <p:nvPr/>
        </p:nvPicPr>
        <p:blipFill>
          <a:blip r:embed="rId3"/>
          <a:stretch>
            <a:fillRect/>
          </a:stretch>
        </p:blipFill>
        <p:spPr>
          <a:xfrm>
            <a:off x="490942" y="1124744"/>
            <a:ext cx="8494234" cy="5112568"/>
          </a:xfrm>
          <a:prstGeom prst="rect">
            <a:avLst/>
          </a:prstGeom>
        </p:spPr>
      </p:pic>
    </p:spTree>
    <p:extLst>
      <p:ext uri="{BB962C8B-B14F-4D97-AF65-F5344CB8AC3E}">
        <p14:creationId xmlns:p14="http://schemas.microsoft.com/office/powerpoint/2010/main" val="14798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smtClean="0"/>
              <a:t>Networks of power</a:t>
            </a:r>
            <a:endParaRPr lang="pt-PT" dirty="0"/>
          </a:p>
        </p:txBody>
      </p:sp>
      <p:pic>
        <p:nvPicPr>
          <p:cNvPr id="3" name="Imagem 2"/>
          <p:cNvPicPr>
            <a:picLocks noChangeAspect="1"/>
          </p:cNvPicPr>
          <p:nvPr/>
        </p:nvPicPr>
        <p:blipFill>
          <a:blip r:embed="rId3"/>
          <a:stretch>
            <a:fillRect/>
          </a:stretch>
        </p:blipFill>
        <p:spPr>
          <a:xfrm>
            <a:off x="683568" y="980728"/>
            <a:ext cx="8208912" cy="5184576"/>
          </a:xfrm>
          <a:prstGeom prst="rect">
            <a:avLst/>
          </a:prstGeom>
        </p:spPr>
      </p:pic>
    </p:spTree>
    <p:extLst>
      <p:ext uri="{BB962C8B-B14F-4D97-AF65-F5344CB8AC3E}">
        <p14:creationId xmlns:p14="http://schemas.microsoft.com/office/powerpoint/2010/main" val="138442321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smtClean="0"/>
              <a:t>Networks of power</a:t>
            </a:r>
            <a:endParaRPr lang="pt-PT" dirty="0"/>
          </a:p>
        </p:txBody>
      </p:sp>
      <p:pic>
        <p:nvPicPr>
          <p:cNvPr id="3" name="Imagem 2"/>
          <p:cNvPicPr>
            <a:picLocks noChangeAspect="1"/>
          </p:cNvPicPr>
          <p:nvPr/>
        </p:nvPicPr>
        <p:blipFill>
          <a:blip r:embed="rId3"/>
          <a:stretch>
            <a:fillRect/>
          </a:stretch>
        </p:blipFill>
        <p:spPr>
          <a:xfrm>
            <a:off x="683568" y="1052736"/>
            <a:ext cx="8301608" cy="5184576"/>
          </a:xfrm>
          <a:prstGeom prst="rect">
            <a:avLst/>
          </a:prstGeom>
        </p:spPr>
      </p:pic>
    </p:spTree>
    <p:extLst>
      <p:ext uri="{BB962C8B-B14F-4D97-AF65-F5344CB8AC3E}">
        <p14:creationId xmlns:p14="http://schemas.microsoft.com/office/powerpoint/2010/main" val="91130349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smtClean="0"/>
              <a:t>Networks of power</a:t>
            </a:r>
            <a:endParaRPr lang="pt-PT" dirty="0"/>
          </a:p>
        </p:txBody>
      </p:sp>
      <p:pic>
        <p:nvPicPr>
          <p:cNvPr id="3" name="Imagem 2"/>
          <p:cNvPicPr>
            <a:picLocks noChangeAspect="1"/>
          </p:cNvPicPr>
          <p:nvPr/>
        </p:nvPicPr>
        <p:blipFill>
          <a:blip r:embed="rId3"/>
          <a:stretch>
            <a:fillRect/>
          </a:stretch>
        </p:blipFill>
        <p:spPr>
          <a:xfrm>
            <a:off x="683568" y="980728"/>
            <a:ext cx="8301608" cy="5256584"/>
          </a:xfrm>
          <a:prstGeom prst="rect">
            <a:avLst/>
          </a:prstGeom>
        </p:spPr>
      </p:pic>
    </p:spTree>
    <p:extLst>
      <p:ext uri="{BB962C8B-B14F-4D97-AF65-F5344CB8AC3E}">
        <p14:creationId xmlns:p14="http://schemas.microsoft.com/office/powerpoint/2010/main" val="148201902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smtClean="0"/>
              <a:t>Networks of power</a:t>
            </a:r>
            <a:endParaRPr lang="pt-PT" dirty="0"/>
          </a:p>
        </p:txBody>
      </p:sp>
      <p:pic>
        <p:nvPicPr>
          <p:cNvPr id="3" name="Imagem 2"/>
          <p:cNvPicPr>
            <a:picLocks noChangeAspect="1"/>
          </p:cNvPicPr>
          <p:nvPr/>
        </p:nvPicPr>
        <p:blipFill>
          <a:blip r:embed="rId3"/>
          <a:stretch>
            <a:fillRect/>
          </a:stretch>
        </p:blipFill>
        <p:spPr>
          <a:xfrm>
            <a:off x="683568" y="980728"/>
            <a:ext cx="8301608" cy="5256584"/>
          </a:xfrm>
          <a:prstGeom prst="rect">
            <a:avLst/>
          </a:prstGeom>
        </p:spPr>
      </p:pic>
    </p:spTree>
    <p:extLst>
      <p:ext uri="{BB962C8B-B14F-4D97-AF65-F5344CB8AC3E}">
        <p14:creationId xmlns:p14="http://schemas.microsoft.com/office/powerpoint/2010/main" val="22820748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smtClean="0"/>
              <a:t>Networks of power</a:t>
            </a:r>
            <a:endParaRPr lang="pt-PT" dirty="0"/>
          </a:p>
        </p:txBody>
      </p:sp>
      <p:pic>
        <p:nvPicPr>
          <p:cNvPr id="3" name="Imagem 2"/>
          <p:cNvPicPr>
            <a:picLocks noChangeAspect="1"/>
          </p:cNvPicPr>
          <p:nvPr/>
        </p:nvPicPr>
        <p:blipFill>
          <a:blip r:embed="rId3"/>
          <a:stretch>
            <a:fillRect/>
          </a:stretch>
        </p:blipFill>
        <p:spPr>
          <a:xfrm>
            <a:off x="539552" y="980728"/>
            <a:ext cx="8445624" cy="5256584"/>
          </a:xfrm>
          <a:prstGeom prst="rect">
            <a:avLst/>
          </a:prstGeom>
        </p:spPr>
      </p:pic>
    </p:spTree>
    <p:extLst>
      <p:ext uri="{BB962C8B-B14F-4D97-AF65-F5344CB8AC3E}">
        <p14:creationId xmlns:p14="http://schemas.microsoft.com/office/powerpoint/2010/main" val="1668387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71400"/>
            <a:ext cx="8229600" cy="1143000"/>
          </a:xfrm>
        </p:spPr>
        <p:txBody>
          <a:bodyPr/>
          <a:lstStyle/>
          <a:p>
            <a:pPr>
              <a:defRPr/>
            </a:pPr>
            <a:r>
              <a:rPr lang="en-US" b="1" dirty="0"/>
              <a:t>2</a:t>
            </a:r>
            <a:r>
              <a:rPr lang="en-US" b="1" dirty="0" smtClean="0"/>
              <a:t>º </a:t>
            </a:r>
            <a:r>
              <a:rPr lang="en-US" b="1" dirty="0" smtClean="0"/>
              <a:t>Team Assignment</a:t>
            </a:r>
            <a:endParaRPr lang="en-US" dirty="0"/>
          </a:p>
        </p:txBody>
      </p:sp>
      <p:sp>
        <p:nvSpPr>
          <p:cNvPr id="3" name="Content Placeholder 2"/>
          <p:cNvSpPr>
            <a:spLocks noGrp="1"/>
          </p:cNvSpPr>
          <p:nvPr>
            <p:ph idx="1"/>
          </p:nvPr>
        </p:nvSpPr>
        <p:spPr>
          <a:xfrm>
            <a:off x="899592" y="1412776"/>
            <a:ext cx="8013576" cy="4525963"/>
          </a:xfrm>
        </p:spPr>
        <p:txBody>
          <a:bodyPr>
            <a:normAutofit fontScale="92500" lnSpcReduction="10000"/>
          </a:bodyPr>
          <a:lstStyle/>
          <a:p>
            <a:pPr algn="just">
              <a:lnSpc>
                <a:spcPct val="110000"/>
              </a:lnSpc>
              <a:defRPr/>
            </a:pPr>
            <a:r>
              <a:rPr lang="en-GB" sz="1800" dirty="0" smtClean="0"/>
              <a:t>Pick one problem that an organisation, public institution, a person,... could face, e.g. increase sales, reduce costs, stop fraud, win championships, etc....</a:t>
            </a:r>
          </a:p>
          <a:p>
            <a:pPr algn="just">
              <a:lnSpc>
                <a:spcPct val="110000"/>
              </a:lnSpc>
              <a:defRPr/>
            </a:pPr>
            <a:endParaRPr lang="en-GB" sz="1800" dirty="0" smtClean="0"/>
          </a:p>
          <a:p>
            <a:pPr algn="just">
              <a:lnSpc>
                <a:spcPct val="110000"/>
              </a:lnSpc>
              <a:defRPr/>
            </a:pPr>
            <a:r>
              <a:rPr lang="en-GB" sz="1800" dirty="0" smtClean="0"/>
              <a:t>For this problem thong about what is needed to solve it. </a:t>
            </a:r>
            <a:r>
              <a:rPr lang="en-GB" sz="1800" dirty="0" smtClean="0"/>
              <a:t>w</a:t>
            </a:r>
            <a:r>
              <a:rPr lang="en-GB" sz="1800" dirty="0" smtClean="0"/>
              <a:t>hat analysis needed to be done.</a:t>
            </a:r>
          </a:p>
          <a:p>
            <a:pPr algn="just">
              <a:lnSpc>
                <a:spcPct val="110000"/>
              </a:lnSpc>
              <a:defRPr/>
            </a:pPr>
            <a:endParaRPr lang="en-GB" sz="1800" dirty="0" smtClean="0"/>
          </a:p>
          <a:p>
            <a:pPr algn="just">
              <a:lnSpc>
                <a:spcPct val="110000"/>
              </a:lnSpc>
              <a:defRPr/>
            </a:pPr>
            <a:r>
              <a:rPr lang="en-GB" sz="1800" dirty="0" smtClean="0"/>
              <a:t>With that analysis in mind, thing in what data you need to </a:t>
            </a:r>
            <a:r>
              <a:rPr lang="en-GB" sz="1800" dirty="0" err="1" smtClean="0"/>
              <a:t>retrive</a:t>
            </a:r>
            <a:r>
              <a:rPr lang="en-GB" sz="1800" dirty="0" smtClean="0"/>
              <a:t> to do it. Where data can be found, devices, etc.</a:t>
            </a:r>
            <a:endParaRPr lang="en-GB" sz="1800" dirty="0" smtClean="0"/>
          </a:p>
          <a:p>
            <a:pPr algn="just">
              <a:lnSpc>
                <a:spcPct val="110000"/>
              </a:lnSpc>
              <a:defRPr/>
            </a:pPr>
            <a:endParaRPr lang="en-GB" sz="1800" dirty="0" smtClean="0"/>
          </a:p>
          <a:p>
            <a:pPr algn="just">
              <a:lnSpc>
                <a:spcPct val="110000"/>
              </a:lnSpc>
              <a:defRPr/>
            </a:pPr>
            <a:r>
              <a:rPr lang="en-GB" sz="1800" dirty="0" smtClean="0"/>
              <a:t>Build a 15m presentation with the following agenda:</a:t>
            </a:r>
          </a:p>
          <a:p>
            <a:pPr lvl="1" algn="just">
              <a:lnSpc>
                <a:spcPct val="110000"/>
              </a:lnSpc>
              <a:defRPr/>
            </a:pPr>
            <a:r>
              <a:rPr lang="en-GB" sz="1400" dirty="0" smtClean="0"/>
              <a:t>Business problem</a:t>
            </a:r>
            <a:endParaRPr lang="en-GB" sz="1400" dirty="0" smtClean="0"/>
          </a:p>
          <a:p>
            <a:pPr lvl="1" algn="just">
              <a:lnSpc>
                <a:spcPct val="110000"/>
              </a:lnSpc>
              <a:defRPr/>
            </a:pPr>
            <a:r>
              <a:rPr lang="en-GB" sz="1400" dirty="0" smtClean="0"/>
              <a:t>Analysis needed to solve it</a:t>
            </a:r>
          </a:p>
          <a:p>
            <a:pPr lvl="1" algn="just">
              <a:lnSpc>
                <a:spcPct val="110000"/>
              </a:lnSpc>
              <a:defRPr/>
            </a:pPr>
            <a:r>
              <a:rPr lang="en-GB" sz="1400" dirty="0" smtClean="0"/>
              <a:t>Where and how data can be retrieved for that analysis</a:t>
            </a:r>
          </a:p>
          <a:p>
            <a:pPr lvl="1" algn="just">
              <a:lnSpc>
                <a:spcPct val="110000"/>
              </a:lnSpc>
              <a:defRPr/>
            </a:pPr>
            <a:endParaRPr lang="en-GB" sz="1400" dirty="0"/>
          </a:p>
          <a:p>
            <a:pPr algn="just">
              <a:lnSpc>
                <a:spcPct val="110000"/>
              </a:lnSpc>
              <a:defRPr/>
            </a:pPr>
            <a:r>
              <a:rPr lang="en-GB" sz="1500" dirty="0" smtClean="0"/>
              <a:t>P.s – as always think outside the box</a:t>
            </a:r>
            <a:r>
              <a:rPr lang="is-IS" sz="1500" dirty="0" smtClean="0"/>
              <a:t>… it is an academic work, so everthing goes </a:t>
            </a:r>
            <a:r>
              <a:rPr lang="is-IS" sz="1500" dirty="0" smtClean="0">
                <a:sym typeface="Wingdings"/>
              </a:rPr>
              <a:t></a:t>
            </a:r>
            <a:endParaRPr lang="en-GB" sz="1500" dirty="0"/>
          </a:p>
          <a:p>
            <a:pPr algn="just">
              <a:lnSpc>
                <a:spcPct val="110000"/>
              </a:lnSpc>
              <a:defRPr/>
            </a:pPr>
            <a:endParaRPr lang="en-GB" sz="1800" dirty="0" smtClean="0"/>
          </a:p>
        </p:txBody>
      </p:sp>
      <p:sp>
        <p:nvSpPr>
          <p:cNvPr id="40963"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60BDE1AC-D043-8443-B7A6-93ECBE0705FC}" type="slidenum">
              <a:rPr lang="en-GB" sz="1400">
                <a:solidFill>
                  <a:srgbClr val="000000"/>
                </a:solidFill>
              </a:rPr>
              <a:pPr/>
              <a:t>106</a:t>
            </a:fld>
            <a:endParaRPr lang="en-GB" sz="1400">
              <a:solidFill>
                <a:srgbClr val="000000"/>
              </a:solidFill>
            </a:endParaRPr>
          </a:p>
        </p:txBody>
      </p:sp>
    </p:spTree>
    <p:extLst>
      <p:ext uri="{BB962C8B-B14F-4D97-AF65-F5344CB8AC3E}">
        <p14:creationId xmlns:p14="http://schemas.microsoft.com/office/powerpoint/2010/main" val="155273554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Smart cities</a:t>
            </a:r>
            <a:r>
              <a:rPr lang="en-US" dirty="0" smtClean="0"/>
              <a:t/>
            </a:r>
            <a:br>
              <a:rPr lang="en-US" dirty="0" smtClean="0"/>
            </a:b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88334558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smtClean="0"/>
              <a:t>Major </a:t>
            </a:r>
            <a:r>
              <a:rPr lang="pt-PT" dirty="0" err="1" smtClean="0"/>
              <a:t>concepts</a:t>
            </a:r>
            <a:endParaRPr lang="pt-PT" dirty="0"/>
          </a:p>
        </p:txBody>
      </p:sp>
      <p:sp>
        <p:nvSpPr>
          <p:cNvPr id="3" name="Marcador de Posição de Conteúdo 2"/>
          <p:cNvSpPr>
            <a:spLocks noGrp="1"/>
          </p:cNvSpPr>
          <p:nvPr>
            <p:ph idx="1"/>
          </p:nvPr>
        </p:nvSpPr>
        <p:spPr>
          <a:xfrm>
            <a:off x="457200" y="1196752"/>
            <a:ext cx="8363272" cy="5112568"/>
          </a:xfrm>
        </p:spPr>
        <p:txBody>
          <a:bodyPr>
            <a:noAutofit/>
          </a:bodyPr>
          <a:lstStyle/>
          <a:p>
            <a:pPr>
              <a:lnSpc>
                <a:spcPct val="150000"/>
              </a:lnSpc>
            </a:pPr>
            <a:r>
              <a:rPr lang="en-GB" sz="1100" dirty="0" smtClean="0"/>
              <a:t>Although the term smart city is understood as a certain ability of a city and not focusing on single aspects, a further definition requires identifying certain characteristics for the evaluation. Although the term “Smart City” is not very widely used yet in spatial planning literature or urban research, it is still possible to identify various aspects as a basis for further elaboration. Concluding from literature research the term is not used in a holistic way describing a city with certain attributes, but is used for various aspects which range from Smart City as an IT-district to a Smart City regarding the education (or smartness) of its inhabitants. In the following the various aspects will be summarized. </a:t>
            </a:r>
          </a:p>
          <a:p>
            <a:pPr>
              <a:lnSpc>
                <a:spcPct val="150000"/>
              </a:lnSpc>
            </a:pPr>
            <a:endParaRPr lang="en-GB" sz="1100" dirty="0" smtClean="0"/>
          </a:p>
          <a:p>
            <a:pPr>
              <a:lnSpc>
                <a:spcPct val="150000"/>
              </a:lnSpc>
            </a:pPr>
            <a:r>
              <a:rPr lang="en-GB" sz="1100" dirty="0" smtClean="0"/>
              <a:t>In association with economy or jobs Smart City is used to describe a city with a “smart” industry. That implies especially industries in the fields of information and communication technologies (ICT) as well as other industries implying ICT in their production processes. Also for business parks or own districts comprising of companies within this field the name Smart City is used. The term Smart City is also used regarding the education of its inhabitants. A Smart City has therefore smart inhabitants in terms of their educational grade. In other literature the term Smart City is referred to the relation between the city government resp. administration and its citizen. Good governance as an aspect of a smart administration often also referred to the usage of new channels of communication for the citizens, e.g. “e- governance” or “e-democracy”. Smart City is furthermore used to discuss the use of modern technology in everyday urban life. This includes not only ICT but also, and especially, modern transport technologies. Logistics as well as new transport systems as “smart” systems which improve the urban traffic and the inhabitants’ mobility. Moreover various other aspects referring to life in a city are mentioned in connection to the term Smart City like security/safe, green, efficient &amp; sustainable, energy etc.</a:t>
            </a:r>
            <a:endParaRPr lang="en-GB" sz="1100" dirty="0"/>
          </a:p>
        </p:txBody>
      </p:sp>
    </p:spTree>
    <p:extLst>
      <p:ext uri="{BB962C8B-B14F-4D97-AF65-F5344CB8AC3E}">
        <p14:creationId xmlns:p14="http://schemas.microsoft.com/office/powerpoint/2010/main" val="8348121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smtClean="0"/>
              <a:t>Major </a:t>
            </a:r>
            <a:r>
              <a:rPr lang="pt-PT" dirty="0" err="1" smtClean="0"/>
              <a:t>concepts</a:t>
            </a:r>
            <a:endParaRPr lang="pt-PT" dirty="0"/>
          </a:p>
        </p:txBody>
      </p:sp>
      <p:sp>
        <p:nvSpPr>
          <p:cNvPr id="3" name="Marcador de Posição de Conteúdo 2"/>
          <p:cNvSpPr>
            <a:spLocks noGrp="1"/>
          </p:cNvSpPr>
          <p:nvPr>
            <p:ph idx="1"/>
          </p:nvPr>
        </p:nvSpPr>
        <p:spPr>
          <a:xfrm>
            <a:off x="457200" y="1196752"/>
            <a:ext cx="8363272" cy="648072"/>
          </a:xfrm>
        </p:spPr>
        <p:txBody>
          <a:bodyPr>
            <a:noAutofit/>
          </a:bodyPr>
          <a:lstStyle/>
          <a:p>
            <a:pPr>
              <a:lnSpc>
                <a:spcPct val="150000"/>
              </a:lnSpc>
            </a:pPr>
            <a:r>
              <a:rPr lang="en-GB" sz="1100" dirty="0" smtClean="0"/>
              <a:t>A Smart City is a city well performing in a forward-looking way in these six characteristics, built on the ‘smart’ combination of endowments and activities of self-decisive, independent and aware citizens. </a:t>
            </a:r>
          </a:p>
          <a:p>
            <a:pPr>
              <a:lnSpc>
                <a:spcPct val="150000"/>
              </a:lnSpc>
            </a:pPr>
            <a:endParaRPr lang="en-GB" sz="1100" dirty="0"/>
          </a:p>
        </p:txBody>
      </p:sp>
      <p:pic>
        <p:nvPicPr>
          <p:cNvPr id="4" name="Imagem 3"/>
          <p:cNvPicPr>
            <a:picLocks noChangeAspect="1"/>
          </p:cNvPicPr>
          <p:nvPr/>
        </p:nvPicPr>
        <p:blipFill>
          <a:blip r:embed="rId3"/>
          <a:stretch>
            <a:fillRect/>
          </a:stretch>
        </p:blipFill>
        <p:spPr>
          <a:xfrm>
            <a:off x="2627784" y="2204864"/>
            <a:ext cx="3816424" cy="3816424"/>
          </a:xfrm>
          <a:prstGeom prst="rect">
            <a:avLst/>
          </a:prstGeom>
        </p:spPr>
      </p:pic>
    </p:spTree>
    <p:extLst>
      <p:ext uri="{BB962C8B-B14F-4D97-AF65-F5344CB8AC3E}">
        <p14:creationId xmlns:p14="http://schemas.microsoft.com/office/powerpoint/2010/main" val="1331336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872" y="-90264"/>
            <a:ext cx="8229600" cy="1143000"/>
          </a:xfrm>
        </p:spPr>
        <p:txBody>
          <a:bodyPr/>
          <a:lstStyle/>
          <a:p>
            <a:pPr>
              <a:defRPr/>
            </a:pPr>
            <a:r>
              <a:rPr lang="en-US" dirty="0" smtClean="0"/>
              <a:t>High level system architecture</a:t>
            </a:r>
            <a:endParaRPr lang="en-US" dirty="0"/>
          </a:p>
        </p:txBody>
      </p:sp>
      <p:sp>
        <p:nvSpPr>
          <p:cNvPr id="22530"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002E42DA-D9C6-2240-A37B-E88EC2B85FDA}" type="slidenum">
              <a:rPr lang="en-GB" sz="1400">
                <a:solidFill>
                  <a:srgbClr val="000000"/>
                </a:solidFill>
                <a:cs typeface="Lucida Sans Unicode" charset="0"/>
              </a:rPr>
              <a:pPr/>
              <a:t>11</a:t>
            </a:fld>
            <a:endParaRPr lang="en-GB" sz="1400">
              <a:solidFill>
                <a:srgbClr val="000000"/>
              </a:solidFill>
              <a:cs typeface="Lucida Sans Unicode" charset="0"/>
            </a:endParaRPr>
          </a:p>
        </p:txBody>
      </p:sp>
      <p:pic>
        <p:nvPicPr>
          <p:cNvPr id="2253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412776"/>
            <a:ext cx="7200799" cy="4552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9896515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smtClean="0"/>
              <a:t>Major </a:t>
            </a:r>
            <a:r>
              <a:rPr lang="pt-PT" dirty="0" err="1" smtClean="0"/>
              <a:t>concepts</a:t>
            </a:r>
            <a:endParaRPr lang="pt-PT" dirty="0"/>
          </a:p>
        </p:txBody>
      </p:sp>
      <p:pic>
        <p:nvPicPr>
          <p:cNvPr id="4" name="Imagem 3"/>
          <p:cNvPicPr>
            <a:picLocks noChangeAspect="1"/>
          </p:cNvPicPr>
          <p:nvPr/>
        </p:nvPicPr>
        <p:blipFill>
          <a:blip r:embed="rId3"/>
          <a:stretch>
            <a:fillRect/>
          </a:stretch>
        </p:blipFill>
        <p:spPr>
          <a:xfrm>
            <a:off x="1331640" y="1052736"/>
            <a:ext cx="6480720" cy="5328592"/>
          </a:xfrm>
          <a:prstGeom prst="rect">
            <a:avLst/>
          </a:prstGeom>
        </p:spPr>
      </p:pic>
    </p:spTree>
    <p:extLst>
      <p:ext uri="{BB962C8B-B14F-4D97-AF65-F5344CB8AC3E}">
        <p14:creationId xmlns:p14="http://schemas.microsoft.com/office/powerpoint/2010/main" val="1586630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smtClean="0"/>
              <a:t>Case </a:t>
            </a:r>
            <a:r>
              <a:rPr lang="pt-PT" dirty="0" err="1" smtClean="0"/>
              <a:t>studies</a:t>
            </a:r>
            <a:endParaRPr lang="pt-PT" dirty="0"/>
          </a:p>
        </p:txBody>
      </p:sp>
      <p:pic>
        <p:nvPicPr>
          <p:cNvPr id="4" name="Imagem 3"/>
          <p:cNvPicPr>
            <a:picLocks noChangeAspect="1"/>
          </p:cNvPicPr>
          <p:nvPr/>
        </p:nvPicPr>
        <p:blipFill>
          <a:blip r:embed="rId3"/>
          <a:stretch>
            <a:fillRect/>
          </a:stretch>
        </p:blipFill>
        <p:spPr>
          <a:xfrm>
            <a:off x="1384300" y="1371600"/>
            <a:ext cx="6375400" cy="4114800"/>
          </a:xfrm>
          <a:prstGeom prst="rect">
            <a:avLst/>
          </a:prstGeom>
        </p:spPr>
      </p:pic>
    </p:spTree>
    <p:extLst>
      <p:ext uri="{BB962C8B-B14F-4D97-AF65-F5344CB8AC3E}">
        <p14:creationId xmlns:p14="http://schemas.microsoft.com/office/powerpoint/2010/main" val="14677456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smtClean="0"/>
              <a:t>Case </a:t>
            </a:r>
            <a:r>
              <a:rPr lang="pt-PT" dirty="0" err="1" smtClean="0"/>
              <a:t>studies</a:t>
            </a:r>
            <a:endParaRPr lang="pt-PT" dirty="0"/>
          </a:p>
        </p:txBody>
      </p:sp>
      <p:pic>
        <p:nvPicPr>
          <p:cNvPr id="4" name="Imagem 3"/>
          <p:cNvPicPr>
            <a:picLocks noChangeAspect="1"/>
          </p:cNvPicPr>
          <p:nvPr/>
        </p:nvPicPr>
        <p:blipFill>
          <a:blip r:embed="rId3"/>
          <a:stretch>
            <a:fillRect/>
          </a:stretch>
        </p:blipFill>
        <p:spPr>
          <a:xfrm>
            <a:off x="1454150" y="1491332"/>
            <a:ext cx="6235700" cy="4025900"/>
          </a:xfrm>
          <a:prstGeom prst="rect">
            <a:avLst/>
          </a:prstGeom>
        </p:spPr>
      </p:pic>
    </p:spTree>
    <p:extLst>
      <p:ext uri="{BB962C8B-B14F-4D97-AF65-F5344CB8AC3E}">
        <p14:creationId xmlns:p14="http://schemas.microsoft.com/office/powerpoint/2010/main" val="10923633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smtClean="0"/>
              <a:t>Case </a:t>
            </a:r>
            <a:r>
              <a:rPr lang="pt-PT" dirty="0" err="1" smtClean="0"/>
              <a:t>studies</a:t>
            </a:r>
            <a:endParaRPr lang="pt-PT" dirty="0"/>
          </a:p>
        </p:txBody>
      </p:sp>
      <p:pic>
        <p:nvPicPr>
          <p:cNvPr id="4" name="Imagem 3"/>
          <p:cNvPicPr>
            <a:picLocks noChangeAspect="1"/>
          </p:cNvPicPr>
          <p:nvPr/>
        </p:nvPicPr>
        <p:blipFill>
          <a:blip r:embed="rId3"/>
          <a:stretch>
            <a:fillRect/>
          </a:stretch>
        </p:blipFill>
        <p:spPr>
          <a:xfrm>
            <a:off x="1416050" y="1384300"/>
            <a:ext cx="6311900" cy="4089400"/>
          </a:xfrm>
          <a:prstGeom prst="rect">
            <a:avLst/>
          </a:prstGeom>
        </p:spPr>
      </p:pic>
    </p:spTree>
    <p:extLst>
      <p:ext uri="{BB962C8B-B14F-4D97-AF65-F5344CB8AC3E}">
        <p14:creationId xmlns:p14="http://schemas.microsoft.com/office/powerpoint/2010/main" val="9218566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smtClean="0"/>
              <a:t>Case </a:t>
            </a:r>
            <a:r>
              <a:rPr lang="pt-PT" dirty="0" err="1" smtClean="0"/>
              <a:t>studies</a:t>
            </a:r>
            <a:endParaRPr lang="pt-PT" dirty="0"/>
          </a:p>
        </p:txBody>
      </p:sp>
      <p:pic>
        <p:nvPicPr>
          <p:cNvPr id="4" name="Imagem 3"/>
          <p:cNvPicPr>
            <a:picLocks noChangeAspect="1"/>
          </p:cNvPicPr>
          <p:nvPr/>
        </p:nvPicPr>
        <p:blipFill>
          <a:blip r:embed="rId3"/>
          <a:stretch>
            <a:fillRect/>
          </a:stretch>
        </p:blipFill>
        <p:spPr>
          <a:xfrm>
            <a:off x="1466850" y="1441450"/>
            <a:ext cx="6210300" cy="3975100"/>
          </a:xfrm>
          <a:prstGeom prst="rect">
            <a:avLst/>
          </a:prstGeom>
        </p:spPr>
      </p:pic>
    </p:spTree>
    <p:extLst>
      <p:ext uri="{BB962C8B-B14F-4D97-AF65-F5344CB8AC3E}">
        <p14:creationId xmlns:p14="http://schemas.microsoft.com/office/powerpoint/2010/main" val="8274725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smtClean="0"/>
              <a:t>Case </a:t>
            </a:r>
            <a:r>
              <a:rPr lang="pt-PT" dirty="0" err="1" smtClean="0"/>
              <a:t>studies</a:t>
            </a:r>
            <a:endParaRPr lang="pt-PT" dirty="0"/>
          </a:p>
        </p:txBody>
      </p:sp>
      <p:pic>
        <p:nvPicPr>
          <p:cNvPr id="4" name="Imagem 3"/>
          <p:cNvPicPr>
            <a:picLocks noChangeAspect="1"/>
          </p:cNvPicPr>
          <p:nvPr/>
        </p:nvPicPr>
        <p:blipFill>
          <a:blip r:embed="rId3"/>
          <a:stretch>
            <a:fillRect/>
          </a:stretch>
        </p:blipFill>
        <p:spPr>
          <a:xfrm>
            <a:off x="1428750" y="1435100"/>
            <a:ext cx="6286500" cy="3987800"/>
          </a:xfrm>
          <a:prstGeom prst="rect">
            <a:avLst/>
          </a:prstGeom>
        </p:spPr>
      </p:pic>
    </p:spTree>
    <p:extLst>
      <p:ext uri="{BB962C8B-B14F-4D97-AF65-F5344CB8AC3E}">
        <p14:creationId xmlns:p14="http://schemas.microsoft.com/office/powerpoint/2010/main" val="161394031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smtClean="0"/>
              <a:t>Case </a:t>
            </a:r>
            <a:r>
              <a:rPr lang="pt-PT" dirty="0" err="1" smtClean="0"/>
              <a:t>studies</a:t>
            </a:r>
            <a:endParaRPr lang="pt-PT" dirty="0"/>
          </a:p>
        </p:txBody>
      </p:sp>
      <p:pic>
        <p:nvPicPr>
          <p:cNvPr id="4" name="Imagem 3"/>
          <p:cNvPicPr>
            <a:picLocks noChangeAspect="1"/>
          </p:cNvPicPr>
          <p:nvPr/>
        </p:nvPicPr>
        <p:blipFill>
          <a:blip r:embed="rId3"/>
          <a:stretch>
            <a:fillRect/>
          </a:stretch>
        </p:blipFill>
        <p:spPr>
          <a:xfrm>
            <a:off x="1416050" y="1403350"/>
            <a:ext cx="6311900" cy="4051300"/>
          </a:xfrm>
          <a:prstGeom prst="rect">
            <a:avLst/>
          </a:prstGeom>
        </p:spPr>
      </p:pic>
    </p:spTree>
    <p:extLst>
      <p:ext uri="{BB962C8B-B14F-4D97-AF65-F5344CB8AC3E}">
        <p14:creationId xmlns:p14="http://schemas.microsoft.com/office/powerpoint/2010/main" val="21172994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smtClean="0"/>
              <a:t>Case </a:t>
            </a:r>
            <a:r>
              <a:rPr lang="pt-PT" dirty="0" err="1" smtClean="0"/>
              <a:t>studies</a:t>
            </a:r>
            <a:endParaRPr lang="pt-PT" dirty="0"/>
          </a:p>
        </p:txBody>
      </p:sp>
      <p:sp>
        <p:nvSpPr>
          <p:cNvPr id="3" name="Marcador de Posição de Conteúdo 2"/>
          <p:cNvSpPr>
            <a:spLocks noGrp="1"/>
          </p:cNvSpPr>
          <p:nvPr>
            <p:ph idx="1"/>
          </p:nvPr>
        </p:nvSpPr>
        <p:spPr>
          <a:xfrm>
            <a:off x="457200" y="1196752"/>
            <a:ext cx="8363272" cy="5112568"/>
          </a:xfrm>
        </p:spPr>
        <p:txBody>
          <a:bodyPr>
            <a:noAutofit/>
          </a:bodyPr>
          <a:lstStyle/>
          <a:p>
            <a:pPr>
              <a:lnSpc>
                <a:spcPct val="150000"/>
              </a:lnSpc>
            </a:pPr>
            <a:r>
              <a:rPr lang="pt-PT" sz="1100" dirty="0" smtClean="0"/>
              <a:t>f</a:t>
            </a:r>
            <a:endParaRPr lang="sk-SK" sz="1100" dirty="0"/>
          </a:p>
        </p:txBody>
      </p:sp>
      <p:pic>
        <p:nvPicPr>
          <p:cNvPr id="5" name="Imagem 4"/>
          <p:cNvPicPr>
            <a:picLocks noChangeAspect="1"/>
          </p:cNvPicPr>
          <p:nvPr/>
        </p:nvPicPr>
        <p:blipFill>
          <a:blip r:embed="rId3"/>
          <a:stretch>
            <a:fillRect/>
          </a:stretch>
        </p:blipFill>
        <p:spPr>
          <a:xfrm>
            <a:off x="1371600" y="1409700"/>
            <a:ext cx="6400800" cy="4038600"/>
          </a:xfrm>
          <a:prstGeom prst="rect">
            <a:avLst/>
          </a:prstGeom>
        </p:spPr>
      </p:pic>
    </p:spTree>
    <p:extLst>
      <p:ext uri="{BB962C8B-B14F-4D97-AF65-F5344CB8AC3E}">
        <p14:creationId xmlns:p14="http://schemas.microsoft.com/office/powerpoint/2010/main" val="56814033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smtClean="0"/>
              <a:t>Case </a:t>
            </a:r>
            <a:r>
              <a:rPr lang="pt-PT" dirty="0" err="1" smtClean="0"/>
              <a:t>studies</a:t>
            </a:r>
            <a:endParaRPr lang="pt-PT" dirty="0"/>
          </a:p>
        </p:txBody>
      </p:sp>
      <p:pic>
        <p:nvPicPr>
          <p:cNvPr id="6" name="Imagem 5"/>
          <p:cNvPicPr>
            <a:picLocks noChangeAspect="1"/>
          </p:cNvPicPr>
          <p:nvPr/>
        </p:nvPicPr>
        <p:blipFill>
          <a:blip r:embed="rId3"/>
          <a:stretch>
            <a:fillRect/>
          </a:stretch>
        </p:blipFill>
        <p:spPr>
          <a:xfrm>
            <a:off x="1447800" y="1403350"/>
            <a:ext cx="6248400" cy="4051300"/>
          </a:xfrm>
          <a:prstGeom prst="rect">
            <a:avLst/>
          </a:prstGeom>
        </p:spPr>
      </p:pic>
    </p:spTree>
    <p:extLst>
      <p:ext uri="{BB962C8B-B14F-4D97-AF65-F5344CB8AC3E}">
        <p14:creationId xmlns:p14="http://schemas.microsoft.com/office/powerpoint/2010/main" val="17013546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smtClean="0"/>
              <a:t>Case </a:t>
            </a:r>
            <a:r>
              <a:rPr lang="pt-PT" dirty="0" err="1" smtClean="0"/>
              <a:t>studies</a:t>
            </a:r>
            <a:endParaRPr lang="pt-PT" dirty="0"/>
          </a:p>
        </p:txBody>
      </p:sp>
      <p:pic>
        <p:nvPicPr>
          <p:cNvPr id="6" name="Imagem 5"/>
          <p:cNvPicPr>
            <a:picLocks noChangeAspect="1"/>
          </p:cNvPicPr>
          <p:nvPr/>
        </p:nvPicPr>
        <p:blipFill>
          <a:blip r:embed="rId3"/>
          <a:stretch>
            <a:fillRect/>
          </a:stretch>
        </p:blipFill>
        <p:spPr>
          <a:xfrm>
            <a:off x="1403350" y="1403350"/>
            <a:ext cx="6337300" cy="4051300"/>
          </a:xfrm>
          <a:prstGeom prst="rect">
            <a:avLst/>
          </a:prstGeom>
        </p:spPr>
      </p:pic>
    </p:spTree>
    <p:extLst>
      <p:ext uri="{BB962C8B-B14F-4D97-AF65-F5344CB8AC3E}">
        <p14:creationId xmlns:p14="http://schemas.microsoft.com/office/powerpoint/2010/main" val="1750946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71400"/>
            <a:ext cx="8229600" cy="1143000"/>
          </a:xfrm>
        </p:spPr>
        <p:txBody>
          <a:bodyPr/>
          <a:lstStyle/>
          <a:p>
            <a:pPr>
              <a:defRPr/>
            </a:pPr>
            <a:r>
              <a:rPr lang="en-US" dirty="0" smtClean="0"/>
              <a:t>High level system architecture</a:t>
            </a:r>
            <a:endParaRPr lang="en-US" dirty="0"/>
          </a:p>
        </p:txBody>
      </p:sp>
      <p:sp>
        <p:nvSpPr>
          <p:cNvPr id="3" name="Content Placeholder 2"/>
          <p:cNvSpPr>
            <a:spLocks noGrp="1"/>
          </p:cNvSpPr>
          <p:nvPr>
            <p:ph idx="1"/>
          </p:nvPr>
        </p:nvSpPr>
        <p:spPr>
          <a:xfrm>
            <a:off x="889248" y="1600200"/>
            <a:ext cx="7859216" cy="4525963"/>
          </a:xfrm>
        </p:spPr>
        <p:txBody>
          <a:bodyPr/>
          <a:lstStyle/>
          <a:p>
            <a:pPr marL="0" indent="0" algn="just">
              <a:lnSpc>
                <a:spcPct val="150000"/>
              </a:lnSpc>
              <a:buNone/>
              <a:defRPr/>
            </a:pPr>
            <a:r>
              <a:rPr lang="en-US" sz="2000" dirty="0"/>
              <a:t>In the </a:t>
            </a:r>
            <a:r>
              <a:rPr lang="en-US" sz="2000" i="1" dirty="0"/>
              <a:t>Business Data Definition </a:t>
            </a:r>
            <a:r>
              <a:rPr lang="en-US" sz="2000" dirty="0"/>
              <a:t>component the e- commerce business user defines the data and metadata associated with their business. This data includes </a:t>
            </a:r>
            <a:r>
              <a:rPr lang="en-US" sz="2000" dirty="0" smtClean="0"/>
              <a:t>merchandising </a:t>
            </a:r>
            <a:r>
              <a:rPr lang="en-US" sz="2000" dirty="0"/>
              <a:t>information (e.g., products, assortments, and price lists), content information (e.g., web page </a:t>
            </a:r>
            <a:r>
              <a:rPr lang="en-US" sz="2000" dirty="0" smtClean="0"/>
              <a:t>templates</a:t>
            </a:r>
            <a:r>
              <a:rPr lang="en-US" sz="2000" dirty="0"/>
              <a:t>, articles, images, and multimedia) and </a:t>
            </a:r>
            <a:r>
              <a:rPr lang="en-US" sz="2000" dirty="0" smtClean="0"/>
              <a:t>business </a:t>
            </a:r>
            <a:r>
              <a:rPr lang="en-US" sz="2000" dirty="0"/>
              <a:t>rules (e.g., personalized content rules, promotion rules, and rules for cross-sells and up-sells) </a:t>
            </a:r>
            <a:endParaRPr lang="en-US" sz="2000" dirty="0" smtClean="0"/>
          </a:p>
        </p:txBody>
      </p:sp>
      <p:sp>
        <p:nvSpPr>
          <p:cNvPr id="23555"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0130B3A4-CA6B-FF48-8228-B6E47E895FBE}" type="slidenum">
              <a:rPr lang="en-GB" sz="1400">
                <a:solidFill>
                  <a:srgbClr val="000000"/>
                </a:solidFill>
                <a:cs typeface="Lucida Sans Unicode" charset="0"/>
              </a:rPr>
              <a:pPr/>
              <a:t>12</a:t>
            </a:fld>
            <a:endParaRPr lang="en-GB" sz="1400">
              <a:solidFill>
                <a:srgbClr val="000000"/>
              </a:solidFill>
              <a:cs typeface="Lucida Sans Unicode" charset="0"/>
            </a:endParaRPr>
          </a:p>
        </p:txBody>
      </p:sp>
    </p:spTree>
    <p:extLst>
      <p:ext uri="{BB962C8B-B14F-4D97-AF65-F5344CB8AC3E}">
        <p14:creationId xmlns:p14="http://schemas.microsoft.com/office/powerpoint/2010/main" val="164577411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smtClean="0"/>
              <a:t>Case </a:t>
            </a:r>
            <a:r>
              <a:rPr lang="pt-PT" dirty="0" err="1" smtClean="0"/>
              <a:t>studies</a:t>
            </a:r>
            <a:endParaRPr lang="pt-PT" dirty="0"/>
          </a:p>
        </p:txBody>
      </p:sp>
      <p:pic>
        <p:nvPicPr>
          <p:cNvPr id="6" name="Imagem 5"/>
          <p:cNvPicPr>
            <a:picLocks noChangeAspect="1"/>
          </p:cNvPicPr>
          <p:nvPr/>
        </p:nvPicPr>
        <p:blipFill>
          <a:blip r:embed="rId3"/>
          <a:stretch>
            <a:fillRect/>
          </a:stretch>
        </p:blipFill>
        <p:spPr>
          <a:xfrm>
            <a:off x="1454150" y="1384300"/>
            <a:ext cx="6235700" cy="4089400"/>
          </a:xfrm>
          <a:prstGeom prst="rect">
            <a:avLst/>
          </a:prstGeom>
        </p:spPr>
      </p:pic>
    </p:spTree>
    <p:extLst>
      <p:ext uri="{BB962C8B-B14F-4D97-AF65-F5344CB8AC3E}">
        <p14:creationId xmlns:p14="http://schemas.microsoft.com/office/powerpoint/2010/main" val="2231251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smtClean="0"/>
              <a:t>Case </a:t>
            </a:r>
            <a:r>
              <a:rPr lang="pt-PT" dirty="0" err="1" smtClean="0"/>
              <a:t>studies</a:t>
            </a:r>
            <a:endParaRPr lang="pt-PT" dirty="0"/>
          </a:p>
        </p:txBody>
      </p:sp>
      <p:pic>
        <p:nvPicPr>
          <p:cNvPr id="4" name="Imagem 3"/>
          <p:cNvPicPr>
            <a:picLocks noChangeAspect="1"/>
          </p:cNvPicPr>
          <p:nvPr/>
        </p:nvPicPr>
        <p:blipFill>
          <a:blip r:embed="rId3"/>
          <a:stretch>
            <a:fillRect/>
          </a:stretch>
        </p:blipFill>
        <p:spPr>
          <a:xfrm>
            <a:off x="1428750" y="1435100"/>
            <a:ext cx="6286500" cy="3987800"/>
          </a:xfrm>
          <a:prstGeom prst="rect">
            <a:avLst/>
          </a:prstGeom>
        </p:spPr>
      </p:pic>
    </p:spTree>
    <p:extLst>
      <p:ext uri="{BB962C8B-B14F-4D97-AF65-F5344CB8AC3E}">
        <p14:creationId xmlns:p14="http://schemas.microsoft.com/office/powerpoint/2010/main" val="18281241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smtClean="0"/>
              <a:t>Case </a:t>
            </a:r>
            <a:r>
              <a:rPr lang="pt-PT" dirty="0" err="1" smtClean="0"/>
              <a:t>studies</a:t>
            </a:r>
            <a:endParaRPr lang="pt-PT" dirty="0"/>
          </a:p>
        </p:txBody>
      </p:sp>
      <p:pic>
        <p:nvPicPr>
          <p:cNvPr id="6" name="Imagem 5"/>
          <p:cNvPicPr>
            <a:picLocks noChangeAspect="1"/>
          </p:cNvPicPr>
          <p:nvPr/>
        </p:nvPicPr>
        <p:blipFill>
          <a:blip r:embed="rId3"/>
          <a:stretch>
            <a:fillRect/>
          </a:stretch>
        </p:blipFill>
        <p:spPr>
          <a:xfrm>
            <a:off x="1460500" y="1377950"/>
            <a:ext cx="6223000" cy="4102100"/>
          </a:xfrm>
          <a:prstGeom prst="rect">
            <a:avLst/>
          </a:prstGeom>
        </p:spPr>
      </p:pic>
    </p:spTree>
    <p:extLst>
      <p:ext uri="{BB962C8B-B14F-4D97-AF65-F5344CB8AC3E}">
        <p14:creationId xmlns:p14="http://schemas.microsoft.com/office/powerpoint/2010/main" val="3898336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smtClean="0"/>
              <a:t>Case </a:t>
            </a:r>
            <a:r>
              <a:rPr lang="pt-PT" dirty="0" err="1" smtClean="0"/>
              <a:t>studies</a:t>
            </a:r>
            <a:endParaRPr lang="pt-PT" dirty="0"/>
          </a:p>
        </p:txBody>
      </p:sp>
      <p:pic>
        <p:nvPicPr>
          <p:cNvPr id="6" name="Imagem 5"/>
          <p:cNvPicPr>
            <a:picLocks noChangeAspect="1"/>
          </p:cNvPicPr>
          <p:nvPr/>
        </p:nvPicPr>
        <p:blipFill>
          <a:blip r:embed="rId3"/>
          <a:stretch>
            <a:fillRect/>
          </a:stretch>
        </p:blipFill>
        <p:spPr>
          <a:xfrm>
            <a:off x="1441450" y="1352550"/>
            <a:ext cx="6261100" cy="4152900"/>
          </a:xfrm>
          <a:prstGeom prst="rect">
            <a:avLst/>
          </a:prstGeom>
        </p:spPr>
      </p:pic>
    </p:spTree>
    <p:extLst>
      <p:ext uri="{BB962C8B-B14F-4D97-AF65-F5344CB8AC3E}">
        <p14:creationId xmlns:p14="http://schemas.microsoft.com/office/powerpoint/2010/main" val="480485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115616" y="1484784"/>
            <a:ext cx="7427200" cy="4120898"/>
          </a:xfrm>
          <a:prstGeom prst="rect">
            <a:avLst/>
          </a:prstGeom>
        </p:spPr>
      </p:pic>
    </p:spTree>
    <p:extLst>
      <p:ext uri="{BB962C8B-B14F-4D97-AF65-F5344CB8AC3E}">
        <p14:creationId xmlns:p14="http://schemas.microsoft.com/office/powerpoint/2010/main" val="5284105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94116" y="476672"/>
            <a:ext cx="6426156" cy="4320480"/>
          </a:xfrm>
        </p:spPr>
        <p:txBody>
          <a:bodyPr wrap="square" lIns="0" tIns="0" rIns="0" bIns="0" anchor="ctr" anchorCtr="0">
            <a:noAutofit/>
          </a:bodyPr>
          <a:lstStyle/>
          <a:p>
            <a:pPr algn="l">
              <a:lnSpc>
                <a:spcPts val="2800"/>
              </a:lnSpc>
              <a:spcAft>
                <a:spcPts val="600"/>
              </a:spcAft>
            </a:pPr>
            <a:r>
              <a:rPr lang="pt-PT" sz="6600" dirty="0" err="1" smtClean="0">
                <a:solidFill>
                  <a:schemeClr val="bg1"/>
                </a:solidFill>
                <a:latin typeface="Circular Std Black" pitchFamily="34" charset="0"/>
                <a:cs typeface="Circular Std Black" pitchFamily="34" charset="0"/>
              </a:rPr>
              <a:t>Thanks</a:t>
            </a:r>
            <a:r>
              <a:rPr lang="pt-PT" sz="6600" dirty="0" smtClean="0">
                <a:solidFill>
                  <a:schemeClr val="bg1"/>
                </a:solidFill>
                <a:latin typeface="Circular Std Black" pitchFamily="34" charset="0"/>
                <a:cs typeface="Circular Std Black" pitchFamily="34" charset="0"/>
              </a:rPr>
              <a:t>!</a:t>
            </a:r>
            <a:endParaRPr lang="pt-PT" sz="6600" dirty="0">
              <a:solidFill>
                <a:schemeClr val="bg1"/>
              </a:solidFill>
              <a:latin typeface="Circular Std Black" pitchFamily="34" charset="0"/>
              <a:cs typeface="Circular Std Black" pitchFamily="34" charset="0"/>
            </a:endParaRPr>
          </a:p>
        </p:txBody>
      </p:sp>
      <p:sp>
        <p:nvSpPr>
          <p:cNvPr id="6" name="Subtitle 2"/>
          <p:cNvSpPr txBox="1">
            <a:spLocks/>
          </p:cNvSpPr>
          <p:nvPr/>
        </p:nvSpPr>
        <p:spPr>
          <a:xfrm>
            <a:off x="594116" y="4797152"/>
            <a:ext cx="6426156" cy="1152128"/>
          </a:xfrm>
          <a:prstGeom prst="rect">
            <a:avLst/>
          </a:prstGeom>
        </p:spPr>
        <p:txBody>
          <a:bodyPr vert="horz" wrap="square" lIns="0" tIns="0" rIns="0" bIns="0" rtlCol="0" anchor="t"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pt-PT" sz="1600" dirty="0" smtClean="0">
                <a:solidFill>
                  <a:srgbClr val="BED62F"/>
                </a:solidFill>
                <a:latin typeface="Circular Std Black" pitchFamily="34" charset="0"/>
                <a:cs typeface="Circular Std Black" pitchFamily="34" charset="0"/>
              </a:rPr>
              <a:t>Morada</a:t>
            </a:r>
            <a:r>
              <a:rPr lang="pt-PT" sz="1600" dirty="0">
                <a:solidFill>
                  <a:srgbClr val="BED62F"/>
                </a:solidFill>
                <a:latin typeface="Circular Std Black" pitchFamily="34" charset="0"/>
                <a:cs typeface="Circular Std Black" pitchFamily="34" charset="0"/>
              </a:rPr>
              <a:t>: </a:t>
            </a:r>
            <a:r>
              <a:rPr lang="pt-PT" sz="1600" dirty="0" smtClean="0">
                <a:solidFill>
                  <a:schemeClr val="bg1"/>
                </a:solidFill>
                <a:latin typeface="Circular Std Book" pitchFamily="34" charset="0"/>
                <a:cs typeface="Circular Std Book" pitchFamily="34" charset="0"/>
              </a:rPr>
              <a:t>Campus </a:t>
            </a:r>
            <a:r>
              <a:rPr lang="pt-PT" sz="1600" dirty="0">
                <a:solidFill>
                  <a:schemeClr val="bg1"/>
                </a:solidFill>
                <a:latin typeface="Circular Std Book" pitchFamily="34" charset="0"/>
                <a:cs typeface="Circular Std Book" pitchFamily="34" charset="0"/>
              </a:rPr>
              <a:t>de </a:t>
            </a:r>
            <a:r>
              <a:rPr lang="pt-PT" sz="1600" dirty="0" smtClean="0">
                <a:solidFill>
                  <a:schemeClr val="bg1"/>
                </a:solidFill>
                <a:latin typeface="Circular Std Book" pitchFamily="34" charset="0"/>
                <a:cs typeface="Circular Std Book" pitchFamily="34" charset="0"/>
              </a:rPr>
              <a:t>Campolide, 1070-312 Lisboa, Portugal</a:t>
            </a:r>
            <a:endParaRPr lang="pt-PT" sz="1600" dirty="0">
              <a:solidFill>
                <a:schemeClr val="bg1"/>
              </a:solidFill>
              <a:latin typeface="Circular Std Book" pitchFamily="34" charset="0"/>
              <a:cs typeface="Circular Std Book" pitchFamily="34" charset="0"/>
            </a:endParaRPr>
          </a:p>
          <a:p>
            <a:pPr algn="l"/>
            <a:r>
              <a:rPr lang="pt-PT" sz="1600" dirty="0" smtClean="0">
                <a:solidFill>
                  <a:srgbClr val="BED62F"/>
                </a:solidFill>
                <a:latin typeface="Circular Std Black" pitchFamily="34" charset="0"/>
                <a:cs typeface="Circular Std Black" pitchFamily="34" charset="0"/>
              </a:rPr>
              <a:t>Tel</a:t>
            </a:r>
            <a:r>
              <a:rPr lang="pt-PT" sz="1600" dirty="0">
                <a:solidFill>
                  <a:srgbClr val="BED62F"/>
                </a:solidFill>
                <a:latin typeface="Circular Std Black" pitchFamily="34" charset="0"/>
                <a:cs typeface="Circular Std Black" pitchFamily="34" charset="0"/>
              </a:rPr>
              <a:t>: </a:t>
            </a:r>
            <a:r>
              <a:rPr lang="pt-PT" sz="1600" dirty="0">
                <a:solidFill>
                  <a:schemeClr val="bg1"/>
                </a:solidFill>
                <a:latin typeface="Circular Std Book" pitchFamily="34" charset="0"/>
                <a:cs typeface="Circular Std Book" pitchFamily="34" charset="0"/>
              </a:rPr>
              <a:t>+351 213 828 </a:t>
            </a:r>
            <a:r>
              <a:rPr lang="pt-PT" sz="1600" dirty="0" smtClean="0">
                <a:solidFill>
                  <a:schemeClr val="bg1"/>
                </a:solidFill>
                <a:latin typeface="Circular Std Book" pitchFamily="34" charset="0"/>
                <a:cs typeface="Circular Std Book" pitchFamily="34" charset="0"/>
              </a:rPr>
              <a:t>610  |  </a:t>
            </a:r>
            <a:r>
              <a:rPr lang="pt-PT" sz="1600" dirty="0" smtClean="0">
                <a:solidFill>
                  <a:srgbClr val="BED62F"/>
                </a:solidFill>
                <a:latin typeface="Circular Std Black" pitchFamily="34" charset="0"/>
                <a:cs typeface="Circular Std Black" pitchFamily="34" charset="0"/>
              </a:rPr>
              <a:t>Fax</a:t>
            </a:r>
            <a:r>
              <a:rPr lang="pt-PT" sz="1600" dirty="0">
                <a:solidFill>
                  <a:srgbClr val="BED62F"/>
                </a:solidFill>
                <a:latin typeface="Circular Std Black" pitchFamily="34" charset="0"/>
                <a:cs typeface="Circular Std Black" pitchFamily="34" charset="0"/>
              </a:rPr>
              <a:t>: </a:t>
            </a:r>
            <a:r>
              <a:rPr lang="pt-PT" sz="1600" dirty="0">
                <a:solidFill>
                  <a:schemeClr val="bg1"/>
                </a:solidFill>
                <a:latin typeface="Circular Std Book" pitchFamily="34" charset="0"/>
                <a:cs typeface="Circular Std Book" pitchFamily="34" charset="0"/>
              </a:rPr>
              <a:t>+351 213 828 </a:t>
            </a:r>
            <a:r>
              <a:rPr lang="pt-PT" sz="1600" dirty="0" smtClean="0">
                <a:solidFill>
                  <a:schemeClr val="bg1"/>
                </a:solidFill>
                <a:latin typeface="Circular Std Book" pitchFamily="34" charset="0"/>
                <a:cs typeface="Circular Std Book" pitchFamily="34" charset="0"/>
              </a:rPr>
              <a:t>611</a:t>
            </a:r>
          </a:p>
          <a:p>
            <a:pPr marL="342900" indent="-342900" algn="l">
              <a:buClr>
                <a:srgbClr val="BED62F"/>
              </a:buClr>
              <a:buFont typeface="Wingdings" pitchFamily="2" charset="2"/>
              <a:buChar char="§"/>
            </a:pPr>
            <a:endParaRPr lang="pt-PT" sz="1600" dirty="0">
              <a:solidFill>
                <a:schemeClr val="bg1"/>
              </a:solidFill>
              <a:latin typeface="Circular Std Book" pitchFamily="34" charset="0"/>
              <a:cs typeface="Circular Std Book" pitchFamily="34" charset="0"/>
            </a:endParaRPr>
          </a:p>
        </p:txBody>
      </p:sp>
    </p:spTree>
    <p:extLst>
      <p:ext uri="{BB962C8B-B14F-4D97-AF65-F5344CB8AC3E}">
        <p14:creationId xmlns:p14="http://schemas.microsoft.com/office/powerpoint/2010/main" val="34283038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880" y="-99392"/>
            <a:ext cx="8229600" cy="1143000"/>
          </a:xfrm>
        </p:spPr>
        <p:txBody>
          <a:bodyPr/>
          <a:lstStyle/>
          <a:p>
            <a:pPr>
              <a:defRPr/>
            </a:pPr>
            <a:r>
              <a:rPr lang="en-US" dirty="0" smtClean="0"/>
              <a:t>High level system architecture</a:t>
            </a:r>
            <a:endParaRPr lang="en-US" dirty="0"/>
          </a:p>
        </p:txBody>
      </p:sp>
      <p:sp>
        <p:nvSpPr>
          <p:cNvPr id="3" name="Content Placeholder 2"/>
          <p:cNvSpPr>
            <a:spLocks noGrp="1"/>
          </p:cNvSpPr>
          <p:nvPr>
            <p:ph idx="1"/>
          </p:nvPr>
        </p:nvSpPr>
        <p:spPr>
          <a:xfrm>
            <a:off x="755576" y="1600200"/>
            <a:ext cx="7931224" cy="4525963"/>
          </a:xfrm>
        </p:spPr>
        <p:txBody>
          <a:bodyPr/>
          <a:lstStyle/>
          <a:p>
            <a:pPr marL="0" indent="0" algn="just">
              <a:lnSpc>
                <a:spcPct val="150000"/>
              </a:lnSpc>
              <a:buNone/>
              <a:defRPr/>
            </a:pPr>
            <a:r>
              <a:rPr lang="en-US" sz="2000" dirty="0" smtClean="0"/>
              <a:t>The </a:t>
            </a:r>
            <a:r>
              <a:rPr lang="en-US" sz="2000" i="1" dirty="0"/>
              <a:t>Customer Interaction </a:t>
            </a:r>
            <a:r>
              <a:rPr lang="en-US" sz="2000" dirty="0"/>
              <a:t>component provides the interface between customers and the e-commerce </a:t>
            </a:r>
            <a:r>
              <a:rPr lang="en-US" sz="2000" dirty="0" smtClean="0"/>
              <a:t>business</a:t>
            </a:r>
            <a:r>
              <a:rPr lang="en-US" sz="2000" dirty="0"/>
              <a:t>. T</a:t>
            </a:r>
            <a:r>
              <a:rPr lang="en-US" sz="2000" dirty="0" smtClean="0"/>
              <a:t>he </a:t>
            </a:r>
            <a:r>
              <a:rPr lang="en-US" sz="2000" dirty="0"/>
              <a:t>term customer interaction applies more generally to any sort of interaction with customers. This interaction could take place through a web site (e.g., a marketing site or a web store), </a:t>
            </a:r>
            <a:r>
              <a:rPr lang="en-US" sz="2000" dirty="0" smtClean="0"/>
              <a:t>customer </a:t>
            </a:r>
            <a:r>
              <a:rPr lang="en-US" sz="2000" dirty="0"/>
              <a:t>service (via telephony or email), wireless </a:t>
            </a:r>
            <a:r>
              <a:rPr lang="en-US" sz="2000" dirty="0" smtClean="0"/>
              <a:t>application</a:t>
            </a:r>
            <a:r>
              <a:rPr lang="en-US" sz="2000" dirty="0"/>
              <a:t>, or even a bricks-and-mortar point of sale </a:t>
            </a:r>
            <a:r>
              <a:rPr lang="en-US" sz="2000" dirty="0" smtClean="0"/>
              <a:t>system</a:t>
            </a:r>
            <a:r>
              <a:rPr lang="en-US" sz="2000" dirty="0"/>
              <a:t>. </a:t>
            </a:r>
            <a:endParaRPr lang="en-US" sz="2000" dirty="0" smtClean="0"/>
          </a:p>
          <a:p>
            <a:pPr marL="0" indent="0" algn="just">
              <a:lnSpc>
                <a:spcPct val="150000"/>
              </a:lnSpc>
              <a:buNone/>
              <a:defRPr/>
            </a:pPr>
            <a:endParaRPr lang="en-US" sz="2000" dirty="0" smtClean="0"/>
          </a:p>
          <a:p>
            <a:pPr marL="0" indent="0" algn="just">
              <a:lnSpc>
                <a:spcPct val="150000"/>
              </a:lnSpc>
              <a:buNone/>
              <a:defRPr/>
            </a:pPr>
            <a:endParaRPr lang="en-US" sz="2000" dirty="0" smtClean="0"/>
          </a:p>
          <a:p>
            <a:pPr marL="0" indent="0" algn="just">
              <a:lnSpc>
                <a:spcPct val="150000"/>
              </a:lnSpc>
              <a:buNone/>
              <a:defRPr/>
            </a:pPr>
            <a:endParaRPr lang="en-US" sz="2000" dirty="0" smtClean="0"/>
          </a:p>
          <a:p>
            <a:pPr marL="0" indent="0" algn="just">
              <a:lnSpc>
                <a:spcPct val="150000"/>
              </a:lnSpc>
              <a:buNone/>
              <a:defRPr/>
            </a:pPr>
            <a:endParaRPr lang="en-US" sz="2000" dirty="0"/>
          </a:p>
        </p:txBody>
      </p:sp>
      <p:sp>
        <p:nvSpPr>
          <p:cNvPr id="24579"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581F9247-9781-864E-9FF7-9BC9EADB6F4B}" type="slidenum">
              <a:rPr lang="en-GB" sz="1400">
                <a:solidFill>
                  <a:srgbClr val="000000"/>
                </a:solidFill>
                <a:cs typeface="Lucida Sans Unicode" charset="0"/>
              </a:rPr>
              <a:pPr/>
              <a:t>13</a:t>
            </a:fld>
            <a:endParaRPr lang="en-GB" sz="1400">
              <a:solidFill>
                <a:srgbClr val="000000"/>
              </a:solidFill>
              <a:cs typeface="Lucida Sans Unicode" charset="0"/>
            </a:endParaRPr>
          </a:p>
        </p:txBody>
      </p:sp>
    </p:spTree>
    <p:extLst>
      <p:ext uri="{BB962C8B-B14F-4D97-AF65-F5344CB8AC3E}">
        <p14:creationId xmlns:p14="http://schemas.microsoft.com/office/powerpoint/2010/main" val="3658769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71400"/>
            <a:ext cx="8229600" cy="1143000"/>
          </a:xfrm>
        </p:spPr>
        <p:txBody>
          <a:bodyPr/>
          <a:lstStyle/>
          <a:p>
            <a:pPr>
              <a:defRPr/>
            </a:pPr>
            <a:r>
              <a:rPr lang="en-US" dirty="0" smtClean="0"/>
              <a:t>High level system architecture</a:t>
            </a:r>
            <a:endParaRPr lang="en-US" dirty="0"/>
          </a:p>
        </p:txBody>
      </p:sp>
      <p:sp>
        <p:nvSpPr>
          <p:cNvPr id="3" name="Content Placeholder 2"/>
          <p:cNvSpPr>
            <a:spLocks noGrp="1"/>
          </p:cNvSpPr>
          <p:nvPr>
            <p:ph idx="1"/>
          </p:nvPr>
        </p:nvSpPr>
        <p:spPr>
          <a:xfrm>
            <a:off x="827584" y="1600200"/>
            <a:ext cx="7859216" cy="4525963"/>
          </a:xfrm>
        </p:spPr>
        <p:txBody>
          <a:bodyPr/>
          <a:lstStyle/>
          <a:p>
            <a:pPr marL="0" indent="0" algn="just">
              <a:lnSpc>
                <a:spcPct val="150000"/>
              </a:lnSpc>
              <a:buNone/>
              <a:defRPr/>
            </a:pPr>
            <a:r>
              <a:rPr lang="en-US" sz="2000" dirty="0" smtClean="0"/>
              <a:t>The </a:t>
            </a:r>
            <a:r>
              <a:rPr lang="en-US" sz="2000" i="1" dirty="0"/>
              <a:t>Analysis </a:t>
            </a:r>
            <a:r>
              <a:rPr lang="en-US" sz="2000" dirty="0"/>
              <a:t>component provides an integrated </a:t>
            </a:r>
            <a:r>
              <a:rPr lang="en-US" sz="2000" dirty="0" smtClean="0"/>
              <a:t>environment </a:t>
            </a:r>
            <a:r>
              <a:rPr lang="en-US" sz="2000" dirty="0"/>
              <a:t>for decision support utilizing data </a:t>
            </a:r>
            <a:r>
              <a:rPr lang="en-US" sz="2000" dirty="0" smtClean="0"/>
              <a:t>transformations</a:t>
            </a:r>
            <a:r>
              <a:rPr lang="en-US" sz="2000" dirty="0"/>
              <a:t>, reporting, data mining algorithms, </a:t>
            </a:r>
            <a:r>
              <a:rPr lang="en-US" sz="2000" dirty="0" smtClean="0"/>
              <a:t>visualization</a:t>
            </a:r>
            <a:r>
              <a:rPr lang="en-US" sz="2000" dirty="0"/>
              <a:t>, and OLAP tools. The richness of the available metadata gives the </a:t>
            </a:r>
            <a:r>
              <a:rPr lang="en-US" sz="2000" i="1" dirty="0"/>
              <a:t>Analysis </a:t>
            </a:r>
            <a:r>
              <a:rPr lang="en-US" sz="2000" dirty="0"/>
              <a:t>component significant ad- vantages over horizontal decision support tools, in both power and ease-of-use. </a:t>
            </a:r>
            <a:endParaRPr lang="en-US" sz="2000" dirty="0" smtClean="0"/>
          </a:p>
          <a:p>
            <a:pPr marL="0" indent="0" algn="just">
              <a:lnSpc>
                <a:spcPct val="150000"/>
              </a:lnSpc>
              <a:buNone/>
              <a:defRPr/>
            </a:pPr>
            <a:endParaRPr lang="en-US" sz="2000" dirty="0" smtClean="0"/>
          </a:p>
          <a:p>
            <a:pPr marL="0" indent="0" algn="just">
              <a:lnSpc>
                <a:spcPct val="150000"/>
              </a:lnSpc>
              <a:buNone/>
              <a:defRPr/>
            </a:pPr>
            <a:endParaRPr lang="en-US" sz="2000" dirty="0" smtClean="0"/>
          </a:p>
          <a:p>
            <a:pPr marL="0" indent="0" algn="just">
              <a:lnSpc>
                <a:spcPct val="150000"/>
              </a:lnSpc>
              <a:buNone/>
              <a:defRPr/>
            </a:pPr>
            <a:endParaRPr lang="en-US" sz="2000" dirty="0" smtClean="0"/>
          </a:p>
          <a:p>
            <a:pPr marL="0" indent="0" algn="just">
              <a:lnSpc>
                <a:spcPct val="150000"/>
              </a:lnSpc>
              <a:buNone/>
              <a:defRPr/>
            </a:pPr>
            <a:endParaRPr lang="en-US" sz="2000" dirty="0"/>
          </a:p>
        </p:txBody>
      </p:sp>
      <p:sp>
        <p:nvSpPr>
          <p:cNvPr id="25603"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48D9A9D4-69B6-9247-9324-1F604D73215A}" type="slidenum">
              <a:rPr lang="en-GB" sz="1400">
                <a:solidFill>
                  <a:srgbClr val="000000"/>
                </a:solidFill>
                <a:cs typeface="Lucida Sans Unicode" charset="0"/>
              </a:rPr>
              <a:pPr/>
              <a:t>14</a:t>
            </a:fld>
            <a:endParaRPr lang="en-GB" sz="1400">
              <a:solidFill>
                <a:srgbClr val="000000"/>
              </a:solidFill>
              <a:cs typeface="Lucida Sans Unicode" charset="0"/>
            </a:endParaRPr>
          </a:p>
        </p:txBody>
      </p:sp>
    </p:spTree>
    <p:extLst>
      <p:ext uri="{BB962C8B-B14F-4D97-AF65-F5344CB8AC3E}">
        <p14:creationId xmlns:p14="http://schemas.microsoft.com/office/powerpoint/2010/main" val="36792864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888" y="-171400"/>
            <a:ext cx="8229600" cy="1143000"/>
          </a:xfrm>
        </p:spPr>
        <p:txBody>
          <a:bodyPr/>
          <a:lstStyle/>
          <a:p>
            <a:pPr>
              <a:defRPr/>
            </a:pPr>
            <a:r>
              <a:rPr lang="en-US" dirty="0" smtClean="0"/>
              <a:t>High level system architecture</a:t>
            </a:r>
            <a:endParaRPr lang="en-US" dirty="0"/>
          </a:p>
        </p:txBody>
      </p:sp>
      <p:sp>
        <p:nvSpPr>
          <p:cNvPr id="3" name="Content Placeholder 2"/>
          <p:cNvSpPr>
            <a:spLocks noGrp="1"/>
          </p:cNvSpPr>
          <p:nvPr>
            <p:ph idx="1"/>
          </p:nvPr>
        </p:nvSpPr>
        <p:spPr>
          <a:xfrm>
            <a:off x="971600" y="1600200"/>
            <a:ext cx="7715200" cy="4525963"/>
          </a:xfrm>
        </p:spPr>
        <p:txBody>
          <a:bodyPr/>
          <a:lstStyle/>
          <a:p>
            <a:pPr marL="0" indent="0" algn="just">
              <a:lnSpc>
                <a:spcPct val="150000"/>
              </a:lnSpc>
              <a:buNone/>
              <a:defRPr/>
            </a:pPr>
            <a:r>
              <a:rPr lang="en-US" sz="2000" dirty="0"/>
              <a:t>The </a:t>
            </a:r>
            <a:r>
              <a:rPr lang="en-US" sz="2000" i="1" dirty="0"/>
              <a:t>Stage Data </a:t>
            </a:r>
            <a:r>
              <a:rPr lang="en-US" sz="2000" dirty="0"/>
              <a:t>bridge connects the </a:t>
            </a:r>
            <a:r>
              <a:rPr lang="en-US" sz="2000" i="1" dirty="0"/>
              <a:t>Business Data Definition </a:t>
            </a:r>
            <a:r>
              <a:rPr lang="en-US" sz="2000" dirty="0"/>
              <a:t>component to the </a:t>
            </a:r>
            <a:r>
              <a:rPr lang="en-US" sz="2000" i="1" dirty="0"/>
              <a:t>Customer Interaction </a:t>
            </a:r>
            <a:r>
              <a:rPr lang="en-US" sz="2000" dirty="0"/>
              <a:t>component. This bridge transfers (or </a:t>
            </a:r>
            <a:r>
              <a:rPr lang="en-US" sz="2000" i="1" dirty="0"/>
              <a:t>stages</a:t>
            </a:r>
            <a:r>
              <a:rPr lang="en-US" sz="2000" dirty="0"/>
              <a:t>) the data and metadata into the </a:t>
            </a:r>
            <a:r>
              <a:rPr lang="en-US" sz="2000" i="1" dirty="0"/>
              <a:t>Customer Interaction </a:t>
            </a:r>
            <a:r>
              <a:rPr lang="en-US" sz="2000" dirty="0" smtClean="0"/>
              <a:t>component</a:t>
            </a:r>
            <a:r>
              <a:rPr lang="en-US" sz="2000" dirty="0"/>
              <a:t>. </a:t>
            </a:r>
            <a:endParaRPr lang="en-US" sz="2000" dirty="0" smtClean="0"/>
          </a:p>
        </p:txBody>
      </p:sp>
      <p:sp>
        <p:nvSpPr>
          <p:cNvPr id="26627"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27EA2290-1ECD-314A-A449-3A438FA9826C}" type="slidenum">
              <a:rPr lang="en-GB" sz="1400">
                <a:solidFill>
                  <a:srgbClr val="000000"/>
                </a:solidFill>
                <a:cs typeface="Lucida Sans Unicode" charset="0"/>
              </a:rPr>
              <a:pPr/>
              <a:t>15</a:t>
            </a:fld>
            <a:endParaRPr lang="en-GB" sz="1400">
              <a:solidFill>
                <a:srgbClr val="000000"/>
              </a:solidFill>
              <a:cs typeface="Lucida Sans Unicode" charset="0"/>
            </a:endParaRPr>
          </a:p>
        </p:txBody>
      </p:sp>
    </p:spTree>
    <p:extLst>
      <p:ext uri="{BB962C8B-B14F-4D97-AF65-F5344CB8AC3E}">
        <p14:creationId xmlns:p14="http://schemas.microsoft.com/office/powerpoint/2010/main" val="28279107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71400"/>
            <a:ext cx="8229600" cy="1143000"/>
          </a:xfrm>
        </p:spPr>
        <p:txBody>
          <a:bodyPr/>
          <a:lstStyle/>
          <a:p>
            <a:pPr>
              <a:defRPr/>
            </a:pPr>
            <a:r>
              <a:rPr lang="en-US" dirty="0" smtClean="0"/>
              <a:t>High level system architecture</a:t>
            </a:r>
            <a:endParaRPr lang="en-US" dirty="0"/>
          </a:p>
        </p:txBody>
      </p:sp>
      <p:sp>
        <p:nvSpPr>
          <p:cNvPr id="3" name="Content Placeholder 2"/>
          <p:cNvSpPr>
            <a:spLocks noGrp="1"/>
          </p:cNvSpPr>
          <p:nvPr>
            <p:ph idx="1"/>
          </p:nvPr>
        </p:nvSpPr>
        <p:spPr>
          <a:xfrm>
            <a:off x="827584" y="1600200"/>
            <a:ext cx="7859216" cy="4525963"/>
          </a:xfrm>
        </p:spPr>
        <p:txBody>
          <a:bodyPr/>
          <a:lstStyle/>
          <a:p>
            <a:pPr marL="0" indent="0" algn="just">
              <a:lnSpc>
                <a:spcPct val="150000"/>
              </a:lnSpc>
              <a:buNone/>
              <a:defRPr/>
            </a:pPr>
            <a:r>
              <a:rPr lang="en-US" sz="2000" dirty="0" smtClean="0"/>
              <a:t>The </a:t>
            </a:r>
            <a:r>
              <a:rPr lang="en-US" sz="2000" i="1" dirty="0"/>
              <a:t>Build Data Warehouse </a:t>
            </a:r>
            <a:r>
              <a:rPr lang="en-US" sz="2000" dirty="0"/>
              <a:t>bridge links the </a:t>
            </a:r>
            <a:r>
              <a:rPr lang="en-US" sz="2000" i="1" dirty="0" smtClean="0"/>
              <a:t>Customer </a:t>
            </a:r>
            <a:r>
              <a:rPr lang="en-US" sz="2000" i="1" dirty="0"/>
              <a:t>Interaction </a:t>
            </a:r>
            <a:r>
              <a:rPr lang="en-US" sz="2000" dirty="0"/>
              <a:t>component with the </a:t>
            </a:r>
            <a:r>
              <a:rPr lang="en-US" sz="2000" i="1" dirty="0"/>
              <a:t>Analysis </a:t>
            </a:r>
            <a:r>
              <a:rPr lang="en-US" sz="2000" dirty="0" smtClean="0"/>
              <a:t>component</a:t>
            </a:r>
            <a:r>
              <a:rPr lang="en-US" sz="2000" dirty="0"/>
              <a:t>. This bridge transfers the data collected within the </a:t>
            </a:r>
            <a:r>
              <a:rPr lang="en-US" sz="2000" i="1" dirty="0"/>
              <a:t>Customer Interaction </a:t>
            </a:r>
            <a:r>
              <a:rPr lang="en-US" sz="2000" dirty="0"/>
              <a:t>component to the </a:t>
            </a:r>
            <a:r>
              <a:rPr lang="en-US" sz="2000" i="1" dirty="0"/>
              <a:t>Analysis </a:t>
            </a:r>
            <a:r>
              <a:rPr lang="en-US" sz="2000" dirty="0"/>
              <a:t>component and builds a data warehouse for analysis purposes. The </a:t>
            </a:r>
            <a:r>
              <a:rPr lang="en-US" sz="2000" i="1" dirty="0"/>
              <a:t>Build Data Warehouse </a:t>
            </a:r>
            <a:r>
              <a:rPr lang="en-US" sz="2000" dirty="0"/>
              <a:t>bridge also transfers all of the business data defined within the </a:t>
            </a:r>
            <a:r>
              <a:rPr lang="en-US" sz="2000" i="1" dirty="0"/>
              <a:t>Business Data Definition </a:t>
            </a:r>
            <a:r>
              <a:rPr lang="en-US" sz="2000" dirty="0"/>
              <a:t>component (which was </a:t>
            </a:r>
            <a:r>
              <a:rPr lang="en-US" sz="2000" dirty="0" smtClean="0"/>
              <a:t>transferred </a:t>
            </a:r>
            <a:r>
              <a:rPr lang="en-US" sz="2000" dirty="0"/>
              <a:t>to the </a:t>
            </a:r>
            <a:r>
              <a:rPr lang="en-US" sz="2000" i="1" dirty="0"/>
              <a:t>Customer Interaction </a:t>
            </a:r>
            <a:r>
              <a:rPr lang="en-US" sz="2000" dirty="0"/>
              <a:t>component using the </a:t>
            </a:r>
            <a:r>
              <a:rPr lang="en-US" sz="2000" i="1" dirty="0"/>
              <a:t>Stage Data </a:t>
            </a:r>
            <a:r>
              <a:rPr lang="en-US" sz="2000" dirty="0"/>
              <a:t>bridge). </a:t>
            </a:r>
            <a:endParaRPr lang="en-US" sz="2000" dirty="0" smtClean="0"/>
          </a:p>
          <a:p>
            <a:pPr marL="0" indent="0" algn="just">
              <a:lnSpc>
                <a:spcPct val="150000"/>
              </a:lnSpc>
              <a:buNone/>
              <a:defRPr/>
            </a:pPr>
            <a:endParaRPr lang="en-US" sz="2000" dirty="0" smtClean="0"/>
          </a:p>
          <a:p>
            <a:pPr marL="0" indent="0" algn="just">
              <a:lnSpc>
                <a:spcPct val="150000"/>
              </a:lnSpc>
              <a:buNone/>
              <a:defRPr/>
            </a:pPr>
            <a:endParaRPr lang="en-US" sz="2000" dirty="0" smtClean="0"/>
          </a:p>
          <a:p>
            <a:pPr marL="0" indent="0" algn="just">
              <a:lnSpc>
                <a:spcPct val="150000"/>
              </a:lnSpc>
              <a:buNone/>
              <a:defRPr/>
            </a:pPr>
            <a:endParaRPr lang="en-US" sz="2000" dirty="0"/>
          </a:p>
          <a:p>
            <a:pPr marL="0" indent="0" algn="just">
              <a:lnSpc>
                <a:spcPct val="150000"/>
              </a:lnSpc>
              <a:buNone/>
              <a:defRPr/>
            </a:pPr>
            <a:endParaRPr lang="en-US" sz="2000" dirty="0" smtClean="0"/>
          </a:p>
          <a:p>
            <a:pPr marL="0" indent="0" algn="just">
              <a:lnSpc>
                <a:spcPct val="150000"/>
              </a:lnSpc>
              <a:buNone/>
              <a:defRPr/>
            </a:pPr>
            <a:endParaRPr lang="en-US" sz="2000" dirty="0"/>
          </a:p>
        </p:txBody>
      </p:sp>
      <p:sp>
        <p:nvSpPr>
          <p:cNvPr id="27651"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3AB13037-1B07-FA49-B947-278FC05CC152}" type="slidenum">
              <a:rPr lang="en-GB" sz="1400">
                <a:solidFill>
                  <a:srgbClr val="000000"/>
                </a:solidFill>
                <a:cs typeface="Lucida Sans Unicode" charset="0"/>
              </a:rPr>
              <a:pPr/>
              <a:t>16</a:t>
            </a:fld>
            <a:endParaRPr lang="en-GB" sz="1400">
              <a:solidFill>
                <a:srgbClr val="000000"/>
              </a:solidFill>
              <a:cs typeface="Lucida Sans Unicode" charset="0"/>
            </a:endParaRPr>
          </a:p>
        </p:txBody>
      </p:sp>
    </p:spTree>
    <p:extLst>
      <p:ext uri="{BB962C8B-B14F-4D97-AF65-F5344CB8AC3E}">
        <p14:creationId xmlns:p14="http://schemas.microsoft.com/office/powerpoint/2010/main" val="22938375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0"/>
            <a:ext cx="8229600" cy="1143000"/>
          </a:xfrm>
        </p:spPr>
        <p:txBody>
          <a:bodyPr/>
          <a:lstStyle/>
          <a:p>
            <a:pPr>
              <a:defRPr/>
            </a:pPr>
            <a:r>
              <a:rPr lang="en-US" dirty="0" smtClean="0"/>
              <a:t>High level system architecture</a:t>
            </a:r>
            <a:endParaRPr lang="en-US" dirty="0"/>
          </a:p>
        </p:txBody>
      </p:sp>
      <p:sp>
        <p:nvSpPr>
          <p:cNvPr id="3" name="Content Placeholder 2"/>
          <p:cNvSpPr>
            <a:spLocks noGrp="1"/>
          </p:cNvSpPr>
          <p:nvPr>
            <p:ph idx="1"/>
          </p:nvPr>
        </p:nvSpPr>
        <p:spPr>
          <a:xfrm>
            <a:off x="971600" y="1600200"/>
            <a:ext cx="7715200" cy="4525963"/>
          </a:xfrm>
        </p:spPr>
        <p:txBody>
          <a:bodyPr/>
          <a:lstStyle/>
          <a:p>
            <a:pPr marL="0" indent="0" algn="just">
              <a:lnSpc>
                <a:spcPct val="150000"/>
              </a:lnSpc>
              <a:buNone/>
              <a:defRPr/>
            </a:pPr>
            <a:r>
              <a:rPr lang="en-US" sz="2000" dirty="0" smtClean="0"/>
              <a:t>The </a:t>
            </a:r>
            <a:r>
              <a:rPr lang="en-US" sz="2000" dirty="0"/>
              <a:t>last bridge, </a:t>
            </a:r>
            <a:r>
              <a:rPr lang="en-US" sz="2000" i="1" dirty="0"/>
              <a:t>Deploy Results</a:t>
            </a:r>
            <a:r>
              <a:rPr lang="en-US" sz="2000" dirty="0"/>
              <a:t>, is the key to “closing the loop” and making analytical results </a:t>
            </a:r>
            <a:r>
              <a:rPr lang="en-US" sz="2000" dirty="0" smtClean="0"/>
              <a:t>actionable</a:t>
            </a:r>
            <a:r>
              <a:rPr lang="en-US" sz="2000" dirty="0"/>
              <a:t>. It provides the ability to transfer models, scores, results and new attributes constructed using data transformations back into the </a:t>
            </a:r>
            <a:r>
              <a:rPr lang="en-US" sz="2000" i="1" dirty="0"/>
              <a:t>Business Data </a:t>
            </a:r>
            <a:r>
              <a:rPr lang="en-US" sz="2000" i="1" dirty="0" smtClean="0"/>
              <a:t>Definition </a:t>
            </a:r>
            <a:r>
              <a:rPr lang="en-US" sz="2000" dirty="0"/>
              <a:t>and </a:t>
            </a:r>
            <a:r>
              <a:rPr lang="en-US" sz="2000" i="1" dirty="0"/>
              <a:t>Customer Interaction </a:t>
            </a:r>
            <a:r>
              <a:rPr lang="en-US" sz="2000" dirty="0"/>
              <a:t>components for use in business rules for personalization. </a:t>
            </a:r>
            <a:endParaRPr lang="en-US" sz="2000" dirty="0" smtClean="0"/>
          </a:p>
          <a:p>
            <a:pPr marL="0" indent="0" algn="just">
              <a:lnSpc>
                <a:spcPct val="150000"/>
              </a:lnSpc>
              <a:buNone/>
              <a:defRPr/>
            </a:pPr>
            <a:endParaRPr lang="en-US" sz="2000" dirty="0" smtClean="0"/>
          </a:p>
          <a:p>
            <a:pPr marL="0" indent="0" algn="just">
              <a:lnSpc>
                <a:spcPct val="150000"/>
              </a:lnSpc>
              <a:buNone/>
              <a:defRPr/>
            </a:pPr>
            <a:endParaRPr lang="en-US" sz="2000" dirty="0" smtClean="0"/>
          </a:p>
          <a:p>
            <a:pPr marL="0" indent="0" algn="just">
              <a:lnSpc>
                <a:spcPct val="150000"/>
              </a:lnSpc>
              <a:buNone/>
              <a:defRPr/>
            </a:pPr>
            <a:endParaRPr lang="en-US" sz="2000" dirty="0"/>
          </a:p>
          <a:p>
            <a:pPr marL="0" indent="0" algn="just">
              <a:lnSpc>
                <a:spcPct val="150000"/>
              </a:lnSpc>
              <a:buNone/>
              <a:defRPr/>
            </a:pPr>
            <a:endParaRPr lang="en-US" sz="2000" dirty="0" smtClean="0"/>
          </a:p>
          <a:p>
            <a:pPr marL="0" indent="0" algn="just">
              <a:lnSpc>
                <a:spcPct val="150000"/>
              </a:lnSpc>
              <a:buNone/>
              <a:defRPr/>
            </a:pPr>
            <a:endParaRPr lang="en-US" sz="2000" dirty="0"/>
          </a:p>
        </p:txBody>
      </p:sp>
      <p:sp>
        <p:nvSpPr>
          <p:cNvPr id="28675"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003168CB-FE13-0849-8AEE-1B3682EF1748}" type="slidenum">
              <a:rPr lang="en-GB" sz="1400">
                <a:solidFill>
                  <a:srgbClr val="000000"/>
                </a:solidFill>
                <a:cs typeface="Lucida Sans Unicode" charset="0"/>
              </a:rPr>
              <a:pPr/>
              <a:t>17</a:t>
            </a:fld>
            <a:endParaRPr lang="en-GB" sz="1400">
              <a:solidFill>
                <a:srgbClr val="000000"/>
              </a:solidFill>
              <a:cs typeface="Lucida Sans Unicode" charset="0"/>
            </a:endParaRPr>
          </a:p>
        </p:txBody>
      </p:sp>
    </p:spTree>
    <p:extLst>
      <p:ext uri="{BB962C8B-B14F-4D97-AF65-F5344CB8AC3E}">
        <p14:creationId xmlns:p14="http://schemas.microsoft.com/office/powerpoint/2010/main" val="3854452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71400"/>
            <a:ext cx="8229600" cy="1143000"/>
          </a:xfrm>
        </p:spPr>
        <p:txBody>
          <a:bodyPr/>
          <a:lstStyle/>
          <a:p>
            <a:pPr>
              <a:defRPr/>
            </a:pPr>
            <a:r>
              <a:rPr lang="en-US" dirty="0" smtClean="0"/>
              <a:t>High level Web Mining Process</a:t>
            </a:r>
            <a:endParaRPr lang="en-US" dirty="0"/>
          </a:p>
        </p:txBody>
      </p:sp>
      <p:sp>
        <p:nvSpPr>
          <p:cNvPr id="29698"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A4DE0FD7-FA5B-2743-8059-36B600610789}" type="slidenum">
              <a:rPr lang="en-GB" sz="1400">
                <a:solidFill>
                  <a:srgbClr val="000000"/>
                </a:solidFill>
                <a:cs typeface="Lucida Sans Unicode" charset="0"/>
              </a:rPr>
              <a:pPr/>
              <a:t>18</a:t>
            </a:fld>
            <a:endParaRPr lang="en-GB" sz="1400">
              <a:solidFill>
                <a:srgbClr val="000000"/>
              </a:solidFill>
              <a:cs typeface="Lucida Sans Unicode" charset="0"/>
            </a:endParaRPr>
          </a:p>
        </p:txBody>
      </p:sp>
      <p:pic>
        <p:nvPicPr>
          <p:cNvPr id="2969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268760"/>
            <a:ext cx="7678251" cy="47679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678489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880" y="-99392"/>
            <a:ext cx="8229600" cy="1143000"/>
          </a:xfrm>
        </p:spPr>
        <p:txBody>
          <a:bodyPr>
            <a:noAutofit/>
          </a:bodyPr>
          <a:lstStyle/>
          <a:p>
            <a:pPr>
              <a:defRPr/>
            </a:pPr>
            <a:r>
              <a:rPr lang="en-US" sz="3200" b="1" dirty="0" smtClean="0"/>
              <a:t>A </a:t>
            </a:r>
            <a:r>
              <a:rPr lang="en-US" sz="3200" dirty="0" smtClean="0"/>
              <a:t>General Architecture for Web Usage Mining </a:t>
            </a:r>
            <a:endParaRPr lang="en-US" sz="3200" dirty="0"/>
          </a:p>
        </p:txBody>
      </p:sp>
      <p:sp>
        <p:nvSpPr>
          <p:cNvPr id="3" name="Content Placeholder 2"/>
          <p:cNvSpPr>
            <a:spLocks noGrp="1"/>
          </p:cNvSpPr>
          <p:nvPr>
            <p:ph idx="1"/>
          </p:nvPr>
        </p:nvSpPr>
        <p:spPr>
          <a:xfrm>
            <a:off x="755576" y="1600200"/>
            <a:ext cx="7931224" cy="4525963"/>
          </a:xfrm>
        </p:spPr>
        <p:txBody>
          <a:bodyPr/>
          <a:lstStyle/>
          <a:p>
            <a:pPr algn="just">
              <a:lnSpc>
                <a:spcPct val="110000"/>
              </a:lnSpc>
              <a:defRPr/>
            </a:pPr>
            <a:r>
              <a:rPr lang="en-US" sz="2800" dirty="0"/>
              <a:t>The architecture divides the Web usage mining process into two main </a:t>
            </a:r>
            <a:r>
              <a:rPr lang="en-US" sz="2800" dirty="0" smtClean="0"/>
              <a:t>parts:</a:t>
            </a:r>
          </a:p>
          <a:p>
            <a:pPr lvl="1" algn="just">
              <a:lnSpc>
                <a:spcPct val="110000"/>
              </a:lnSpc>
              <a:defRPr/>
            </a:pPr>
            <a:r>
              <a:rPr lang="en-US" sz="2000" dirty="0" smtClean="0"/>
              <a:t>The </a:t>
            </a:r>
            <a:r>
              <a:rPr lang="en-US" sz="2000" dirty="0"/>
              <a:t>first part includes the domain dependent processes of transforming the Web data into suitable transaction form. This includes preprocessing, transaction </a:t>
            </a:r>
            <a:r>
              <a:rPr lang="en-US" sz="2000" dirty="0" smtClean="0"/>
              <a:t>identification</a:t>
            </a:r>
            <a:r>
              <a:rPr lang="en-US" sz="2000" dirty="0"/>
              <a:t>, and data integration components. </a:t>
            </a:r>
            <a:endParaRPr lang="en-US" sz="2000" dirty="0" smtClean="0"/>
          </a:p>
          <a:p>
            <a:pPr lvl="1" algn="just">
              <a:lnSpc>
                <a:spcPct val="110000"/>
              </a:lnSpc>
              <a:defRPr/>
            </a:pPr>
            <a:r>
              <a:rPr lang="en-US" sz="2000" dirty="0" smtClean="0"/>
              <a:t>The second </a:t>
            </a:r>
            <a:r>
              <a:rPr lang="en-US" sz="2000" dirty="0"/>
              <a:t>part includes the largely domain independent </a:t>
            </a:r>
            <a:r>
              <a:rPr lang="en-US" sz="2000" dirty="0" smtClean="0"/>
              <a:t>application </a:t>
            </a:r>
            <a:r>
              <a:rPr lang="en-US" sz="2000" dirty="0"/>
              <a:t>of generic data mining and pattern matching techniques (such as the discovery of association rule and sequential patterns) as part of the system’s data mining engine. </a:t>
            </a:r>
            <a:endParaRPr lang="en-US" sz="2000" dirty="0" smtClean="0"/>
          </a:p>
          <a:p>
            <a:pPr algn="just">
              <a:lnSpc>
                <a:spcPct val="110000"/>
              </a:lnSpc>
              <a:defRPr/>
            </a:pPr>
            <a:endParaRPr lang="en-US" sz="2800" dirty="0"/>
          </a:p>
        </p:txBody>
      </p:sp>
      <p:sp>
        <p:nvSpPr>
          <p:cNvPr id="31747"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D5081EFC-0CCB-2149-A678-6E41AFB210D4}" type="slidenum">
              <a:rPr lang="en-GB" sz="1400">
                <a:solidFill>
                  <a:srgbClr val="000000"/>
                </a:solidFill>
                <a:cs typeface="Lucida Sans Unicode" charset="0"/>
              </a:rPr>
              <a:pPr/>
              <a:t>19</a:t>
            </a:fld>
            <a:endParaRPr lang="en-GB" sz="1400">
              <a:solidFill>
                <a:srgbClr val="000000"/>
              </a:solidFill>
              <a:cs typeface="Lucida Sans Unicode" charset="0"/>
            </a:endParaRPr>
          </a:p>
        </p:txBody>
      </p:sp>
    </p:spTree>
    <p:extLst>
      <p:ext uri="{BB962C8B-B14F-4D97-AF65-F5344CB8AC3E}">
        <p14:creationId xmlns:p14="http://schemas.microsoft.com/office/powerpoint/2010/main" val="17320958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412" y="-90264"/>
            <a:ext cx="8229600" cy="1143000"/>
          </a:xfrm>
        </p:spPr>
        <p:txBody>
          <a:bodyPr lIns="0" tIns="0" rIns="0" bIns="0">
            <a:normAutofit/>
          </a:bodyPr>
          <a:lstStyle/>
          <a:p>
            <a:pPr algn="l"/>
            <a:r>
              <a:rPr lang="en-GB" sz="2400" dirty="0" smtClean="0">
                <a:solidFill>
                  <a:srgbClr val="5C676D"/>
                </a:solidFill>
                <a:latin typeface="Circular Std Black" pitchFamily="34" charset="0"/>
                <a:cs typeface="Circular Std Black" pitchFamily="34" charset="0"/>
              </a:rPr>
              <a:t>Subject to be covered</a:t>
            </a:r>
            <a:endParaRPr lang="en-GB" sz="2400" dirty="0">
              <a:solidFill>
                <a:srgbClr val="5C676D"/>
              </a:solidFill>
              <a:latin typeface="Circular Std Black" pitchFamily="34" charset="0"/>
              <a:cs typeface="Circular Std Black" pitchFamily="34" charset="0"/>
            </a:endParaRPr>
          </a:p>
        </p:txBody>
      </p:sp>
      <p:sp>
        <p:nvSpPr>
          <p:cNvPr id="3" name="Subtitle 2"/>
          <p:cNvSpPr>
            <a:spLocks noGrp="1"/>
          </p:cNvSpPr>
          <p:nvPr>
            <p:ph idx="1"/>
          </p:nvPr>
        </p:nvSpPr>
        <p:spPr>
          <a:xfrm>
            <a:off x="611560" y="1124744"/>
            <a:ext cx="8352928" cy="5256584"/>
          </a:xfrm>
        </p:spPr>
        <p:txBody>
          <a:bodyPr wrap="square" lIns="0" tIns="0" rIns="0" bIns="0" anchor="t" anchorCtr="0">
            <a:noAutofit/>
          </a:bodyPr>
          <a:lstStyle/>
          <a:p>
            <a:pPr marL="342900" indent="-342900" algn="l">
              <a:lnSpc>
                <a:spcPct val="200000"/>
              </a:lnSpc>
              <a:buFont typeface="Arial"/>
              <a:buChar char="•"/>
            </a:pPr>
            <a:r>
              <a:rPr lang="en-US" sz="1800" dirty="0"/>
              <a:t>The digital society as a global platform for Information exchange</a:t>
            </a:r>
          </a:p>
          <a:p>
            <a:pPr marL="342900" indent="-342900" algn="l">
              <a:lnSpc>
                <a:spcPct val="200000"/>
              </a:lnSpc>
              <a:buFont typeface="Arial"/>
              <a:buChar char="•"/>
            </a:pPr>
            <a:r>
              <a:rPr lang="en-US" sz="1800" dirty="0"/>
              <a:t>Understand the role of the digital society today</a:t>
            </a:r>
          </a:p>
          <a:p>
            <a:pPr marL="342900" indent="-342900" algn="l">
              <a:lnSpc>
                <a:spcPct val="200000"/>
              </a:lnSpc>
              <a:buFont typeface="Arial"/>
              <a:buChar char="•"/>
            </a:pPr>
            <a:r>
              <a:rPr lang="en-US" sz="1800" dirty="0"/>
              <a:t>See how analytics can bring value to organizations within the digital society</a:t>
            </a:r>
          </a:p>
          <a:p>
            <a:pPr marL="342900" indent="-342900" algn="l">
              <a:lnSpc>
                <a:spcPct val="200000"/>
              </a:lnSpc>
              <a:buFont typeface="Arial"/>
              <a:buChar char="•"/>
            </a:pPr>
            <a:r>
              <a:rPr lang="en-US" sz="1800" dirty="0"/>
              <a:t>Realize what types and sources of data are available</a:t>
            </a:r>
          </a:p>
          <a:p>
            <a:pPr marL="342900" indent="-342900" algn="l">
              <a:lnSpc>
                <a:spcPct val="200000"/>
              </a:lnSpc>
              <a:buFont typeface="Arial"/>
              <a:buChar char="•"/>
            </a:pPr>
            <a:r>
              <a:rPr lang="en-US" sz="1800" dirty="0"/>
              <a:t>Which analyzes can be applied</a:t>
            </a:r>
          </a:p>
          <a:p>
            <a:pPr marL="342900" indent="-342900" algn="l">
              <a:lnSpc>
                <a:spcPct val="200000"/>
              </a:lnSpc>
              <a:buFont typeface="Arial"/>
              <a:buChar char="•"/>
            </a:pPr>
            <a:r>
              <a:rPr lang="en-US" sz="1800" dirty="0"/>
              <a:t>How can we evaluate the success of an analytical strategy applied to the digital society</a:t>
            </a:r>
          </a:p>
          <a:p>
            <a:pPr marL="342900" indent="-342900" algn="l">
              <a:lnSpc>
                <a:spcPct val="200000"/>
              </a:lnSpc>
              <a:buFont typeface="Arial"/>
              <a:buChar char="•"/>
            </a:pPr>
            <a:r>
              <a:rPr lang="en-US" sz="1800" dirty="0"/>
              <a:t>Explore case studies about applying analytical strategies in different industries</a:t>
            </a:r>
          </a:p>
          <a:p>
            <a:pPr marL="342900" indent="-342900" algn="l">
              <a:lnSpc>
                <a:spcPct val="200000"/>
              </a:lnSpc>
              <a:buFont typeface="Arial"/>
              <a:buChar char="•"/>
            </a:pPr>
            <a:r>
              <a:rPr lang="en-US" sz="1800" dirty="0"/>
              <a:t>Advanced topics: </a:t>
            </a:r>
            <a:r>
              <a:rPr lang="en-US" sz="1800" dirty="0" err="1"/>
              <a:t>IoT</a:t>
            </a:r>
            <a:r>
              <a:rPr lang="en-US" sz="1800" dirty="0"/>
              <a:t> and smart cities</a:t>
            </a: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a:solidFill>
                <a:srgbClr val="5C676D"/>
              </a:solidFill>
              <a:latin typeface="Circular Std Book" pitchFamily="34" charset="0"/>
              <a:cs typeface="Circular Std Book" pitchFamily="34" charset="0"/>
            </a:endParaRPr>
          </a:p>
        </p:txBody>
      </p:sp>
      <p:sp>
        <p:nvSpPr>
          <p:cNvPr id="7" name="Title 1"/>
          <p:cNvSpPr txBox="1">
            <a:spLocks/>
          </p:cNvSpPr>
          <p:nvPr/>
        </p:nvSpPr>
        <p:spPr>
          <a:xfrm>
            <a:off x="8604448" y="6525344"/>
            <a:ext cx="539552" cy="342595"/>
          </a:xfrm>
          <a:prstGeom prst="rect">
            <a:avLst/>
          </a:prstGeom>
          <a:noFill/>
        </p:spPr>
        <p:txBody>
          <a:bodyPr vert="horz" lIns="0" tIns="0" rIns="0" bIns="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PT" sz="1000" b="1" dirty="0" smtClean="0">
                <a:solidFill>
                  <a:srgbClr val="5C676D"/>
                </a:solidFill>
                <a:latin typeface="Circular Std Book" pitchFamily="34" charset="0"/>
                <a:cs typeface="Circular Std Book" pitchFamily="34" charset="0"/>
              </a:rPr>
              <a:t>2</a:t>
            </a:r>
            <a:endParaRPr lang="pt-PT" sz="1000" b="1" dirty="0">
              <a:solidFill>
                <a:srgbClr val="5C676D"/>
              </a:solidFill>
              <a:latin typeface="Circular Std Book" pitchFamily="34" charset="0"/>
              <a:cs typeface="Circular Std Book" pitchFamily="34" charset="0"/>
            </a:endParaRPr>
          </a:p>
        </p:txBody>
      </p:sp>
    </p:spTree>
    <p:extLst>
      <p:ext uri="{BB962C8B-B14F-4D97-AF65-F5344CB8AC3E}">
        <p14:creationId xmlns:p14="http://schemas.microsoft.com/office/powerpoint/2010/main" val="17013840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71400"/>
            <a:ext cx="8229600" cy="1143000"/>
          </a:xfrm>
        </p:spPr>
        <p:txBody>
          <a:bodyPr/>
          <a:lstStyle/>
          <a:p>
            <a:pPr>
              <a:defRPr/>
            </a:pPr>
            <a:r>
              <a:rPr lang="en-US" dirty="0" smtClean="0"/>
              <a:t>Data processing</a:t>
            </a:r>
            <a:endParaRPr lang="en-US" dirty="0"/>
          </a:p>
        </p:txBody>
      </p:sp>
      <p:sp>
        <p:nvSpPr>
          <p:cNvPr id="3" name="Content Placeholder 2"/>
          <p:cNvSpPr>
            <a:spLocks noGrp="1"/>
          </p:cNvSpPr>
          <p:nvPr>
            <p:ph idx="1"/>
          </p:nvPr>
        </p:nvSpPr>
        <p:spPr>
          <a:xfrm>
            <a:off x="899592" y="1052736"/>
            <a:ext cx="7787208" cy="4525963"/>
          </a:xfrm>
        </p:spPr>
        <p:txBody>
          <a:bodyPr>
            <a:noAutofit/>
          </a:bodyPr>
          <a:lstStyle/>
          <a:p>
            <a:pPr>
              <a:lnSpc>
                <a:spcPct val="110000"/>
              </a:lnSpc>
              <a:defRPr/>
            </a:pPr>
            <a:r>
              <a:rPr lang="en-US" sz="2400" dirty="0"/>
              <a:t>The first preprocessing task is </a:t>
            </a:r>
            <a:r>
              <a:rPr lang="en-US" sz="2400" i="1" dirty="0"/>
              <a:t>data </a:t>
            </a:r>
            <a:r>
              <a:rPr lang="en-US" sz="2400" i="1" dirty="0" smtClean="0"/>
              <a:t>cleaning</a:t>
            </a:r>
            <a:endParaRPr lang="en-US" sz="2400" i="1" dirty="0"/>
          </a:p>
          <a:p>
            <a:pPr lvl="1">
              <a:lnSpc>
                <a:spcPct val="110000"/>
              </a:lnSpc>
              <a:defRPr/>
            </a:pPr>
            <a:r>
              <a:rPr lang="en-US" sz="1800" dirty="0" smtClean="0"/>
              <a:t>Elimination </a:t>
            </a:r>
            <a:r>
              <a:rPr lang="en-US" sz="1800" dirty="0"/>
              <a:t>of irrelevant items can be reasonably accomplished by checking </a:t>
            </a:r>
            <a:r>
              <a:rPr lang="en-US" sz="1800" dirty="0" smtClean="0"/>
              <a:t>the </a:t>
            </a:r>
            <a:r>
              <a:rPr lang="en-US" sz="1800" dirty="0" err="1" smtClean="0"/>
              <a:t>su</a:t>
            </a:r>
            <a:r>
              <a:rPr lang="en-US" sz="1800" dirty="0" err="1"/>
              <a:t>fix</a:t>
            </a:r>
            <a:r>
              <a:rPr lang="en-US" sz="1800" dirty="0"/>
              <a:t> of the URL name. For instance, all log entries with filename suffixes such as, gif, jpeg, GIF, JPEG, jpg, JPG, and map can be removed. </a:t>
            </a:r>
            <a:endParaRPr lang="en-US" sz="1800" dirty="0" smtClean="0"/>
          </a:p>
          <a:p>
            <a:pPr>
              <a:lnSpc>
                <a:spcPct val="110000"/>
              </a:lnSpc>
              <a:defRPr/>
            </a:pPr>
            <a:r>
              <a:rPr lang="en-US" sz="2400" b="1" dirty="0"/>
              <a:t>A </a:t>
            </a:r>
            <a:r>
              <a:rPr lang="en-US" sz="2400" dirty="0"/>
              <a:t>related but much harder problem is determining if there are important accesses that are not recorded in the access log. Mechanisms such as local caches and proxy servers can severely distort the overall picture of user traversals through a Web site. </a:t>
            </a:r>
            <a:endParaRPr lang="en-US" sz="2400" dirty="0" smtClean="0"/>
          </a:p>
          <a:p>
            <a:pPr lvl="1">
              <a:lnSpc>
                <a:spcPct val="110000"/>
              </a:lnSpc>
              <a:defRPr/>
            </a:pPr>
            <a:r>
              <a:rPr lang="en-US" sz="1800" dirty="0" smtClean="0"/>
              <a:t>Current methods </a:t>
            </a:r>
            <a:r>
              <a:rPr lang="en-US" sz="1800" dirty="0"/>
              <a:t>to try to overcome this problem include the use of cookies, cache busting, and explicit user registration. </a:t>
            </a:r>
            <a:r>
              <a:rPr lang="en-US" sz="1800" dirty="0" smtClean="0"/>
              <a:t>Cookies </a:t>
            </a:r>
            <a:r>
              <a:rPr lang="en-US" sz="1800" dirty="0"/>
              <a:t>can be deleted by the user, cache busting defeats the speed advantage that caching was created to provide and can be disabled, and user registration is voluntary and users often </a:t>
            </a:r>
            <a:r>
              <a:rPr lang="en-US" sz="1800" dirty="0" smtClean="0"/>
              <a:t>provide </a:t>
            </a:r>
            <a:r>
              <a:rPr lang="en-US" sz="1800" dirty="0"/>
              <a:t>false information. </a:t>
            </a:r>
            <a:endParaRPr lang="en-US" sz="1800" dirty="0" smtClean="0"/>
          </a:p>
        </p:txBody>
      </p:sp>
      <p:sp>
        <p:nvSpPr>
          <p:cNvPr id="32771"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14EC14FA-F8C1-1F4A-BFB3-7C30C28735EA}" type="slidenum">
              <a:rPr lang="en-GB" sz="1400">
                <a:solidFill>
                  <a:srgbClr val="000000"/>
                </a:solidFill>
              </a:rPr>
              <a:pPr/>
              <a:t>20</a:t>
            </a:fld>
            <a:endParaRPr lang="en-GB" sz="1400">
              <a:solidFill>
                <a:srgbClr val="000000"/>
              </a:solidFill>
            </a:endParaRPr>
          </a:p>
        </p:txBody>
      </p:sp>
    </p:spTree>
    <p:extLst>
      <p:ext uri="{BB962C8B-B14F-4D97-AF65-F5344CB8AC3E}">
        <p14:creationId xmlns:p14="http://schemas.microsoft.com/office/powerpoint/2010/main" val="7949297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872" y="-243408"/>
            <a:ext cx="8229600" cy="1143000"/>
          </a:xfrm>
        </p:spPr>
        <p:txBody>
          <a:bodyPr/>
          <a:lstStyle/>
          <a:p>
            <a:pPr>
              <a:defRPr/>
            </a:pPr>
            <a:r>
              <a:rPr lang="en-US" dirty="0" smtClean="0"/>
              <a:t>Data processing</a:t>
            </a:r>
            <a:endParaRPr lang="en-US" dirty="0"/>
          </a:p>
        </p:txBody>
      </p:sp>
      <p:sp>
        <p:nvSpPr>
          <p:cNvPr id="3" name="Content Placeholder 2"/>
          <p:cNvSpPr>
            <a:spLocks noGrp="1"/>
          </p:cNvSpPr>
          <p:nvPr>
            <p:ph idx="1"/>
          </p:nvPr>
        </p:nvSpPr>
        <p:spPr>
          <a:xfrm>
            <a:off x="899592" y="1351309"/>
            <a:ext cx="8013576" cy="4525963"/>
          </a:xfrm>
        </p:spPr>
        <p:txBody>
          <a:bodyPr>
            <a:noAutofit/>
          </a:bodyPr>
          <a:lstStyle/>
          <a:p>
            <a:pPr>
              <a:lnSpc>
                <a:spcPct val="110000"/>
              </a:lnSpc>
              <a:defRPr/>
            </a:pPr>
            <a:r>
              <a:rPr lang="en-US" sz="2000" dirty="0" smtClean="0"/>
              <a:t>Another </a:t>
            </a:r>
            <a:r>
              <a:rPr lang="en-US" sz="2000" dirty="0"/>
              <a:t>problem associated with proxy servers is that of user identification. Use of a machine name to uniquely identify users can result in several users being erroneously grouped together as one user. </a:t>
            </a:r>
            <a:r>
              <a:rPr lang="en-US" sz="2000" dirty="0" smtClean="0"/>
              <a:t>heuristics </a:t>
            </a:r>
            <a:r>
              <a:rPr lang="en-US" sz="2000" dirty="0"/>
              <a:t>involve using a combination of IP address, machine name, browser agent, and temporal information to identify </a:t>
            </a:r>
            <a:r>
              <a:rPr lang="en-US" sz="2000" dirty="0" smtClean="0"/>
              <a:t>users</a:t>
            </a:r>
          </a:p>
          <a:p>
            <a:pPr>
              <a:lnSpc>
                <a:spcPct val="110000"/>
              </a:lnSpc>
              <a:defRPr/>
            </a:pPr>
            <a:endParaRPr lang="en-US" sz="2000" dirty="0" smtClean="0"/>
          </a:p>
          <a:p>
            <a:pPr>
              <a:lnSpc>
                <a:spcPct val="110000"/>
              </a:lnSpc>
              <a:defRPr/>
            </a:pPr>
            <a:r>
              <a:rPr lang="en-US" sz="2000" dirty="0"/>
              <a:t>The second major preprocessing task is </a:t>
            </a:r>
            <a:r>
              <a:rPr lang="en-US" sz="2000" i="1" dirty="0" smtClean="0"/>
              <a:t>transaction </a:t>
            </a:r>
            <a:r>
              <a:rPr lang="en-US" sz="2000" i="1" dirty="0"/>
              <a:t>identification. </a:t>
            </a:r>
            <a:r>
              <a:rPr lang="en-US" sz="2000" dirty="0"/>
              <a:t>Before any mining is done on Web usage data, sequences of page references must be grouped into logical units representing Web </a:t>
            </a:r>
            <a:r>
              <a:rPr lang="en-US" sz="2000" dirty="0" smtClean="0"/>
              <a:t>transactions </a:t>
            </a:r>
            <a:r>
              <a:rPr lang="en-US" sz="2000" dirty="0"/>
              <a:t>or user </a:t>
            </a:r>
            <a:r>
              <a:rPr lang="en-US" sz="2000" dirty="0" smtClean="0"/>
              <a:t>sessions. Unlike </a:t>
            </a:r>
            <a:r>
              <a:rPr lang="en-US" sz="2000" dirty="0"/>
              <a:t>traditional domains for data mining, such </a:t>
            </a:r>
            <a:r>
              <a:rPr lang="en-US" sz="2000" b="1" dirty="0"/>
              <a:t>as </a:t>
            </a:r>
            <a:r>
              <a:rPr lang="en-US" sz="2000" dirty="0"/>
              <a:t>point of sale </a:t>
            </a:r>
            <a:r>
              <a:rPr lang="en-US" sz="2000" dirty="0" smtClean="0"/>
              <a:t>data bases</a:t>
            </a:r>
            <a:r>
              <a:rPr lang="en-US" sz="2000" dirty="0"/>
              <a:t>, there is no convenient method of clustering page references into transactions smaller than an entire user session. </a:t>
            </a:r>
            <a:endParaRPr lang="en-US" sz="2000" dirty="0" smtClean="0"/>
          </a:p>
        </p:txBody>
      </p:sp>
      <p:sp>
        <p:nvSpPr>
          <p:cNvPr id="33795"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0F32DD6B-4807-A947-BE40-B240EA9C198E}" type="slidenum">
              <a:rPr lang="en-GB" sz="1400">
                <a:solidFill>
                  <a:srgbClr val="000000"/>
                </a:solidFill>
              </a:rPr>
              <a:pPr/>
              <a:t>21</a:t>
            </a:fld>
            <a:endParaRPr lang="en-GB" sz="1400">
              <a:solidFill>
                <a:srgbClr val="000000"/>
              </a:solidFill>
            </a:endParaRPr>
          </a:p>
        </p:txBody>
      </p:sp>
    </p:spTree>
    <p:extLst>
      <p:ext uri="{BB962C8B-B14F-4D97-AF65-F5344CB8AC3E}">
        <p14:creationId xmlns:p14="http://schemas.microsoft.com/office/powerpoint/2010/main" val="299501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1400"/>
            <a:ext cx="8229600" cy="1143000"/>
          </a:xfrm>
        </p:spPr>
        <p:txBody>
          <a:bodyPr/>
          <a:lstStyle/>
          <a:p>
            <a:pPr>
              <a:defRPr/>
            </a:pPr>
            <a:r>
              <a:rPr lang="en-US" dirty="0" smtClean="0"/>
              <a:t>Data processing</a:t>
            </a:r>
            <a:endParaRPr lang="en-US" dirty="0"/>
          </a:p>
        </p:txBody>
      </p:sp>
      <p:sp>
        <p:nvSpPr>
          <p:cNvPr id="3" name="Content Placeholder 2"/>
          <p:cNvSpPr>
            <a:spLocks noGrp="1"/>
          </p:cNvSpPr>
          <p:nvPr>
            <p:ph idx="1"/>
          </p:nvPr>
        </p:nvSpPr>
        <p:spPr>
          <a:xfrm>
            <a:off x="827584" y="1196752"/>
            <a:ext cx="7859216" cy="4525963"/>
          </a:xfrm>
        </p:spPr>
        <p:txBody>
          <a:bodyPr>
            <a:noAutofit/>
          </a:bodyPr>
          <a:lstStyle/>
          <a:p>
            <a:pPr algn="just">
              <a:lnSpc>
                <a:spcPct val="110000"/>
              </a:lnSpc>
              <a:defRPr/>
            </a:pPr>
            <a:r>
              <a:rPr lang="en-US" sz="2000" dirty="0" smtClean="0"/>
              <a:t>The </a:t>
            </a:r>
            <a:r>
              <a:rPr lang="en-US" sz="2000" dirty="0"/>
              <a:t>second major preprocessing task is </a:t>
            </a:r>
            <a:r>
              <a:rPr lang="en-US" sz="2000" i="1" dirty="0" smtClean="0"/>
              <a:t>transaction </a:t>
            </a:r>
            <a:r>
              <a:rPr lang="en-US" sz="2000" i="1" dirty="0"/>
              <a:t>identification. </a:t>
            </a:r>
            <a:r>
              <a:rPr lang="en-US" sz="2000" dirty="0"/>
              <a:t>Before any mining is done on Web usage data, sequences of page references must be grouped into logical units representing Web </a:t>
            </a:r>
            <a:r>
              <a:rPr lang="en-US" sz="2000" dirty="0" smtClean="0"/>
              <a:t>transactions </a:t>
            </a:r>
            <a:r>
              <a:rPr lang="en-US" sz="2000" dirty="0"/>
              <a:t>or user sessions. </a:t>
            </a:r>
            <a:endParaRPr lang="en-US" sz="2000" dirty="0" smtClean="0"/>
          </a:p>
          <a:p>
            <a:pPr algn="just">
              <a:lnSpc>
                <a:spcPct val="110000"/>
              </a:lnSpc>
              <a:defRPr/>
            </a:pPr>
            <a:r>
              <a:rPr lang="en-US" sz="2000" dirty="0" smtClean="0"/>
              <a:t>A </a:t>
            </a:r>
            <a:r>
              <a:rPr lang="en-US" sz="2000" dirty="0"/>
              <a:t>user session is all of the page references made by a user during a single visit to a site. Identifying user sessions is similar to the problem of identifying individual users, </a:t>
            </a:r>
            <a:r>
              <a:rPr lang="en-US" sz="2000" b="1" dirty="0"/>
              <a:t>as </a:t>
            </a:r>
            <a:r>
              <a:rPr lang="en-US" sz="2000" dirty="0"/>
              <a:t>discussed above. </a:t>
            </a:r>
            <a:endParaRPr lang="en-US" sz="2000" dirty="0" smtClean="0"/>
          </a:p>
          <a:p>
            <a:pPr algn="just">
              <a:lnSpc>
                <a:spcPct val="110000"/>
              </a:lnSpc>
              <a:defRPr/>
            </a:pPr>
            <a:r>
              <a:rPr lang="en-US" sz="2000" dirty="0" smtClean="0"/>
              <a:t>A </a:t>
            </a:r>
            <a:r>
              <a:rPr lang="en-US" sz="2000" dirty="0"/>
              <a:t>transaction differs from a user session in that the size of a transaction can range from a </a:t>
            </a:r>
            <a:r>
              <a:rPr lang="en-US" sz="2000" dirty="0" smtClean="0"/>
              <a:t>single </a:t>
            </a:r>
            <a:r>
              <a:rPr lang="en-US" sz="2000" dirty="0"/>
              <a:t>page reference to all of the page references in a user session, depending on the criteria used to </a:t>
            </a:r>
            <a:r>
              <a:rPr lang="en-US" sz="2000" dirty="0" smtClean="0"/>
              <a:t>identify </a:t>
            </a:r>
            <a:r>
              <a:rPr lang="en-US" sz="2000" dirty="0"/>
              <a:t>transactions. </a:t>
            </a:r>
            <a:endParaRPr lang="en-US" sz="2000" dirty="0" smtClean="0"/>
          </a:p>
          <a:p>
            <a:pPr algn="just">
              <a:lnSpc>
                <a:spcPct val="110000"/>
              </a:lnSpc>
              <a:defRPr/>
            </a:pPr>
            <a:r>
              <a:rPr lang="en-US" sz="2000" dirty="0" smtClean="0"/>
              <a:t>Unlike </a:t>
            </a:r>
            <a:r>
              <a:rPr lang="en-US" sz="2000" dirty="0"/>
              <a:t>traditional domains for data mining, such </a:t>
            </a:r>
            <a:r>
              <a:rPr lang="en-US" sz="2000" b="1" dirty="0"/>
              <a:t>as </a:t>
            </a:r>
            <a:r>
              <a:rPr lang="en-US" sz="2000" dirty="0"/>
              <a:t>point of sale </a:t>
            </a:r>
            <a:r>
              <a:rPr lang="en-US" sz="2000" dirty="0" smtClean="0"/>
              <a:t>data bases</a:t>
            </a:r>
            <a:r>
              <a:rPr lang="en-US" sz="2000" dirty="0"/>
              <a:t>, there is no convenient method of clustering page references into transactions smaller than an entire user session. </a:t>
            </a:r>
            <a:endParaRPr lang="en-US" sz="2000" dirty="0" smtClean="0"/>
          </a:p>
        </p:txBody>
      </p:sp>
      <p:sp>
        <p:nvSpPr>
          <p:cNvPr id="34819"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AD882C53-8196-2746-B398-7671D089559F}" type="slidenum">
              <a:rPr lang="en-GB" sz="1400">
                <a:solidFill>
                  <a:srgbClr val="000000"/>
                </a:solidFill>
              </a:rPr>
              <a:pPr/>
              <a:t>22</a:t>
            </a:fld>
            <a:endParaRPr lang="en-GB" sz="1400">
              <a:solidFill>
                <a:srgbClr val="000000"/>
              </a:solidFill>
            </a:endParaRPr>
          </a:p>
        </p:txBody>
      </p:sp>
    </p:spTree>
    <p:extLst>
      <p:ext uri="{BB962C8B-B14F-4D97-AF65-F5344CB8AC3E}">
        <p14:creationId xmlns:p14="http://schemas.microsoft.com/office/powerpoint/2010/main" val="40070550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71400"/>
            <a:ext cx="8229600" cy="1143000"/>
          </a:xfrm>
        </p:spPr>
        <p:txBody>
          <a:bodyPr/>
          <a:lstStyle/>
          <a:p>
            <a:pPr>
              <a:defRPr/>
            </a:pPr>
            <a:r>
              <a:rPr lang="en-US" dirty="0"/>
              <a:t>Discovery Techniques </a:t>
            </a:r>
          </a:p>
        </p:txBody>
      </p:sp>
      <p:sp>
        <p:nvSpPr>
          <p:cNvPr id="3" name="Content Placeholder 2"/>
          <p:cNvSpPr>
            <a:spLocks noGrp="1"/>
          </p:cNvSpPr>
          <p:nvPr>
            <p:ph idx="1"/>
          </p:nvPr>
        </p:nvSpPr>
        <p:spPr>
          <a:xfrm>
            <a:off x="611560" y="1340768"/>
            <a:ext cx="8229600" cy="4525963"/>
          </a:xfrm>
        </p:spPr>
        <p:txBody>
          <a:bodyPr>
            <a:normAutofit lnSpcReduction="10000"/>
          </a:bodyPr>
          <a:lstStyle/>
          <a:p>
            <a:pPr>
              <a:lnSpc>
                <a:spcPct val="110000"/>
              </a:lnSpc>
              <a:defRPr/>
            </a:pPr>
            <a:r>
              <a:rPr lang="en-US" sz="1800" dirty="0"/>
              <a:t>There are many different types of graphs that can be formed for performing </a:t>
            </a:r>
            <a:r>
              <a:rPr lang="en-US" sz="1800" i="1" dirty="0"/>
              <a:t>path analysis, </a:t>
            </a:r>
            <a:r>
              <a:rPr lang="en-US" sz="1800" dirty="0"/>
              <a:t>since a graph represents some relation defined on Web </a:t>
            </a:r>
            <a:r>
              <a:rPr lang="en-US" sz="1800" dirty="0" smtClean="0"/>
              <a:t>pages. </a:t>
            </a:r>
            <a:r>
              <a:rPr lang="en-US" sz="1800" dirty="0"/>
              <a:t>The most obvious is a graph </a:t>
            </a:r>
            <a:r>
              <a:rPr lang="en-US" sz="1800" dirty="0" smtClean="0"/>
              <a:t>representing </a:t>
            </a:r>
            <a:r>
              <a:rPr lang="en-US" sz="1800" dirty="0"/>
              <a:t>the physical layout of a Web site, with Web pages as nodes and hypertext links between pages as directed edges. Other graphs could be formed based on the types of Web pages with edges representing </a:t>
            </a:r>
            <a:r>
              <a:rPr lang="en-US" sz="1800" dirty="0" smtClean="0"/>
              <a:t>similarity </a:t>
            </a:r>
            <a:r>
              <a:rPr lang="en-US" sz="1800" dirty="0"/>
              <a:t>between pages, or creating edges that give the number of users that go from one page to </a:t>
            </a:r>
            <a:r>
              <a:rPr lang="en-US" sz="1800" dirty="0" smtClean="0"/>
              <a:t>another</a:t>
            </a:r>
            <a:r>
              <a:rPr lang="en-US" sz="1800" b="1" dirty="0" smtClean="0"/>
              <a:t>. </a:t>
            </a:r>
          </a:p>
          <a:p>
            <a:pPr>
              <a:lnSpc>
                <a:spcPct val="110000"/>
              </a:lnSpc>
              <a:defRPr/>
            </a:pPr>
            <a:endParaRPr lang="en-US" sz="1800" b="1" dirty="0" smtClean="0"/>
          </a:p>
          <a:p>
            <a:pPr>
              <a:lnSpc>
                <a:spcPct val="110000"/>
              </a:lnSpc>
              <a:defRPr/>
            </a:pPr>
            <a:r>
              <a:rPr lang="en-US" sz="1800" dirty="0" smtClean="0"/>
              <a:t>Most </a:t>
            </a:r>
            <a:r>
              <a:rPr lang="en-US" sz="1800" dirty="0"/>
              <a:t>of the work to date involves determining frequent traversal patterns or large reference sequences from the physical layout type of graph. Path analysis could be used to determine most frequently visited paths in a Web site. Other examples of information that can be discovered through path analysis are: </a:t>
            </a:r>
            <a:endParaRPr lang="en-US" sz="1800" dirty="0" smtClean="0"/>
          </a:p>
          <a:p>
            <a:pPr lvl="1">
              <a:lnSpc>
                <a:spcPct val="110000"/>
              </a:lnSpc>
              <a:defRPr/>
            </a:pPr>
            <a:r>
              <a:rPr lang="en-US" sz="1400" dirty="0" smtClean="0"/>
              <a:t>70</a:t>
            </a:r>
            <a:r>
              <a:rPr lang="en-US" sz="1400" dirty="0"/>
              <a:t>% of clients who accessed /company/product2 did so by starting at /company and </a:t>
            </a:r>
            <a:r>
              <a:rPr lang="en-US" sz="1400" dirty="0" smtClean="0"/>
              <a:t>proceeding </a:t>
            </a:r>
            <a:r>
              <a:rPr lang="en-US" sz="1400" dirty="0"/>
              <a:t>through /company/new, /company/products, and /company/</a:t>
            </a:r>
            <a:r>
              <a:rPr lang="en-US" sz="1400" dirty="0" smtClean="0"/>
              <a:t>product; </a:t>
            </a:r>
          </a:p>
          <a:p>
            <a:pPr lvl="1">
              <a:lnSpc>
                <a:spcPct val="110000"/>
              </a:lnSpc>
              <a:defRPr/>
            </a:pPr>
            <a:r>
              <a:rPr lang="en-US" sz="1400" b="1" dirty="0" smtClean="0"/>
              <a:t>80</a:t>
            </a:r>
            <a:r>
              <a:rPr lang="en-US" sz="1400" b="1" dirty="0"/>
              <a:t>%</a:t>
            </a:r>
            <a:r>
              <a:rPr lang="en-US" sz="1400" dirty="0"/>
              <a:t>of clients who accessed the site started from /company/products; or </a:t>
            </a:r>
            <a:endParaRPr lang="en-US" sz="1400" dirty="0" smtClean="0"/>
          </a:p>
          <a:p>
            <a:pPr lvl="1">
              <a:lnSpc>
                <a:spcPct val="110000"/>
              </a:lnSpc>
              <a:defRPr/>
            </a:pPr>
            <a:r>
              <a:rPr lang="en-US" sz="1400" dirty="0" smtClean="0"/>
              <a:t>65</a:t>
            </a:r>
            <a:r>
              <a:rPr lang="en-US" sz="1400" dirty="0"/>
              <a:t>% of clients left the site after four or less page references. </a:t>
            </a:r>
            <a:endParaRPr lang="en-US" sz="1400" dirty="0" smtClean="0"/>
          </a:p>
        </p:txBody>
      </p:sp>
      <p:sp>
        <p:nvSpPr>
          <p:cNvPr id="35843"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64EC7AD6-C6D9-FA44-B7CD-14C61A67AFD2}" type="slidenum">
              <a:rPr lang="en-GB" sz="1400">
                <a:solidFill>
                  <a:srgbClr val="000000"/>
                </a:solidFill>
              </a:rPr>
              <a:pPr/>
              <a:t>23</a:t>
            </a:fld>
            <a:endParaRPr lang="en-GB" sz="1400">
              <a:solidFill>
                <a:srgbClr val="000000"/>
              </a:solidFill>
            </a:endParaRPr>
          </a:p>
        </p:txBody>
      </p:sp>
    </p:spTree>
    <p:extLst>
      <p:ext uri="{BB962C8B-B14F-4D97-AF65-F5344CB8AC3E}">
        <p14:creationId xmlns:p14="http://schemas.microsoft.com/office/powerpoint/2010/main" val="38272563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71400"/>
            <a:ext cx="8229600" cy="1143000"/>
          </a:xfrm>
        </p:spPr>
        <p:txBody>
          <a:bodyPr/>
          <a:lstStyle/>
          <a:p>
            <a:pPr>
              <a:defRPr/>
            </a:pPr>
            <a:r>
              <a:rPr lang="en-US" dirty="0"/>
              <a:t>Discovery Techniques </a:t>
            </a:r>
          </a:p>
        </p:txBody>
      </p:sp>
      <p:sp>
        <p:nvSpPr>
          <p:cNvPr id="3" name="Content Placeholder 2"/>
          <p:cNvSpPr>
            <a:spLocks noGrp="1"/>
          </p:cNvSpPr>
          <p:nvPr>
            <p:ph idx="1"/>
          </p:nvPr>
        </p:nvSpPr>
        <p:spPr>
          <a:xfrm>
            <a:off x="590872" y="1268760"/>
            <a:ext cx="8229600" cy="4857403"/>
          </a:xfrm>
        </p:spPr>
        <p:txBody>
          <a:bodyPr>
            <a:normAutofit/>
          </a:bodyPr>
          <a:lstStyle/>
          <a:p>
            <a:pPr algn="just">
              <a:lnSpc>
                <a:spcPct val="110000"/>
              </a:lnSpc>
              <a:defRPr/>
            </a:pPr>
            <a:r>
              <a:rPr lang="en-US" sz="2000" i="1" dirty="0" smtClean="0"/>
              <a:t>Association </a:t>
            </a:r>
            <a:r>
              <a:rPr lang="en-US" sz="2000" i="1" dirty="0"/>
              <a:t>rule </a:t>
            </a:r>
            <a:r>
              <a:rPr lang="en-US" sz="2000" dirty="0"/>
              <a:t>discovery techniques </a:t>
            </a:r>
            <a:r>
              <a:rPr lang="en-US" sz="2000" dirty="0" smtClean="0"/>
              <a:t>are </a:t>
            </a:r>
            <a:r>
              <a:rPr lang="en-US" sz="2000" dirty="0"/>
              <a:t>generally applied to databases of transactions where each transaction consists of a set of items. In such a framework the problem is to discover all </a:t>
            </a:r>
            <a:r>
              <a:rPr lang="en-US" sz="2000" dirty="0" smtClean="0"/>
              <a:t>associations and </a:t>
            </a:r>
            <a:r>
              <a:rPr lang="en-US" sz="2000" dirty="0"/>
              <a:t>correlations among data items where the presence of one set of items in a transaction implies </a:t>
            </a:r>
            <a:r>
              <a:rPr lang="en-US" sz="2000" dirty="0" smtClean="0"/>
              <a:t>the </a:t>
            </a:r>
            <a:r>
              <a:rPr lang="en-US" sz="2000" dirty="0"/>
              <a:t>presence of other items. In the context of Web usage mining, this problem amounts to discovering the correlations among </a:t>
            </a:r>
            <a:r>
              <a:rPr lang="en-US" sz="2000" dirty="0" smtClean="0"/>
              <a:t>references </a:t>
            </a:r>
            <a:r>
              <a:rPr lang="en-US" sz="2000" dirty="0"/>
              <a:t>to various files available on the server by a given client. Each transaction is comprised of a set of URLs accessed by a client in one visit to the server. For </a:t>
            </a:r>
            <a:r>
              <a:rPr lang="en-US" sz="2000" dirty="0" smtClean="0"/>
              <a:t>example</a:t>
            </a:r>
            <a:r>
              <a:rPr lang="en-US" sz="2000" dirty="0"/>
              <a:t>, using association rule discovery techniques we can find correlations such as the following: </a:t>
            </a:r>
            <a:endParaRPr lang="en-US" sz="2000" dirty="0" smtClean="0"/>
          </a:p>
          <a:p>
            <a:pPr lvl="1" algn="just">
              <a:lnSpc>
                <a:spcPct val="110000"/>
              </a:lnSpc>
              <a:defRPr/>
            </a:pPr>
            <a:r>
              <a:rPr lang="en-US" sz="1600" dirty="0" smtClean="0"/>
              <a:t>40</a:t>
            </a:r>
            <a:r>
              <a:rPr lang="en-US" sz="1600" dirty="0"/>
              <a:t>% of clients who accessed </a:t>
            </a:r>
            <a:r>
              <a:rPr lang="en-US" sz="1600" dirty="0" smtClean="0"/>
              <a:t>the </a:t>
            </a:r>
            <a:r>
              <a:rPr lang="en-US" sz="1600" dirty="0"/>
              <a:t>Web page with URL </a:t>
            </a:r>
            <a:r>
              <a:rPr lang="en-US" sz="1600" b="1" dirty="0"/>
              <a:t>/company/product</a:t>
            </a:r>
            <a:r>
              <a:rPr lang="en-US" sz="1600" dirty="0"/>
              <a:t>1, also accessed </a:t>
            </a:r>
            <a:r>
              <a:rPr lang="en-US" sz="1600" b="1" dirty="0"/>
              <a:t>/company/product2;</a:t>
            </a:r>
            <a:r>
              <a:rPr lang="en-US" sz="1600" dirty="0"/>
              <a:t>or </a:t>
            </a:r>
            <a:endParaRPr lang="en-US" sz="1600" dirty="0" smtClean="0"/>
          </a:p>
          <a:p>
            <a:pPr lvl="1" algn="just">
              <a:lnSpc>
                <a:spcPct val="110000"/>
              </a:lnSpc>
              <a:defRPr/>
            </a:pPr>
            <a:r>
              <a:rPr lang="en-US" sz="1600" b="1" dirty="0" smtClean="0"/>
              <a:t>30</a:t>
            </a:r>
            <a:r>
              <a:rPr lang="en-US" sz="1600" b="1" dirty="0"/>
              <a:t>% </a:t>
            </a:r>
            <a:r>
              <a:rPr lang="en-US" sz="1600" dirty="0"/>
              <a:t>of clients who accessed </a:t>
            </a:r>
            <a:r>
              <a:rPr lang="en-US" sz="1600" b="1" dirty="0"/>
              <a:t>/company/special, </a:t>
            </a:r>
            <a:r>
              <a:rPr lang="en-US" sz="1600" dirty="0"/>
              <a:t>placed an online order in </a:t>
            </a:r>
            <a:r>
              <a:rPr lang="en-US" sz="1600" b="1" dirty="0"/>
              <a:t>/company/</a:t>
            </a:r>
            <a:r>
              <a:rPr lang="en-US" sz="1600" b="1" dirty="0" smtClean="0"/>
              <a:t>product. </a:t>
            </a:r>
            <a:endParaRPr lang="en-US" sz="1600" dirty="0" smtClean="0"/>
          </a:p>
        </p:txBody>
      </p:sp>
      <p:sp>
        <p:nvSpPr>
          <p:cNvPr id="36867"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332407BC-E3D9-C24E-A4DA-4B1A1869E675}" type="slidenum">
              <a:rPr lang="en-GB" sz="1400">
                <a:solidFill>
                  <a:srgbClr val="000000"/>
                </a:solidFill>
              </a:rPr>
              <a:pPr/>
              <a:t>24</a:t>
            </a:fld>
            <a:endParaRPr lang="en-GB" sz="1400">
              <a:solidFill>
                <a:srgbClr val="000000"/>
              </a:solidFill>
            </a:endParaRPr>
          </a:p>
        </p:txBody>
      </p:sp>
    </p:spTree>
    <p:extLst>
      <p:ext uri="{BB962C8B-B14F-4D97-AF65-F5344CB8AC3E}">
        <p14:creationId xmlns:p14="http://schemas.microsoft.com/office/powerpoint/2010/main" val="18164165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872" y="-171400"/>
            <a:ext cx="8229600" cy="1143000"/>
          </a:xfrm>
        </p:spPr>
        <p:txBody>
          <a:bodyPr/>
          <a:lstStyle/>
          <a:p>
            <a:pPr>
              <a:defRPr/>
            </a:pPr>
            <a:r>
              <a:rPr lang="en-US" dirty="0"/>
              <a:t>Discovery Techniques </a:t>
            </a:r>
          </a:p>
        </p:txBody>
      </p:sp>
      <p:sp>
        <p:nvSpPr>
          <p:cNvPr id="3" name="Content Placeholder 2"/>
          <p:cNvSpPr>
            <a:spLocks noGrp="1"/>
          </p:cNvSpPr>
          <p:nvPr>
            <p:ph idx="1"/>
          </p:nvPr>
        </p:nvSpPr>
        <p:spPr>
          <a:xfrm>
            <a:off x="595634" y="1340768"/>
            <a:ext cx="8224838" cy="4521200"/>
          </a:xfrm>
        </p:spPr>
        <p:txBody>
          <a:bodyPr/>
          <a:lstStyle/>
          <a:p>
            <a:pPr algn="just">
              <a:lnSpc>
                <a:spcPct val="110000"/>
              </a:lnSpc>
              <a:defRPr/>
            </a:pPr>
            <a:r>
              <a:rPr lang="en-US" sz="2000" dirty="0"/>
              <a:t>D</a:t>
            </a:r>
            <a:r>
              <a:rPr lang="en-US" sz="2000" dirty="0" smtClean="0"/>
              <a:t>iscovering </a:t>
            </a:r>
            <a:r>
              <a:rPr lang="en-US" sz="2000" i="1" dirty="0"/>
              <a:t>sequential patterns </a:t>
            </a:r>
            <a:r>
              <a:rPr lang="en-US" sz="2000" dirty="0" smtClean="0"/>
              <a:t>is </a:t>
            </a:r>
            <a:r>
              <a:rPr lang="en-US" sz="2000" dirty="0"/>
              <a:t>to find inter-transaction patterns such that the presence of a set of items is followed by another item in the time-stamp ordered transaction set. In Web server transaction logs, a visit by a client is recorded over a period of time. </a:t>
            </a:r>
            <a:r>
              <a:rPr lang="en-US" sz="2000" dirty="0" smtClean="0"/>
              <a:t>The </a:t>
            </a:r>
            <a:r>
              <a:rPr lang="en-US" sz="2000" dirty="0"/>
              <a:t>discovery of sequential patterns in Web server access logs allows Web-based organizations to predict user visit patterns and helps in targeting </a:t>
            </a:r>
            <a:r>
              <a:rPr lang="en-US" sz="2000" dirty="0" smtClean="0"/>
              <a:t>advertising </a:t>
            </a:r>
            <a:r>
              <a:rPr lang="en-US" sz="2000" dirty="0"/>
              <a:t>aimed at groups of users based on these pat- terns. By analyzing this information, the Web mining system </a:t>
            </a:r>
            <a:r>
              <a:rPr lang="en-US" sz="2000" b="1" dirty="0"/>
              <a:t>can </a:t>
            </a:r>
            <a:r>
              <a:rPr lang="en-US" sz="2000" dirty="0"/>
              <a:t>determine temporal relationships among data items </a:t>
            </a:r>
            <a:r>
              <a:rPr lang="en-US" sz="2000" dirty="0" smtClean="0"/>
              <a:t>such </a:t>
            </a:r>
            <a:r>
              <a:rPr lang="en-US" sz="2000" b="1" dirty="0" smtClean="0"/>
              <a:t>as </a:t>
            </a:r>
            <a:r>
              <a:rPr lang="en-US" sz="2000" dirty="0" smtClean="0"/>
              <a:t>the </a:t>
            </a:r>
            <a:r>
              <a:rPr lang="en-US" sz="2000" dirty="0"/>
              <a:t>following: </a:t>
            </a:r>
            <a:endParaRPr lang="en-US" sz="2000" dirty="0" smtClean="0"/>
          </a:p>
          <a:p>
            <a:pPr lvl="1" algn="just">
              <a:lnSpc>
                <a:spcPct val="110000"/>
              </a:lnSpc>
              <a:defRPr/>
            </a:pPr>
            <a:r>
              <a:rPr lang="en-US" sz="1600" b="1" dirty="0"/>
              <a:t>30% </a:t>
            </a:r>
            <a:r>
              <a:rPr lang="en-US" sz="1600" dirty="0"/>
              <a:t>of clients who visited </a:t>
            </a:r>
            <a:r>
              <a:rPr lang="en-US" sz="1600" b="1" dirty="0"/>
              <a:t>/company/products, </a:t>
            </a:r>
            <a:r>
              <a:rPr lang="en-US" sz="1600" dirty="0"/>
              <a:t>had done a search in Yahoo, within the past week on keyword w; or </a:t>
            </a:r>
            <a:endParaRPr lang="en-US" sz="1600" dirty="0" smtClean="0"/>
          </a:p>
          <a:p>
            <a:pPr lvl="1" algn="just">
              <a:lnSpc>
                <a:spcPct val="110000"/>
              </a:lnSpc>
              <a:defRPr/>
            </a:pPr>
            <a:r>
              <a:rPr lang="en-US" sz="1600" dirty="0" smtClean="0"/>
              <a:t>60</a:t>
            </a:r>
            <a:r>
              <a:rPr lang="en-US" sz="1600" dirty="0"/>
              <a:t>% of clients who placed an online order in </a:t>
            </a:r>
            <a:r>
              <a:rPr lang="en-US" sz="1600" b="1" dirty="0"/>
              <a:t>/company/product</a:t>
            </a:r>
            <a:r>
              <a:rPr lang="en-US" sz="1600" dirty="0"/>
              <a:t>1, also placed an online order in </a:t>
            </a:r>
            <a:r>
              <a:rPr lang="en-US" sz="1600" b="1" dirty="0"/>
              <a:t>/company/product4 </a:t>
            </a:r>
            <a:r>
              <a:rPr lang="en-US" sz="1600" dirty="0"/>
              <a:t>within </a:t>
            </a:r>
            <a:r>
              <a:rPr lang="en-US" sz="1600" b="1" dirty="0"/>
              <a:t>15 </a:t>
            </a:r>
            <a:r>
              <a:rPr lang="en-US" sz="1600" dirty="0"/>
              <a:t>days. </a:t>
            </a:r>
            <a:endParaRPr lang="en-US" sz="1600" dirty="0" smtClean="0"/>
          </a:p>
        </p:txBody>
      </p:sp>
      <p:sp>
        <p:nvSpPr>
          <p:cNvPr id="37891"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F42A3C00-694B-0B49-812A-093B1607FC72}" type="slidenum">
              <a:rPr lang="en-GB" sz="1400">
                <a:solidFill>
                  <a:srgbClr val="000000"/>
                </a:solidFill>
              </a:rPr>
              <a:pPr/>
              <a:t>25</a:t>
            </a:fld>
            <a:endParaRPr lang="en-GB" sz="1400">
              <a:solidFill>
                <a:srgbClr val="000000"/>
              </a:solidFill>
            </a:endParaRPr>
          </a:p>
        </p:txBody>
      </p:sp>
    </p:spTree>
    <p:extLst>
      <p:ext uri="{BB962C8B-B14F-4D97-AF65-F5344CB8AC3E}">
        <p14:creationId xmlns:p14="http://schemas.microsoft.com/office/powerpoint/2010/main" val="14479271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pPr>
              <a:defRPr/>
            </a:pPr>
            <a:r>
              <a:rPr lang="en-US" dirty="0"/>
              <a:t>Discovery Techniques </a:t>
            </a:r>
          </a:p>
        </p:txBody>
      </p:sp>
      <p:sp>
        <p:nvSpPr>
          <p:cNvPr id="3" name="Content Placeholder 2"/>
          <p:cNvSpPr>
            <a:spLocks noGrp="1"/>
          </p:cNvSpPr>
          <p:nvPr>
            <p:ph idx="1"/>
          </p:nvPr>
        </p:nvSpPr>
        <p:spPr>
          <a:xfrm>
            <a:off x="662880" y="1556792"/>
            <a:ext cx="8229600" cy="4525963"/>
          </a:xfrm>
        </p:spPr>
        <p:txBody>
          <a:bodyPr/>
          <a:lstStyle/>
          <a:p>
            <a:pPr algn="just">
              <a:lnSpc>
                <a:spcPct val="110000"/>
              </a:lnSpc>
              <a:defRPr/>
            </a:pPr>
            <a:r>
              <a:rPr lang="en-US" sz="2000" dirty="0" smtClean="0"/>
              <a:t>Discovering </a:t>
            </a:r>
            <a:r>
              <a:rPr lang="en-US" sz="2000" i="1" dirty="0"/>
              <a:t>classification rules </a:t>
            </a:r>
            <a:r>
              <a:rPr lang="en-US" sz="2000" dirty="0" smtClean="0"/>
              <a:t>allows </a:t>
            </a:r>
            <a:r>
              <a:rPr lang="en-US" sz="2000" dirty="0"/>
              <a:t>one to develop a profile of items belonging to a </a:t>
            </a:r>
            <a:r>
              <a:rPr lang="en-US" sz="2000" dirty="0" smtClean="0"/>
              <a:t>particular </a:t>
            </a:r>
            <a:r>
              <a:rPr lang="en-US" sz="2000" dirty="0"/>
              <a:t>group according to their common attributes. This profile can then be used to classify new data items that are added to the database. In Web usage mining, classification techniques allow one to develop a profile for clients who access particular server files based on demographic information available on those clients, or based on their access patterns. For example, </a:t>
            </a:r>
            <a:r>
              <a:rPr lang="en-US" sz="2000" dirty="0" smtClean="0"/>
              <a:t>classification </a:t>
            </a:r>
            <a:r>
              <a:rPr lang="en-US" sz="2000" dirty="0"/>
              <a:t>on WWW access logs may lead to the discovery of relationships such as the following: </a:t>
            </a:r>
            <a:endParaRPr lang="en-US" sz="2000" dirty="0" smtClean="0"/>
          </a:p>
          <a:p>
            <a:pPr lvl="1" algn="just">
              <a:lnSpc>
                <a:spcPct val="110000"/>
              </a:lnSpc>
              <a:defRPr/>
            </a:pPr>
            <a:r>
              <a:rPr lang="en-US" sz="1600" dirty="0" smtClean="0"/>
              <a:t>clients </a:t>
            </a:r>
            <a:r>
              <a:rPr lang="en-US" sz="1600" dirty="0"/>
              <a:t>from state or government agencies who visit the site tend to be interested in the page </a:t>
            </a:r>
            <a:r>
              <a:rPr lang="en-US" sz="1600" b="1" dirty="0"/>
              <a:t>/company/product </a:t>
            </a:r>
            <a:r>
              <a:rPr lang="en-US" sz="1600" b="1" dirty="0" err="1"/>
              <a:t>I;</a:t>
            </a:r>
            <a:r>
              <a:rPr lang="en-US" sz="1600" dirty="0" err="1"/>
              <a:t>or</a:t>
            </a:r>
            <a:r>
              <a:rPr lang="en-US" sz="1600" dirty="0"/>
              <a:t> </a:t>
            </a:r>
            <a:endParaRPr lang="en-US" sz="1600" dirty="0" smtClean="0"/>
          </a:p>
          <a:p>
            <a:pPr lvl="1" algn="just">
              <a:lnSpc>
                <a:spcPct val="110000"/>
              </a:lnSpc>
              <a:defRPr/>
            </a:pPr>
            <a:r>
              <a:rPr lang="en-US" sz="1600" dirty="0" smtClean="0"/>
              <a:t>50</a:t>
            </a:r>
            <a:r>
              <a:rPr lang="en-US" sz="1600" dirty="0"/>
              <a:t>% of clients who placed an online order in </a:t>
            </a:r>
            <a:r>
              <a:rPr lang="en-US" sz="1600" b="1" dirty="0"/>
              <a:t>/company/product2, </a:t>
            </a:r>
            <a:r>
              <a:rPr lang="en-US" sz="1600" dirty="0"/>
              <a:t>were in the 20-25 age group and lived on the West Coast. </a:t>
            </a:r>
            <a:endParaRPr lang="en-US" sz="1600" dirty="0" smtClean="0"/>
          </a:p>
        </p:txBody>
      </p:sp>
      <p:sp>
        <p:nvSpPr>
          <p:cNvPr id="38915"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103A2829-3C07-7E45-9E8A-3BDA28D05D74}" type="slidenum">
              <a:rPr lang="en-GB" sz="1400">
                <a:solidFill>
                  <a:srgbClr val="000000"/>
                </a:solidFill>
              </a:rPr>
              <a:pPr/>
              <a:t>26</a:t>
            </a:fld>
            <a:endParaRPr lang="en-GB" sz="1400">
              <a:solidFill>
                <a:srgbClr val="000000"/>
              </a:solidFill>
            </a:endParaRPr>
          </a:p>
        </p:txBody>
      </p:sp>
    </p:spTree>
    <p:extLst>
      <p:ext uri="{BB962C8B-B14F-4D97-AF65-F5344CB8AC3E}">
        <p14:creationId xmlns:p14="http://schemas.microsoft.com/office/powerpoint/2010/main" val="8213261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880" y="-171400"/>
            <a:ext cx="8229600" cy="1143000"/>
          </a:xfrm>
        </p:spPr>
        <p:txBody>
          <a:bodyPr/>
          <a:lstStyle/>
          <a:p>
            <a:pPr>
              <a:defRPr/>
            </a:pPr>
            <a:r>
              <a:rPr lang="en-US" dirty="0"/>
              <a:t>Discovery Techniques </a:t>
            </a:r>
          </a:p>
        </p:txBody>
      </p:sp>
      <p:sp>
        <p:nvSpPr>
          <p:cNvPr id="3" name="Content Placeholder 2"/>
          <p:cNvSpPr>
            <a:spLocks noGrp="1"/>
          </p:cNvSpPr>
          <p:nvPr>
            <p:ph idx="1"/>
          </p:nvPr>
        </p:nvSpPr>
        <p:spPr>
          <a:xfrm>
            <a:off x="806896" y="1196752"/>
            <a:ext cx="7941568" cy="4525963"/>
          </a:xfrm>
        </p:spPr>
        <p:txBody>
          <a:bodyPr/>
          <a:lstStyle/>
          <a:p>
            <a:pPr algn="just">
              <a:lnSpc>
                <a:spcPct val="110000"/>
              </a:lnSpc>
              <a:defRPr/>
            </a:pPr>
            <a:r>
              <a:rPr lang="en-US" sz="1800" dirty="0" smtClean="0"/>
              <a:t>Another </a:t>
            </a:r>
            <a:r>
              <a:rPr lang="en-US" sz="1800" dirty="0"/>
              <a:t>important kind of data dependency that can be discovered, using the temporal characteristics of the data, are similar time sequences. For example, we may be interested in finding common </a:t>
            </a:r>
            <a:r>
              <a:rPr lang="en-US" sz="1800" dirty="0" smtClean="0"/>
              <a:t>characteristics </a:t>
            </a:r>
            <a:r>
              <a:rPr lang="en-US" sz="1800" dirty="0"/>
              <a:t>of all clients that visited a particular file within the time </a:t>
            </a:r>
            <a:r>
              <a:rPr lang="en-US" sz="1800" dirty="0" smtClean="0"/>
              <a:t>period</a:t>
            </a:r>
            <a:r>
              <a:rPr lang="en-US" sz="1800" i="1" dirty="0" smtClean="0"/>
              <a:t>. </a:t>
            </a:r>
            <a:r>
              <a:rPr lang="en-US" sz="1800" dirty="0"/>
              <a:t>Or, conversely, we may be </a:t>
            </a:r>
            <a:r>
              <a:rPr lang="en-US" sz="1800" dirty="0" smtClean="0"/>
              <a:t>interested </a:t>
            </a:r>
            <a:r>
              <a:rPr lang="en-US" sz="1800" dirty="0"/>
              <a:t>in a time interval (within a day, or within a week, etc.) in which a particular file is most accessed. </a:t>
            </a:r>
            <a:endParaRPr lang="en-US" sz="1800" dirty="0" smtClean="0"/>
          </a:p>
          <a:p>
            <a:pPr algn="just">
              <a:lnSpc>
                <a:spcPct val="110000"/>
              </a:lnSpc>
              <a:defRPr/>
            </a:pPr>
            <a:endParaRPr lang="en-US" sz="1800" i="1" dirty="0" smtClean="0"/>
          </a:p>
          <a:p>
            <a:pPr algn="just">
              <a:lnSpc>
                <a:spcPct val="110000"/>
              </a:lnSpc>
              <a:defRPr/>
            </a:pPr>
            <a:r>
              <a:rPr lang="en-US" sz="1800" i="1" dirty="0" smtClean="0"/>
              <a:t>Clustering </a:t>
            </a:r>
            <a:r>
              <a:rPr lang="en-US" sz="1800" i="1" dirty="0"/>
              <a:t>analysis </a:t>
            </a:r>
            <a:r>
              <a:rPr lang="en-US" sz="1800" dirty="0" smtClean="0"/>
              <a:t>allows </a:t>
            </a:r>
            <a:r>
              <a:rPr lang="en-US" sz="1800" dirty="0"/>
              <a:t>one to group </a:t>
            </a:r>
            <a:r>
              <a:rPr lang="en-US" sz="1800" dirty="0" smtClean="0"/>
              <a:t>together </a:t>
            </a:r>
            <a:r>
              <a:rPr lang="en-US" sz="1800" dirty="0"/>
              <a:t>clients or data items that have similar </a:t>
            </a:r>
            <a:r>
              <a:rPr lang="en-US" sz="1800" dirty="0" smtClean="0"/>
              <a:t>characteristics</a:t>
            </a:r>
            <a:r>
              <a:rPr lang="en-US" sz="1800" dirty="0"/>
              <a:t>. Clustering of client information or data items on Web transaction logs, can facilitate the </a:t>
            </a:r>
            <a:r>
              <a:rPr lang="en-US" sz="1800" dirty="0" smtClean="0"/>
              <a:t>development </a:t>
            </a:r>
            <a:r>
              <a:rPr lang="en-US" sz="1800" dirty="0"/>
              <a:t>and execution of future marketing </a:t>
            </a:r>
            <a:r>
              <a:rPr lang="en-US" sz="1800" dirty="0" smtClean="0"/>
              <a:t>strategies</a:t>
            </a:r>
            <a:r>
              <a:rPr lang="en-US" sz="1800" dirty="0"/>
              <a:t>, both online and off-line, such </a:t>
            </a:r>
            <a:r>
              <a:rPr lang="en-US" sz="1800" b="1" dirty="0"/>
              <a:t>as </a:t>
            </a:r>
            <a:r>
              <a:rPr lang="en-US" sz="1800" dirty="0"/>
              <a:t>automated re- turn mail to clients falling within a certain cluster, or dynamically changing a particular site for a client, on a return visit, based on past classification of that client. </a:t>
            </a:r>
            <a:r>
              <a:rPr lang="en-US" sz="1800" dirty="0" smtClean="0"/>
              <a:t> </a:t>
            </a:r>
          </a:p>
          <a:p>
            <a:pPr algn="just">
              <a:lnSpc>
                <a:spcPct val="110000"/>
              </a:lnSpc>
              <a:defRPr/>
            </a:pPr>
            <a:endParaRPr lang="en-US" sz="1800" dirty="0"/>
          </a:p>
        </p:txBody>
      </p:sp>
      <p:sp>
        <p:nvSpPr>
          <p:cNvPr id="39939"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9C5D91E3-C6B5-B54F-A469-0C3BB4D4C8B7}" type="slidenum">
              <a:rPr lang="en-GB" sz="1400">
                <a:solidFill>
                  <a:srgbClr val="000000"/>
                </a:solidFill>
              </a:rPr>
              <a:pPr/>
              <a:t>27</a:t>
            </a:fld>
            <a:endParaRPr lang="en-GB" sz="1400">
              <a:solidFill>
                <a:srgbClr val="000000"/>
              </a:solidFill>
            </a:endParaRPr>
          </a:p>
        </p:txBody>
      </p:sp>
    </p:spTree>
    <p:extLst>
      <p:ext uri="{BB962C8B-B14F-4D97-AF65-F5344CB8AC3E}">
        <p14:creationId xmlns:p14="http://schemas.microsoft.com/office/powerpoint/2010/main" val="35060591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71400"/>
            <a:ext cx="8229600" cy="1143000"/>
          </a:xfrm>
        </p:spPr>
        <p:txBody>
          <a:bodyPr/>
          <a:lstStyle/>
          <a:p>
            <a:pPr>
              <a:defRPr/>
            </a:pPr>
            <a:r>
              <a:rPr lang="en-US" b="1" dirty="0"/>
              <a:t>Analysis of Discovered </a:t>
            </a:r>
            <a:r>
              <a:rPr lang="en-US" b="1" dirty="0" smtClean="0"/>
              <a:t>Patterns </a:t>
            </a:r>
            <a:endParaRPr lang="en-US" dirty="0"/>
          </a:p>
        </p:txBody>
      </p:sp>
      <p:sp>
        <p:nvSpPr>
          <p:cNvPr id="3" name="Content Placeholder 2"/>
          <p:cNvSpPr>
            <a:spLocks noGrp="1"/>
          </p:cNvSpPr>
          <p:nvPr>
            <p:ph idx="1"/>
          </p:nvPr>
        </p:nvSpPr>
        <p:spPr>
          <a:xfrm>
            <a:off x="899592" y="1412776"/>
            <a:ext cx="8013576" cy="4525963"/>
          </a:xfrm>
        </p:spPr>
        <p:txBody>
          <a:bodyPr/>
          <a:lstStyle/>
          <a:p>
            <a:pPr algn="just">
              <a:lnSpc>
                <a:spcPct val="110000"/>
              </a:lnSpc>
              <a:defRPr/>
            </a:pPr>
            <a:r>
              <a:rPr lang="en-US" sz="1800" dirty="0"/>
              <a:t>The discovery of Web usage patterns, carried out by techniques described earlier, would not be very useful unless there were mechanisms and tools to help an </a:t>
            </a:r>
            <a:r>
              <a:rPr lang="en-US" sz="1800" dirty="0" smtClean="0"/>
              <a:t>analyst </a:t>
            </a:r>
            <a:r>
              <a:rPr lang="en-US" sz="1800" dirty="0"/>
              <a:t>better understand them. </a:t>
            </a:r>
            <a:endParaRPr lang="en-US" sz="1800" dirty="0" smtClean="0"/>
          </a:p>
          <a:p>
            <a:pPr algn="just">
              <a:lnSpc>
                <a:spcPct val="110000"/>
              </a:lnSpc>
              <a:defRPr/>
            </a:pPr>
            <a:r>
              <a:rPr lang="en-US" sz="1800" dirty="0" smtClean="0"/>
              <a:t>These </a:t>
            </a:r>
            <a:r>
              <a:rPr lang="en-US" sz="1800" dirty="0"/>
              <a:t>techniques are expected to draw from a </a:t>
            </a:r>
            <a:r>
              <a:rPr lang="en-US" sz="1800" dirty="0" smtClean="0"/>
              <a:t>number </a:t>
            </a:r>
            <a:r>
              <a:rPr lang="en-US" sz="1800" dirty="0"/>
              <a:t>of fields including statistics, graphics and </a:t>
            </a:r>
            <a:r>
              <a:rPr lang="en-US" sz="1800" dirty="0" smtClean="0"/>
              <a:t>visualization</a:t>
            </a:r>
            <a:r>
              <a:rPr lang="en-US" sz="1800" dirty="0"/>
              <a:t>, usability analysis, and database querying. </a:t>
            </a:r>
            <a:endParaRPr lang="en-US" sz="1800" dirty="0" smtClean="0"/>
          </a:p>
          <a:p>
            <a:pPr algn="just">
              <a:lnSpc>
                <a:spcPct val="110000"/>
              </a:lnSpc>
              <a:defRPr/>
            </a:pPr>
            <a:r>
              <a:rPr lang="en-US" sz="1800" dirty="0"/>
              <a:t>Visualization has been used very successfully in helping people understand various kinds of </a:t>
            </a:r>
            <a:r>
              <a:rPr lang="en-US" sz="1800" dirty="0" smtClean="0"/>
              <a:t>phenomena</a:t>
            </a:r>
            <a:r>
              <a:rPr lang="en-US" sz="1800" dirty="0"/>
              <a:t>, both real and </a:t>
            </a:r>
            <a:r>
              <a:rPr lang="en-US" sz="1800" dirty="0" smtClean="0"/>
              <a:t>abstract - The </a:t>
            </a:r>
            <a:r>
              <a:rPr lang="en-US" sz="1800" dirty="0"/>
              <a:t>Web is visualized as a directed graph with </a:t>
            </a:r>
            <a:r>
              <a:rPr lang="en-US" sz="1800" dirty="0" smtClean="0"/>
              <a:t>cycles</a:t>
            </a:r>
            <a:r>
              <a:rPr lang="en-US" sz="1800" dirty="0"/>
              <a:t>, where nodes are pages and </a:t>
            </a:r>
            <a:r>
              <a:rPr lang="en-US" sz="1800" dirty="0" smtClean="0"/>
              <a:t>edges are hyperlinks</a:t>
            </a:r>
            <a:r>
              <a:rPr lang="en-US" sz="1800" dirty="0"/>
              <a:t>. </a:t>
            </a:r>
            <a:endParaRPr lang="en-US" sz="1800" dirty="0" smtClean="0"/>
          </a:p>
          <a:p>
            <a:pPr algn="just">
              <a:lnSpc>
                <a:spcPct val="110000"/>
              </a:lnSpc>
              <a:defRPr/>
            </a:pPr>
            <a:r>
              <a:rPr lang="en-US" sz="1800" dirty="0"/>
              <a:t>On-Line Analytical Processing (OLAP) is </a:t>
            </a:r>
            <a:r>
              <a:rPr lang="en-US" sz="1800" dirty="0" smtClean="0"/>
              <a:t>a </a:t>
            </a:r>
            <a:r>
              <a:rPr lang="en-US" sz="1800" dirty="0"/>
              <a:t>powerful paradigm for strategic analysis of databases in business settings. </a:t>
            </a:r>
            <a:r>
              <a:rPr lang="en-US" sz="1800" dirty="0" smtClean="0"/>
              <a:t>The </a:t>
            </a:r>
            <a:r>
              <a:rPr lang="en-US" sz="1800" dirty="0"/>
              <a:t>access information in server logs is modeled as an append-only history, which grows over time. </a:t>
            </a:r>
            <a:endParaRPr lang="en-US" sz="1800" dirty="0" smtClean="0"/>
          </a:p>
        </p:txBody>
      </p:sp>
      <p:sp>
        <p:nvSpPr>
          <p:cNvPr id="40963"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60BDE1AC-D043-8443-B7A6-93ECBE0705FC}" type="slidenum">
              <a:rPr lang="en-GB" sz="1400">
                <a:solidFill>
                  <a:srgbClr val="000000"/>
                </a:solidFill>
              </a:rPr>
              <a:pPr/>
              <a:t>28</a:t>
            </a:fld>
            <a:endParaRPr lang="en-GB" sz="1400">
              <a:solidFill>
                <a:srgbClr val="000000"/>
              </a:solidFill>
            </a:endParaRPr>
          </a:p>
        </p:txBody>
      </p:sp>
    </p:spTree>
    <p:extLst>
      <p:ext uri="{BB962C8B-B14F-4D97-AF65-F5344CB8AC3E}">
        <p14:creationId xmlns:p14="http://schemas.microsoft.com/office/powerpoint/2010/main" val="25350810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171400"/>
            <a:ext cx="8229600" cy="1143000"/>
          </a:xfrm>
        </p:spPr>
        <p:txBody>
          <a:bodyPr/>
          <a:lstStyle/>
          <a:p>
            <a:pPr>
              <a:defRPr/>
            </a:pPr>
            <a:r>
              <a:rPr lang="en-US" b="1" dirty="0" smtClean="0"/>
              <a:t>1º Team Assignment</a:t>
            </a:r>
            <a:endParaRPr lang="en-US" dirty="0"/>
          </a:p>
        </p:txBody>
      </p:sp>
      <p:sp>
        <p:nvSpPr>
          <p:cNvPr id="3" name="Content Placeholder 2"/>
          <p:cNvSpPr>
            <a:spLocks noGrp="1"/>
          </p:cNvSpPr>
          <p:nvPr>
            <p:ph idx="1"/>
          </p:nvPr>
        </p:nvSpPr>
        <p:spPr>
          <a:xfrm>
            <a:off x="899592" y="1412776"/>
            <a:ext cx="8013576" cy="4525963"/>
          </a:xfrm>
        </p:spPr>
        <p:txBody>
          <a:bodyPr/>
          <a:lstStyle/>
          <a:p>
            <a:pPr algn="just">
              <a:lnSpc>
                <a:spcPct val="110000"/>
              </a:lnSpc>
              <a:defRPr/>
            </a:pPr>
            <a:r>
              <a:rPr lang="en-US" sz="1800" dirty="0" smtClean="0"/>
              <a:t>Pick 2 online applications / sites, like for example </a:t>
            </a:r>
            <a:r>
              <a:rPr lang="en-US" sz="1800" dirty="0" err="1" smtClean="0"/>
              <a:t>facebook</a:t>
            </a:r>
            <a:r>
              <a:rPr lang="en-US" sz="1800" dirty="0" smtClean="0"/>
              <a:t>, twitter, </a:t>
            </a:r>
            <a:r>
              <a:rPr lang="en-US" sz="1800" dirty="0" err="1" smtClean="0"/>
              <a:t>whatsup</a:t>
            </a:r>
            <a:r>
              <a:rPr lang="en-US" sz="1800" dirty="0" smtClean="0"/>
              <a:t>, google, amazon, </a:t>
            </a:r>
            <a:r>
              <a:rPr lang="en-US" sz="1800" dirty="0" err="1" smtClean="0"/>
              <a:t>fnac</a:t>
            </a:r>
            <a:r>
              <a:rPr lang="en-US" sz="1800" dirty="0" smtClean="0"/>
              <a:t>, </a:t>
            </a:r>
            <a:r>
              <a:rPr lang="en-US" sz="1800" dirty="0" err="1" smtClean="0"/>
              <a:t>linkedin</a:t>
            </a:r>
            <a:r>
              <a:rPr lang="en-US" sz="1800" dirty="0" smtClean="0"/>
              <a:t>,</a:t>
            </a:r>
            <a:r>
              <a:rPr lang="is-IS" sz="1800" dirty="0" smtClean="0"/>
              <a:t>….</a:t>
            </a:r>
          </a:p>
          <a:p>
            <a:pPr algn="just">
              <a:lnSpc>
                <a:spcPct val="110000"/>
              </a:lnSpc>
              <a:defRPr/>
            </a:pPr>
            <a:endParaRPr lang="is-IS" sz="1800" dirty="0"/>
          </a:p>
          <a:p>
            <a:pPr algn="just">
              <a:lnSpc>
                <a:spcPct val="110000"/>
              </a:lnSpc>
              <a:defRPr/>
            </a:pPr>
            <a:r>
              <a:rPr lang="is-IS" sz="1800" dirty="0" smtClean="0"/>
              <a:t>From those applications / sites describe all the possibilities of data that you can remember thst you are able to retrive</a:t>
            </a:r>
          </a:p>
          <a:p>
            <a:pPr algn="just">
              <a:lnSpc>
                <a:spcPct val="110000"/>
              </a:lnSpc>
              <a:defRPr/>
            </a:pPr>
            <a:endParaRPr lang="is-IS" sz="1800" dirty="0"/>
          </a:p>
          <a:p>
            <a:pPr algn="just">
              <a:lnSpc>
                <a:spcPct val="110000"/>
              </a:lnSpc>
              <a:defRPr/>
            </a:pPr>
            <a:r>
              <a:rPr lang="is-IS" sz="1800" dirty="0" smtClean="0"/>
              <a:t>Present ideas of knowledgr / information that you can build combine all that data</a:t>
            </a:r>
          </a:p>
          <a:p>
            <a:pPr algn="just">
              <a:lnSpc>
                <a:spcPct val="110000"/>
              </a:lnSpc>
              <a:defRPr/>
            </a:pPr>
            <a:endParaRPr lang="is-IS" sz="1800" dirty="0"/>
          </a:p>
          <a:p>
            <a:pPr algn="just">
              <a:lnSpc>
                <a:spcPct val="110000"/>
              </a:lnSpc>
              <a:defRPr/>
            </a:pPr>
            <a:r>
              <a:rPr lang="is-IS" sz="1800" dirty="0" smtClean="0"/>
              <a:t>Build a 15m presentation with the following agenda:</a:t>
            </a:r>
          </a:p>
          <a:p>
            <a:pPr lvl="1" algn="just">
              <a:lnSpc>
                <a:spcPct val="110000"/>
              </a:lnSpc>
              <a:defRPr/>
            </a:pPr>
            <a:r>
              <a:rPr lang="is-IS" sz="1400" dirty="0" smtClean="0"/>
              <a:t>Sites chossen, and the motivation for that</a:t>
            </a:r>
          </a:p>
          <a:p>
            <a:pPr lvl="1" algn="just">
              <a:lnSpc>
                <a:spcPct val="110000"/>
              </a:lnSpc>
              <a:defRPr/>
            </a:pPr>
            <a:r>
              <a:rPr lang="is-IS" sz="1400" dirty="0" smtClean="0"/>
              <a:t>Data that can be retrived</a:t>
            </a:r>
          </a:p>
          <a:p>
            <a:pPr lvl="1" algn="just">
              <a:lnSpc>
                <a:spcPct val="110000"/>
              </a:lnSpc>
              <a:defRPr/>
            </a:pPr>
            <a:r>
              <a:rPr lang="is-IS" sz="1400" dirty="0" smtClean="0"/>
              <a:t>Information that can be built</a:t>
            </a:r>
            <a:endParaRPr lang="en-US" sz="1400" dirty="0" smtClean="0"/>
          </a:p>
        </p:txBody>
      </p:sp>
      <p:sp>
        <p:nvSpPr>
          <p:cNvPr id="40963"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60BDE1AC-D043-8443-B7A6-93ECBE0705FC}" type="slidenum">
              <a:rPr lang="en-GB" sz="1400">
                <a:solidFill>
                  <a:srgbClr val="000000"/>
                </a:solidFill>
              </a:rPr>
              <a:pPr/>
              <a:t>29</a:t>
            </a:fld>
            <a:endParaRPr lang="en-GB" sz="1400">
              <a:solidFill>
                <a:srgbClr val="000000"/>
              </a:solidFill>
            </a:endParaRPr>
          </a:p>
        </p:txBody>
      </p:sp>
    </p:spTree>
    <p:extLst>
      <p:ext uri="{BB962C8B-B14F-4D97-AF65-F5344CB8AC3E}">
        <p14:creationId xmlns:p14="http://schemas.microsoft.com/office/powerpoint/2010/main" val="7185584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70598587"/>
              </p:ext>
            </p:extLst>
          </p:nvPr>
        </p:nvGraphicFramePr>
        <p:xfrm>
          <a:off x="827584" y="1268760"/>
          <a:ext cx="7920880" cy="4824544"/>
        </p:xfrm>
        <a:graphic>
          <a:graphicData uri="http://schemas.openxmlformats.org/drawingml/2006/table">
            <a:tbl>
              <a:tblPr/>
              <a:tblGrid>
                <a:gridCol w="1136550"/>
                <a:gridCol w="6784330"/>
              </a:tblGrid>
              <a:tr h="301534">
                <a:tc>
                  <a:txBody>
                    <a:bodyPr/>
                    <a:lstStyle/>
                    <a:p>
                      <a:pPr algn="ctr" fontAlgn="b"/>
                      <a:r>
                        <a:rPr lang="en-US" sz="1800" b="0" i="0" u="none" strike="noStrike">
                          <a:solidFill>
                            <a:srgbClr val="000000"/>
                          </a:solidFill>
                          <a:effectLst/>
                          <a:latin typeface="Calibri"/>
                        </a:rPr>
                        <a:t># Class</a:t>
                      </a:r>
                    </a:p>
                  </a:txBody>
                  <a:tcPr marL="12700" marR="12700" marT="12700" marB="0" anchor="b">
                    <a:lnL>
                      <a:noFill/>
                    </a:lnL>
                    <a:lnR>
                      <a:noFill/>
                    </a:lnR>
                    <a:lnT>
                      <a:noFill/>
                    </a:lnT>
                    <a:lnB>
                      <a:noFill/>
                    </a:lnB>
                  </a:tcPr>
                </a:tc>
                <a:tc>
                  <a:txBody>
                    <a:bodyPr/>
                    <a:lstStyle/>
                    <a:p>
                      <a:pPr algn="ctr" fontAlgn="b"/>
                      <a:r>
                        <a:rPr lang="en-US" sz="1800" b="0" i="0" u="none" strike="noStrike">
                          <a:solidFill>
                            <a:srgbClr val="000000"/>
                          </a:solidFill>
                          <a:effectLst/>
                          <a:latin typeface="Calibri"/>
                        </a:rPr>
                        <a:t>Topic</a:t>
                      </a:r>
                    </a:p>
                  </a:txBody>
                  <a:tcPr marL="12700" marR="12700" marT="12700" marB="0" anchor="b">
                    <a:lnL>
                      <a:noFill/>
                    </a:lnL>
                    <a:lnR>
                      <a:noFill/>
                    </a:lnR>
                    <a:lnT>
                      <a:noFill/>
                    </a:lnT>
                    <a:lnB>
                      <a:noFill/>
                    </a:lnB>
                  </a:tcPr>
                </a:tc>
              </a:tr>
              <a:tr h="301534">
                <a:tc>
                  <a:txBody>
                    <a:bodyPr/>
                    <a:lstStyle/>
                    <a:p>
                      <a:pPr algn="ctr" fontAlgn="b"/>
                      <a:r>
                        <a:rPr lang="en-US" sz="1800" b="0" i="0" u="none" strike="noStrike">
                          <a:solidFill>
                            <a:srgbClr val="000000"/>
                          </a:solidFill>
                          <a:effectLst/>
                          <a:latin typeface="Calibri"/>
                        </a:rPr>
                        <a:t>1</a:t>
                      </a:r>
                    </a:p>
                  </a:txBody>
                  <a:tcPr marL="12700" marR="12700" marT="1270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a:rPr>
                        <a:t>Main subject presentation; Evaluation, Classes</a:t>
                      </a:r>
                    </a:p>
                  </a:txBody>
                  <a:tcPr marL="12700" marR="12700" marT="12700" marB="0" anchor="b">
                    <a:lnL>
                      <a:noFill/>
                    </a:lnL>
                    <a:lnR>
                      <a:noFill/>
                    </a:lnR>
                    <a:lnT>
                      <a:noFill/>
                    </a:lnT>
                    <a:lnB>
                      <a:noFill/>
                    </a:lnB>
                  </a:tcPr>
                </a:tc>
              </a:tr>
              <a:tr h="301534">
                <a:tc>
                  <a:txBody>
                    <a:bodyPr/>
                    <a:lstStyle/>
                    <a:p>
                      <a:pPr algn="ctr" fontAlgn="b"/>
                      <a:r>
                        <a:rPr lang="is-IS" sz="1800" b="0" i="0" u="none" strike="noStrike">
                          <a:solidFill>
                            <a:srgbClr val="000000"/>
                          </a:solidFill>
                          <a:effectLst/>
                          <a:latin typeface="Calibri"/>
                        </a:rPr>
                        <a:t>2</a:t>
                      </a:r>
                    </a:p>
                  </a:txBody>
                  <a:tcPr marL="12700" marR="12700" marT="12700" marB="0" anchor="b">
                    <a:lnL>
                      <a:noFill/>
                    </a:lnL>
                    <a:lnR>
                      <a:noFill/>
                    </a:lnR>
                    <a:lnT>
                      <a:noFill/>
                    </a:lnT>
                    <a:lnB>
                      <a:noFill/>
                    </a:lnB>
                  </a:tcPr>
                </a:tc>
                <a:tc>
                  <a:txBody>
                    <a:bodyPr/>
                    <a:lstStyle/>
                    <a:p>
                      <a:pPr algn="l" fontAlgn="b"/>
                      <a:r>
                        <a:rPr lang="en-US" sz="1800" b="0" i="0" u="none" strike="noStrike" dirty="0" smtClean="0">
                          <a:solidFill>
                            <a:srgbClr val="000000"/>
                          </a:solidFill>
                          <a:effectLst/>
                          <a:latin typeface="Calibri"/>
                        </a:rPr>
                        <a:t>Introduction </a:t>
                      </a:r>
                      <a:r>
                        <a:rPr lang="en-US" sz="1800" b="0" i="0" u="none" strike="noStrike" dirty="0">
                          <a:solidFill>
                            <a:srgbClr val="000000"/>
                          </a:solidFill>
                          <a:effectLst/>
                          <a:latin typeface="Calibri"/>
                        </a:rPr>
                        <a:t>to web </a:t>
                      </a:r>
                      <a:r>
                        <a:rPr lang="en-US" sz="1800" b="0" i="0" u="none" strike="noStrike" dirty="0" smtClean="0">
                          <a:solidFill>
                            <a:srgbClr val="000000"/>
                          </a:solidFill>
                          <a:effectLst/>
                          <a:latin typeface="Calibri"/>
                        </a:rPr>
                        <a:t>analytics</a:t>
                      </a:r>
                      <a:endParaRPr lang="en-US" sz="1800" b="0" i="0" u="none" strike="noStrike" dirty="0">
                        <a:solidFill>
                          <a:srgbClr val="000000"/>
                        </a:solidFill>
                        <a:effectLst/>
                        <a:latin typeface="Calibri"/>
                      </a:endParaRPr>
                    </a:p>
                  </a:txBody>
                  <a:tcPr marL="12700" marR="12700" marT="12700" marB="0" anchor="b">
                    <a:lnL>
                      <a:noFill/>
                    </a:lnL>
                    <a:lnR>
                      <a:noFill/>
                    </a:lnR>
                    <a:lnT>
                      <a:noFill/>
                    </a:lnT>
                    <a:lnB>
                      <a:noFill/>
                    </a:lnB>
                  </a:tcPr>
                </a:tc>
              </a:tr>
              <a:tr h="301534">
                <a:tc>
                  <a:txBody>
                    <a:bodyPr/>
                    <a:lstStyle/>
                    <a:p>
                      <a:pPr algn="ctr" fontAlgn="b"/>
                      <a:r>
                        <a:rPr lang="en-US" sz="1800" b="0" i="0" u="none" strike="noStrike">
                          <a:solidFill>
                            <a:srgbClr val="000000"/>
                          </a:solidFill>
                          <a:effectLst/>
                          <a:latin typeface="Calibri"/>
                        </a:rPr>
                        <a:t>3</a:t>
                      </a:r>
                    </a:p>
                  </a:txBody>
                  <a:tcPr marL="12700" marR="12700" marT="1270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a:rPr>
                        <a:t>4th revolution</a:t>
                      </a:r>
                    </a:p>
                  </a:txBody>
                  <a:tcPr marL="12700" marR="12700" marT="12700" marB="0" anchor="b">
                    <a:lnL>
                      <a:noFill/>
                    </a:lnL>
                    <a:lnR>
                      <a:noFill/>
                    </a:lnR>
                    <a:lnT>
                      <a:noFill/>
                    </a:lnT>
                    <a:lnB>
                      <a:noFill/>
                    </a:lnB>
                  </a:tcPr>
                </a:tc>
              </a:tr>
              <a:tr h="301534">
                <a:tc>
                  <a:txBody>
                    <a:bodyPr/>
                    <a:lstStyle/>
                    <a:p>
                      <a:pPr algn="ctr" fontAlgn="b"/>
                      <a:r>
                        <a:rPr lang="en-US" sz="1800" b="0" i="0" u="none" strike="noStrike">
                          <a:solidFill>
                            <a:srgbClr val="000000"/>
                          </a:solidFill>
                          <a:effectLst/>
                          <a:latin typeface="Calibri"/>
                        </a:rPr>
                        <a:t>4</a:t>
                      </a:r>
                    </a:p>
                  </a:txBody>
                  <a:tcPr marL="12700" marR="12700" marT="1270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a:rPr>
                        <a:t>Topics on process and data</a:t>
                      </a:r>
                    </a:p>
                  </a:txBody>
                  <a:tcPr marL="12700" marR="12700" marT="12700" marB="0" anchor="b">
                    <a:lnL>
                      <a:noFill/>
                    </a:lnL>
                    <a:lnR>
                      <a:noFill/>
                    </a:lnR>
                    <a:lnT>
                      <a:noFill/>
                    </a:lnT>
                    <a:lnB>
                      <a:noFill/>
                    </a:lnB>
                  </a:tcPr>
                </a:tc>
              </a:tr>
              <a:tr h="301534">
                <a:tc>
                  <a:txBody>
                    <a:bodyPr/>
                    <a:lstStyle/>
                    <a:p>
                      <a:pPr algn="ctr" fontAlgn="b"/>
                      <a:r>
                        <a:rPr lang="en-US" sz="1800" b="0" i="0" u="none" strike="noStrike">
                          <a:solidFill>
                            <a:srgbClr val="000000"/>
                          </a:solidFill>
                          <a:effectLst/>
                          <a:latin typeface="Calibri"/>
                        </a:rPr>
                        <a:t>5</a:t>
                      </a:r>
                    </a:p>
                  </a:txBody>
                  <a:tcPr marL="12700" marR="12700" marT="1270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a:rPr>
                        <a:t>Topic on analytics and </a:t>
                      </a:r>
                      <a:r>
                        <a:rPr lang="en-US" sz="1800" b="0" i="0" u="none" strike="noStrike" dirty="0" smtClean="0">
                          <a:solidFill>
                            <a:srgbClr val="000000"/>
                          </a:solidFill>
                          <a:effectLst/>
                          <a:latin typeface="Calibri"/>
                        </a:rPr>
                        <a:t>algorithms</a:t>
                      </a:r>
                      <a:endParaRPr lang="en-US" sz="1800" b="0" i="0" u="none" strike="noStrike" dirty="0">
                        <a:solidFill>
                          <a:srgbClr val="000000"/>
                        </a:solidFill>
                        <a:effectLst/>
                        <a:latin typeface="Calibri"/>
                      </a:endParaRPr>
                    </a:p>
                  </a:txBody>
                  <a:tcPr marL="12700" marR="12700" marT="12700" marB="0" anchor="b">
                    <a:lnL>
                      <a:noFill/>
                    </a:lnL>
                    <a:lnR>
                      <a:noFill/>
                    </a:lnR>
                    <a:lnT>
                      <a:noFill/>
                    </a:lnT>
                    <a:lnB>
                      <a:noFill/>
                    </a:lnB>
                  </a:tcPr>
                </a:tc>
              </a:tr>
              <a:tr h="301534">
                <a:tc>
                  <a:txBody>
                    <a:bodyPr/>
                    <a:lstStyle/>
                    <a:p>
                      <a:pPr algn="ctr" fontAlgn="b"/>
                      <a:r>
                        <a:rPr lang="en-US" sz="1800" b="0" i="0" u="none" strike="noStrike">
                          <a:solidFill>
                            <a:srgbClr val="000000"/>
                          </a:solidFill>
                          <a:effectLst/>
                          <a:latin typeface="Calibri"/>
                        </a:rPr>
                        <a:t>6</a:t>
                      </a:r>
                    </a:p>
                  </a:txBody>
                  <a:tcPr marL="12700" marR="12700" marT="1270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a:rPr>
                        <a:t>How to evaluate a WA strategy: customer experience and others</a:t>
                      </a:r>
                    </a:p>
                  </a:txBody>
                  <a:tcPr marL="12700" marR="12700" marT="12700" marB="0" anchor="b">
                    <a:lnL>
                      <a:noFill/>
                    </a:lnL>
                    <a:lnR>
                      <a:noFill/>
                    </a:lnR>
                    <a:lnT>
                      <a:noFill/>
                    </a:lnT>
                    <a:lnB>
                      <a:noFill/>
                    </a:lnB>
                  </a:tcPr>
                </a:tc>
              </a:tr>
              <a:tr h="301534">
                <a:tc>
                  <a:txBody>
                    <a:bodyPr/>
                    <a:lstStyle/>
                    <a:p>
                      <a:pPr algn="ctr" fontAlgn="b"/>
                      <a:r>
                        <a:rPr lang="en-US" sz="1800" b="0" i="0" u="none" strike="noStrike">
                          <a:solidFill>
                            <a:srgbClr val="000000"/>
                          </a:solidFill>
                          <a:effectLst/>
                          <a:latin typeface="Calibri"/>
                        </a:rPr>
                        <a:t>7</a:t>
                      </a:r>
                    </a:p>
                  </a:txBody>
                  <a:tcPr marL="12700" marR="12700" marT="1270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a:rPr>
                        <a:t>Student presentations</a:t>
                      </a:r>
                    </a:p>
                  </a:txBody>
                  <a:tcPr marL="12700" marR="12700" marT="12700" marB="0" anchor="b">
                    <a:lnL>
                      <a:noFill/>
                    </a:lnL>
                    <a:lnR>
                      <a:noFill/>
                    </a:lnR>
                    <a:lnT>
                      <a:noFill/>
                    </a:lnT>
                    <a:lnB>
                      <a:noFill/>
                    </a:lnB>
                  </a:tcPr>
                </a:tc>
              </a:tr>
              <a:tr h="301534">
                <a:tc>
                  <a:txBody>
                    <a:bodyPr/>
                    <a:lstStyle/>
                    <a:p>
                      <a:pPr algn="ctr" fontAlgn="b"/>
                      <a:r>
                        <a:rPr lang="en-US" sz="1800" b="0" i="0" u="none" strike="noStrike">
                          <a:solidFill>
                            <a:srgbClr val="000000"/>
                          </a:solidFill>
                          <a:effectLst/>
                          <a:latin typeface="Calibri"/>
                        </a:rPr>
                        <a:t>8</a:t>
                      </a:r>
                    </a:p>
                  </a:txBody>
                  <a:tcPr marL="12700" marR="12700" marT="1270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a:rPr>
                        <a:t>Student presentations</a:t>
                      </a:r>
                    </a:p>
                  </a:txBody>
                  <a:tcPr marL="12700" marR="12700" marT="12700" marB="0" anchor="b">
                    <a:lnL>
                      <a:noFill/>
                    </a:lnL>
                    <a:lnR>
                      <a:noFill/>
                    </a:lnR>
                    <a:lnT>
                      <a:noFill/>
                    </a:lnT>
                    <a:lnB>
                      <a:noFill/>
                    </a:lnB>
                  </a:tcPr>
                </a:tc>
              </a:tr>
              <a:tr h="301534">
                <a:tc>
                  <a:txBody>
                    <a:bodyPr/>
                    <a:lstStyle/>
                    <a:p>
                      <a:pPr algn="ctr" fontAlgn="b"/>
                      <a:r>
                        <a:rPr lang="en-US" sz="1800" b="0" i="0" u="none" strike="noStrike">
                          <a:solidFill>
                            <a:srgbClr val="000000"/>
                          </a:solidFill>
                          <a:effectLst/>
                          <a:latin typeface="Calibri"/>
                        </a:rPr>
                        <a:t>9</a:t>
                      </a:r>
                    </a:p>
                  </a:txBody>
                  <a:tcPr marL="12700" marR="12700" marT="12700" marB="0" anchor="b">
                    <a:lnL>
                      <a:noFill/>
                    </a:lnL>
                    <a:lnR>
                      <a:noFill/>
                    </a:lnR>
                    <a:lnT>
                      <a:noFill/>
                    </a:lnT>
                    <a:lnB>
                      <a:noFill/>
                    </a:lnB>
                  </a:tcPr>
                </a:tc>
                <a:tc>
                  <a:txBody>
                    <a:bodyPr/>
                    <a:lstStyle/>
                    <a:p>
                      <a:pPr algn="l" fontAlgn="b"/>
                      <a:r>
                        <a:rPr lang="en-US" sz="1800" b="0" i="0" u="none" strike="noStrike" dirty="0" smtClean="0">
                          <a:solidFill>
                            <a:srgbClr val="000000"/>
                          </a:solidFill>
                          <a:effectLst/>
                          <a:latin typeface="Calibri"/>
                        </a:rPr>
                        <a:t>Successful </a:t>
                      </a:r>
                      <a:r>
                        <a:rPr lang="en-US" sz="1800" b="0" i="0" u="none" strike="noStrike" dirty="0">
                          <a:solidFill>
                            <a:srgbClr val="000000"/>
                          </a:solidFill>
                          <a:effectLst/>
                          <a:latin typeface="Calibri"/>
                        </a:rPr>
                        <a:t>companies and  Amazon</a:t>
                      </a:r>
                    </a:p>
                  </a:txBody>
                  <a:tcPr marL="12700" marR="12700" marT="12700" marB="0" anchor="b">
                    <a:lnL>
                      <a:noFill/>
                    </a:lnL>
                    <a:lnR>
                      <a:noFill/>
                    </a:lnR>
                    <a:lnT>
                      <a:noFill/>
                    </a:lnT>
                    <a:lnB>
                      <a:noFill/>
                    </a:lnB>
                  </a:tcPr>
                </a:tc>
              </a:tr>
              <a:tr h="301534">
                <a:tc>
                  <a:txBody>
                    <a:bodyPr/>
                    <a:lstStyle/>
                    <a:p>
                      <a:pPr algn="ctr" fontAlgn="b"/>
                      <a:r>
                        <a:rPr lang="en-US" sz="1800" b="0" i="0" u="none" strike="noStrike">
                          <a:solidFill>
                            <a:srgbClr val="000000"/>
                          </a:solidFill>
                          <a:effectLst/>
                          <a:latin typeface="Calibri"/>
                        </a:rPr>
                        <a:t>10</a:t>
                      </a:r>
                    </a:p>
                  </a:txBody>
                  <a:tcPr marL="12700" marR="12700" marT="1270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a:rPr>
                        <a:t>Case Studies</a:t>
                      </a:r>
                      <a:r>
                        <a:rPr lang="en-US" sz="1800" b="0" i="0" u="none" strike="noStrike" dirty="0" smtClean="0">
                          <a:solidFill>
                            <a:srgbClr val="000000"/>
                          </a:solidFill>
                          <a:effectLst/>
                          <a:latin typeface="Calibri"/>
                        </a:rPr>
                        <a:t>: Medical</a:t>
                      </a:r>
                      <a:r>
                        <a:rPr lang="en-US" sz="1800" b="0" i="0" u="none" strike="noStrike" dirty="0">
                          <a:solidFill>
                            <a:srgbClr val="000000"/>
                          </a:solidFill>
                          <a:effectLst/>
                          <a:latin typeface="Calibri"/>
                        </a:rPr>
                        <a:t>, </a:t>
                      </a:r>
                      <a:r>
                        <a:rPr lang="en-US" sz="1800" b="0" i="0" u="none" strike="noStrike" dirty="0" smtClean="0">
                          <a:solidFill>
                            <a:srgbClr val="000000"/>
                          </a:solidFill>
                          <a:effectLst/>
                          <a:latin typeface="Calibri"/>
                        </a:rPr>
                        <a:t>agriculture, </a:t>
                      </a:r>
                      <a:r>
                        <a:rPr lang="en-US" sz="1800" b="0" i="0" u="none" strike="noStrike" dirty="0">
                          <a:solidFill>
                            <a:srgbClr val="000000"/>
                          </a:solidFill>
                          <a:effectLst/>
                          <a:latin typeface="Calibri"/>
                        </a:rPr>
                        <a:t>planes and cars</a:t>
                      </a:r>
                    </a:p>
                  </a:txBody>
                  <a:tcPr marL="12700" marR="12700" marT="12700" marB="0" anchor="b">
                    <a:lnL>
                      <a:noFill/>
                    </a:lnL>
                    <a:lnR>
                      <a:noFill/>
                    </a:lnR>
                    <a:lnT>
                      <a:noFill/>
                    </a:lnT>
                    <a:lnB>
                      <a:noFill/>
                    </a:lnB>
                  </a:tcPr>
                </a:tc>
              </a:tr>
              <a:tr h="301534">
                <a:tc>
                  <a:txBody>
                    <a:bodyPr/>
                    <a:lstStyle/>
                    <a:p>
                      <a:pPr algn="ctr" fontAlgn="b"/>
                      <a:r>
                        <a:rPr lang="cs-CZ" sz="1800" b="0" i="0" u="none" strike="noStrike">
                          <a:solidFill>
                            <a:srgbClr val="000000"/>
                          </a:solidFill>
                          <a:effectLst/>
                          <a:latin typeface="Calibri"/>
                        </a:rPr>
                        <a:t>11</a:t>
                      </a:r>
                    </a:p>
                  </a:txBody>
                  <a:tcPr marL="12700" marR="12700" marT="1270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a:rPr>
                        <a:t>Case Studies: Elections, power and </a:t>
                      </a:r>
                      <a:r>
                        <a:rPr lang="en-US" sz="1800" b="0" i="0" u="none" strike="noStrike" dirty="0" err="1">
                          <a:solidFill>
                            <a:srgbClr val="000000"/>
                          </a:solidFill>
                          <a:effectLst/>
                          <a:latin typeface="Calibri"/>
                        </a:rPr>
                        <a:t>futebol</a:t>
                      </a:r>
                      <a:endParaRPr lang="en-US" sz="1800" b="0" i="0" u="none" strike="noStrike" dirty="0">
                        <a:solidFill>
                          <a:srgbClr val="000000"/>
                        </a:solidFill>
                        <a:effectLst/>
                        <a:latin typeface="Calibri"/>
                      </a:endParaRPr>
                    </a:p>
                  </a:txBody>
                  <a:tcPr marL="12700" marR="12700" marT="12700" marB="0" anchor="b">
                    <a:lnL>
                      <a:noFill/>
                    </a:lnL>
                    <a:lnR>
                      <a:noFill/>
                    </a:lnR>
                    <a:lnT>
                      <a:noFill/>
                    </a:lnT>
                    <a:lnB>
                      <a:noFill/>
                    </a:lnB>
                  </a:tcPr>
                </a:tc>
              </a:tr>
              <a:tr h="301534">
                <a:tc>
                  <a:txBody>
                    <a:bodyPr/>
                    <a:lstStyle/>
                    <a:p>
                      <a:pPr algn="ctr" fontAlgn="b"/>
                      <a:r>
                        <a:rPr lang="is-IS" sz="1800" b="0" i="0" u="none" strike="noStrike">
                          <a:solidFill>
                            <a:srgbClr val="000000"/>
                          </a:solidFill>
                          <a:effectLst/>
                          <a:latin typeface="Calibri"/>
                        </a:rPr>
                        <a:t>12</a:t>
                      </a:r>
                    </a:p>
                  </a:txBody>
                  <a:tcPr marL="12700" marR="12700" marT="1270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a:rPr>
                        <a:t>Case Studies: fashion, hotels and sentimental</a:t>
                      </a:r>
                    </a:p>
                  </a:txBody>
                  <a:tcPr marL="12700" marR="12700" marT="12700" marB="0" anchor="b">
                    <a:lnL>
                      <a:noFill/>
                    </a:lnL>
                    <a:lnR>
                      <a:noFill/>
                    </a:lnR>
                    <a:lnT>
                      <a:noFill/>
                    </a:lnT>
                    <a:lnB>
                      <a:noFill/>
                    </a:lnB>
                  </a:tcPr>
                </a:tc>
              </a:tr>
              <a:tr h="301534">
                <a:tc>
                  <a:txBody>
                    <a:bodyPr/>
                    <a:lstStyle/>
                    <a:p>
                      <a:pPr algn="ctr" fontAlgn="b"/>
                      <a:r>
                        <a:rPr lang="is-IS" sz="1800" b="0" i="0" u="none" strike="noStrike">
                          <a:solidFill>
                            <a:srgbClr val="000000"/>
                          </a:solidFill>
                          <a:effectLst/>
                          <a:latin typeface="Calibri"/>
                        </a:rPr>
                        <a:t>13</a:t>
                      </a:r>
                    </a:p>
                  </a:txBody>
                  <a:tcPr marL="12700" marR="12700" marT="1270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a:rPr>
                        <a:t>Intelligent cities</a:t>
                      </a:r>
                    </a:p>
                  </a:txBody>
                  <a:tcPr marL="12700" marR="12700" marT="12700" marB="0" anchor="b">
                    <a:lnL>
                      <a:noFill/>
                    </a:lnL>
                    <a:lnR>
                      <a:noFill/>
                    </a:lnR>
                    <a:lnT>
                      <a:noFill/>
                    </a:lnT>
                    <a:lnB>
                      <a:noFill/>
                    </a:lnB>
                  </a:tcPr>
                </a:tc>
              </a:tr>
              <a:tr h="301534">
                <a:tc>
                  <a:txBody>
                    <a:bodyPr/>
                    <a:lstStyle/>
                    <a:p>
                      <a:pPr algn="ctr" fontAlgn="b"/>
                      <a:r>
                        <a:rPr lang="en-US" sz="1800" b="0" i="0" u="none" strike="noStrike">
                          <a:solidFill>
                            <a:srgbClr val="000000"/>
                          </a:solidFill>
                          <a:effectLst/>
                          <a:latin typeface="Calibri"/>
                        </a:rPr>
                        <a:t>14</a:t>
                      </a:r>
                    </a:p>
                  </a:txBody>
                  <a:tcPr marL="12700" marR="12700" marT="1270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a:rPr>
                        <a:t>Student presentations</a:t>
                      </a:r>
                    </a:p>
                  </a:txBody>
                  <a:tcPr marL="12700" marR="12700" marT="12700" marB="0" anchor="b">
                    <a:lnL>
                      <a:noFill/>
                    </a:lnL>
                    <a:lnR>
                      <a:noFill/>
                    </a:lnR>
                    <a:lnT>
                      <a:noFill/>
                    </a:lnT>
                    <a:lnB>
                      <a:noFill/>
                    </a:lnB>
                  </a:tcPr>
                </a:tc>
              </a:tr>
              <a:tr h="301534">
                <a:tc>
                  <a:txBody>
                    <a:bodyPr/>
                    <a:lstStyle/>
                    <a:p>
                      <a:pPr algn="ctr" fontAlgn="b"/>
                      <a:r>
                        <a:rPr lang="en-US" sz="1800" b="0" i="0" u="none" strike="noStrike">
                          <a:solidFill>
                            <a:srgbClr val="000000"/>
                          </a:solidFill>
                          <a:effectLst/>
                          <a:latin typeface="Calibri"/>
                        </a:rPr>
                        <a:t>15</a:t>
                      </a:r>
                    </a:p>
                  </a:txBody>
                  <a:tcPr marL="12700" marR="12700" marT="1270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a:rPr>
                        <a:t>Student presentations</a:t>
                      </a:r>
                    </a:p>
                  </a:txBody>
                  <a:tcPr marL="12700" marR="12700" marT="12700" marB="0" anchor="b">
                    <a:lnL>
                      <a:noFill/>
                    </a:lnL>
                    <a:lnR>
                      <a:noFill/>
                    </a:lnR>
                    <a:lnT>
                      <a:noFill/>
                    </a:lnT>
                    <a:lnB>
                      <a:noFill/>
                    </a:lnB>
                  </a:tcPr>
                </a:tc>
              </a:tr>
            </a:tbl>
          </a:graphicData>
        </a:graphic>
      </p:graphicFrame>
      <p:sp>
        <p:nvSpPr>
          <p:cNvPr id="5" name="Title 1"/>
          <p:cNvSpPr>
            <a:spLocks noGrp="1"/>
          </p:cNvSpPr>
          <p:nvPr>
            <p:ph type="title"/>
          </p:nvPr>
        </p:nvSpPr>
        <p:spPr>
          <a:xfrm>
            <a:off x="1043608" y="-90264"/>
            <a:ext cx="8069404" cy="1143000"/>
          </a:xfrm>
        </p:spPr>
        <p:txBody>
          <a:bodyPr lIns="0" tIns="0" rIns="0" bIns="0">
            <a:normAutofit/>
          </a:bodyPr>
          <a:lstStyle/>
          <a:p>
            <a:pPr algn="l"/>
            <a:r>
              <a:rPr lang="en-GB" sz="2400" dirty="0" smtClean="0">
                <a:solidFill>
                  <a:srgbClr val="5C676D"/>
                </a:solidFill>
                <a:latin typeface="Circular Std Black" pitchFamily="34" charset="0"/>
                <a:cs typeface="Circular Std Black" pitchFamily="34" charset="0"/>
              </a:rPr>
              <a:t>Projected classes</a:t>
            </a:r>
            <a:endParaRPr lang="en-GB" sz="2400" dirty="0">
              <a:solidFill>
                <a:srgbClr val="5C676D"/>
              </a:solidFill>
              <a:latin typeface="Circular Std Black" pitchFamily="34" charset="0"/>
              <a:cs typeface="Circular Std Black" pitchFamily="34" charset="0"/>
            </a:endParaRPr>
          </a:p>
        </p:txBody>
      </p:sp>
    </p:spTree>
    <p:extLst>
      <p:ext uri="{BB962C8B-B14F-4D97-AF65-F5344CB8AC3E}">
        <p14:creationId xmlns:p14="http://schemas.microsoft.com/office/powerpoint/2010/main" val="34927729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Internet of things</a:t>
            </a:r>
            <a:endParaRPr lang="en-US" dirty="0"/>
          </a:p>
        </p:txBody>
      </p:sp>
      <p:sp>
        <p:nvSpPr>
          <p:cNvPr id="3" name="Subtitle 2"/>
          <p:cNvSpPr>
            <a:spLocks noGrp="1"/>
          </p:cNvSpPr>
          <p:nvPr>
            <p:ph type="subTitle" idx="1"/>
          </p:nvPr>
        </p:nvSpPr>
        <p:spPr/>
        <p:txBody>
          <a:bodyPr/>
          <a:lstStyle/>
          <a:p>
            <a:r>
              <a:rPr lang="en-US" dirty="0" smtClean="0"/>
              <a:t>Reflections</a:t>
            </a:r>
            <a:endParaRPr lang="en-US" dirty="0"/>
          </a:p>
        </p:txBody>
      </p:sp>
    </p:spTree>
    <p:extLst>
      <p:ext uri="{BB962C8B-B14F-4D97-AF65-F5344CB8AC3E}">
        <p14:creationId xmlns:p14="http://schemas.microsoft.com/office/powerpoint/2010/main" val="1157201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124744"/>
            <a:ext cx="8229600" cy="5332413"/>
          </a:xfrm>
        </p:spPr>
        <p:txBody>
          <a:bodyPr>
            <a:normAutofit/>
          </a:bodyPr>
          <a:lstStyle/>
          <a:p>
            <a:pPr marL="0" indent="0" algn="just">
              <a:lnSpc>
                <a:spcPct val="150000"/>
              </a:lnSpc>
              <a:buNone/>
            </a:pPr>
            <a:r>
              <a:rPr lang="en-US" sz="2800" dirty="0" smtClean="0"/>
              <a:t>The </a:t>
            </a:r>
            <a:r>
              <a:rPr lang="en-US" sz="2800" dirty="0" err="1" smtClean="0"/>
              <a:t>IoT</a:t>
            </a:r>
            <a:r>
              <a:rPr lang="en-US" sz="2800" dirty="0" smtClean="0"/>
              <a:t> is the connection of a multitude of devices to the Internet and each other. Beyond the obvious </a:t>
            </a:r>
            <a:r>
              <a:rPr lang="en-US" sz="2800" dirty="0" err="1" smtClean="0"/>
              <a:t>smartTVs</a:t>
            </a:r>
            <a:r>
              <a:rPr lang="en-US" sz="2800" dirty="0" smtClean="0"/>
              <a:t> and cars, devices that none of us thought needed any level of awareness will be installed with sensors ushering in the era of big data. The connections between these data streams and their analysis will allow for huge advances in intelligent systems.</a:t>
            </a:r>
            <a:endParaRPr lang="en-US" sz="2800" dirty="0"/>
          </a:p>
        </p:txBody>
      </p:sp>
      <p:sp>
        <p:nvSpPr>
          <p:cNvPr id="4" name="Title 1"/>
          <p:cNvSpPr>
            <a:spLocks noGrp="1"/>
          </p:cNvSpPr>
          <p:nvPr>
            <p:ph type="title"/>
          </p:nvPr>
        </p:nvSpPr>
        <p:spPr>
          <a:xfrm>
            <a:off x="827584" y="-171400"/>
            <a:ext cx="8229600" cy="1143000"/>
          </a:xfrm>
        </p:spPr>
        <p:txBody>
          <a:bodyPr/>
          <a:lstStyle/>
          <a:p>
            <a:pPr>
              <a:defRPr/>
            </a:pPr>
            <a:r>
              <a:rPr lang="en-US" b="1" dirty="0" smtClean="0"/>
              <a:t>Concept</a:t>
            </a:r>
            <a:endParaRPr lang="en-US" dirty="0"/>
          </a:p>
        </p:txBody>
      </p:sp>
    </p:spTree>
    <p:extLst>
      <p:ext uri="{BB962C8B-B14F-4D97-AF65-F5344CB8AC3E}">
        <p14:creationId xmlns:p14="http://schemas.microsoft.com/office/powerpoint/2010/main" val="934883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980728"/>
            <a:ext cx="8229600" cy="5332413"/>
          </a:xfrm>
        </p:spPr>
        <p:txBody>
          <a:bodyPr>
            <a:normAutofit fontScale="85000" lnSpcReduction="20000"/>
          </a:bodyPr>
          <a:lstStyle/>
          <a:p>
            <a:pPr marL="0" indent="0" algn="just">
              <a:lnSpc>
                <a:spcPct val="160000"/>
              </a:lnSpc>
              <a:buNone/>
            </a:pPr>
            <a:r>
              <a:rPr lang="en-US" dirty="0" smtClean="0"/>
              <a:t>With more and more objects becoming connected both at work and at home, more and more data will flow from these simple systems into large databases from where correlations and decisions can be made. This will naturally reduce the need for human intervention. Whereas in the past you might have a lower level manager analyzing a set of data and then sending a report to his/her superiors, in the future the technology will do that without human participation. </a:t>
            </a:r>
          </a:p>
          <a:p>
            <a:pPr marL="0" indent="0" algn="just">
              <a:lnSpc>
                <a:spcPct val="160000"/>
              </a:lnSpc>
              <a:buNone/>
            </a:pPr>
            <a:endParaRPr lang="en-US" dirty="0" smtClean="0"/>
          </a:p>
        </p:txBody>
      </p:sp>
      <p:sp>
        <p:nvSpPr>
          <p:cNvPr id="4" name="Title 1"/>
          <p:cNvSpPr>
            <a:spLocks noGrp="1"/>
          </p:cNvSpPr>
          <p:nvPr>
            <p:ph type="title"/>
          </p:nvPr>
        </p:nvSpPr>
        <p:spPr>
          <a:xfrm>
            <a:off x="827584" y="-171400"/>
            <a:ext cx="8229600" cy="1143000"/>
          </a:xfrm>
        </p:spPr>
        <p:txBody>
          <a:bodyPr/>
          <a:lstStyle/>
          <a:p>
            <a:pPr>
              <a:defRPr/>
            </a:pPr>
            <a:r>
              <a:rPr lang="en-US" b="1" dirty="0" smtClean="0"/>
              <a:t>Data</a:t>
            </a:r>
            <a:endParaRPr lang="en-US" dirty="0"/>
          </a:p>
        </p:txBody>
      </p:sp>
    </p:spTree>
    <p:extLst>
      <p:ext uri="{BB962C8B-B14F-4D97-AF65-F5344CB8AC3E}">
        <p14:creationId xmlns:p14="http://schemas.microsoft.com/office/powerpoint/2010/main" val="1484385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2880" y="1052736"/>
            <a:ext cx="8229600" cy="5332413"/>
          </a:xfrm>
        </p:spPr>
        <p:txBody>
          <a:bodyPr>
            <a:normAutofit fontScale="85000" lnSpcReduction="10000"/>
          </a:bodyPr>
          <a:lstStyle/>
          <a:p>
            <a:pPr marL="0" indent="0" algn="just">
              <a:lnSpc>
                <a:spcPct val="150000"/>
              </a:lnSpc>
              <a:buNone/>
            </a:pPr>
            <a:r>
              <a:rPr lang="en-US" dirty="0"/>
              <a:t>W</a:t>
            </a:r>
            <a:r>
              <a:rPr lang="en-US" dirty="0" smtClean="0"/>
              <a:t>e’ll see more hyper-localization like </a:t>
            </a:r>
            <a:r>
              <a:rPr lang="en-US" dirty="0" err="1" smtClean="0"/>
              <a:t>iBeacons</a:t>
            </a:r>
            <a:r>
              <a:rPr lang="en-US" dirty="0" smtClean="0"/>
              <a:t>, where a consumer gets messages to their phone depending on where they are in the store. With all the information that customers give to a retailer or consumer goods company about their habits and spending patterns, the technology will be able to make marketing decisions – without needing a marketing person to make them. So technology will change people and back office requirements alike. </a:t>
            </a:r>
          </a:p>
          <a:p>
            <a:pPr marL="0" indent="0" algn="just">
              <a:lnSpc>
                <a:spcPct val="150000"/>
              </a:lnSpc>
              <a:buNone/>
            </a:pPr>
            <a:endParaRPr lang="en-US" dirty="0"/>
          </a:p>
          <a:p>
            <a:pPr marL="0" indent="0" algn="just">
              <a:lnSpc>
                <a:spcPct val="150000"/>
              </a:lnSpc>
              <a:buNone/>
            </a:pPr>
            <a:endParaRPr lang="en-US" dirty="0"/>
          </a:p>
        </p:txBody>
      </p:sp>
      <p:sp>
        <p:nvSpPr>
          <p:cNvPr id="4" name="Title 1"/>
          <p:cNvSpPr>
            <a:spLocks noGrp="1"/>
          </p:cNvSpPr>
          <p:nvPr>
            <p:ph type="title"/>
          </p:nvPr>
        </p:nvSpPr>
        <p:spPr>
          <a:xfrm>
            <a:off x="827584" y="-171400"/>
            <a:ext cx="8229600" cy="1143000"/>
          </a:xfrm>
        </p:spPr>
        <p:txBody>
          <a:bodyPr/>
          <a:lstStyle/>
          <a:p>
            <a:pPr>
              <a:defRPr/>
            </a:pPr>
            <a:r>
              <a:rPr lang="en-US" b="1" dirty="0" smtClean="0"/>
              <a:t>Decision Making</a:t>
            </a:r>
            <a:endParaRPr lang="en-US" dirty="0"/>
          </a:p>
        </p:txBody>
      </p:sp>
    </p:spTree>
    <p:extLst>
      <p:ext uri="{BB962C8B-B14F-4D97-AF65-F5344CB8AC3E}">
        <p14:creationId xmlns:p14="http://schemas.microsoft.com/office/powerpoint/2010/main" val="2757727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980728"/>
            <a:ext cx="8229600" cy="5332413"/>
          </a:xfrm>
        </p:spPr>
        <p:txBody>
          <a:bodyPr>
            <a:normAutofit fontScale="92500" lnSpcReduction="10000"/>
          </a:bodyPr>
          <a:lstStyle/>
          <a:p>
            <a:pPr marL="0" indent="0" algn="just">
              <a:lnSpc>
                <a:spcPct val="150000"/>
              </a:lnSpc>
              <a:buNone/>
            </a:pPr>
            <a:r>
              <a:rPr lang="en-US" dirty="0" smtClean="0"/>
              <a:t>There will be dramatic effects in business-to-business companies too. The dynamics between buyers and suppliers will change – devices will automatically talk to each other when a product is running low, for example. There will be more automation around the tracking of an order and around the analysis of the quality and performance of parts and materials supplied. </a:t>
            </a:r>
            <a:endParaRPr lang="en-US" dirty="0"/>
          </a:p>
        </p:txBody>
      </p:sp>
      <p:sp>
        <p:nvSpPr>
          <p:cNvPr id="4" name="Title 1"/>
          <p:cNvSpPr>
            <a:spLocks noGrp="1"/>
          </p:cNvSpPr>
          <p:nvPr>
            <p:ph type="title"/>
          </p:nvPr>
        </p:nvSpPr>
        <p:spPr>
          <a:xfrm>
            <a:off x="827584" y="-171400"/>
            <a:ext cx="8229600" cy="1143000"/>
          </a:xfrm>
        </p:spPr>
        <p:txBody>
          <a:bodyPr/>
          <a:lstStyle/>
          <a:p>
            <a:pPr>
              <a:defRPr/>
            </a:pPr>
            <a:r>
              <a:rPr lang="en-US" b="1" dirty="0" smtClean="0"/>
              <a:t>Business Model</a:t>
            </a:r>
            <a:endParaRPr lang="en-US" dirty="0"/>
          </a:p>
        </p:txBody>
      </p:sp>
    </p:spTree>
    <p:extLst>
      <p:ext uri="{BB962C8B-B14F-4D97-AF65-F5344CB8AC3E}">
        <p14:creationId xmlns:p14="http://schemas.microsoft.com/office/powerpoint/2010/main" val="1983582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2880" y="1048915"/>
            <a:ext cx="8229600" cy="5332413"/>
          </a:xfrm>
        </p:spPr>
        <p:txBody>
          <a:bodyPr>
            <a:normAutofit fontScale="92500" lnSpcReduction="10000"/>
          </a:bodyPr>
          <a:lstStyle/>
          <a:p>
            <a:pPr marL="0" indent="0" algn="just">
              <a:lnSpc>
                <a:spcPct val="150000"/>
              </a:lnSpc>
              <a:buNone/>
            </a:pPr>
            <a:r>
              <a:rPr lang="en-US" dirty="0" smtClean="0"/>
              <a:t>We have devices with a real use-case which are connected to the internet now, like smartphones, cars, laptops and televisions. The </a:t>
            </a:r>
            <a:r>
              <a:rPr lang="en-US" dirty="0" err="1" smtClean="0"/>
              <a:t>IoT</a:t>
            </a:r>
            <a:r>
              <a:rPr lang="en-US" dirty="0" smtClean="0"/>
              <a:t> is all about connecting devices that have no use-case for connection to the internet, like your shoes, your carpet or light bulbs for example, and then finding a use for them through the fact that you’ve got a myriad of things in an intelligent network.</a:t>
            </a:r>
            <a:endParaRPr lang="en-US" dirty="0"/>
          </a:p>
        </p:txBody>
      </p:sp>
      <p:sp>
        <p:nvSpPr>
          <p:cNvPr id="4" name="Title 1"/>
          <p:cNvSpPr>
            <a:spLocks noGrp="1"/>
          </p:cNvSpPr>
          <p:nvPr>
            <p:ph type="title"/>
          </p:nvPr>
        </p:nvSpPr>
        <p:spPr>
          <a:xfrm>
            <a:off x="827584" y="-171400"/>
            <a:ext cx="8229600" cy="1143000"/>
          </a:xfrm>
        </p:spPr>
        <p:txBody>
          <a:bodyPr/>
          <a:lstStyle/>
          <a:p>
            <a:pPr>
              <a:defRPr/>
            </a:pPr>
            <a:r>
              <a:rPr lang="en-US" b="1" dirty="0" smtClean="0"/>
              <a:t>New devices</a:t>
            </a:r>
            <a:endParaRPr lang="en-US" dirty="0"/>
          </a:p>
        </p:txBody>
      </p:sp>
    </p:spTree>
    <p:extLst>
      <p:ext uri="{BB962C8B-B14F-4D97-AF65-F5344CB8AC3E}">
        <p14:creationId xmlns:p14="http://schemas.microsoft.com/office/powerpoint/2010/main" val="3454770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888" y="1048915"/>
            <a:ext cx="8229600" cy="5332413"/>
          </a:xfrm>
        </p:spPr>
        <p:txBody>
          <a:bodyPr>
            <a:normAutofit fontScale="92500" lnSpcReduction="10000"/>
          </a:bodyPr>
          <a:lstStyle/>
          <a:p>
            <a:pPr marL="0" indent="0" algn="just">
              <a:lnSpc>
                <a:spcPct val="150000"/>
              </a:lnSpc>
              <a:buNone/>
            </a:pPr>
            <a:r>
              <a:rPr lang="en-US" dirty="0"/>
              <a:t>T</a:t>
            </a:r>
            <a:r>
              <a:rPr lang="en-US" dirty="0" smtClean="0"/>
              <a:t>here will be a development in the way that devices are networked, and rather than connecting to a central point, they will link to each other, creating a stream of data from their various sensors. It is by the linking and cross-referencing of this data by intelligent applications that the </a:t>
            </a:r>
            <a:r>
              <a:rPr lang="en-US" dirty="0" err="1" smtClean="0"/>
              <a:t>IoT</a:t>
            </a:r>
            <a:r>
              <a:rPr lang="en-US" dirty="0" smtClean="0"/>
              <a:t> will be able to produce real change within our home or working environment. </a:t>
            </a:r>
          </a:p>
          <a:p>
            <a:pPr marL="0" indent="0" algn="just">
              <a:lnSpc>
                <a:spcPct val="150000"/>
              </a:lnSpc>
              <a:buNone/>
            </a:pPr>
            <a:endParaRPr lang="en-US" dirty="0"/>
          </a:p>
        </p:txBody>
      </p:sp>
      <p:sp>
        <p:nvSpPr>
          <p:cNvPr id="5" name="Title 1"/>
          <p:cNvSpPr>
            <a:spLocks noGrp="1"/>
          </p:cNvSpPr>
          <p:nvPr>
            <p:ph type="title"/>
          </p:nvPr>
        </p:nvSpPr>
        <p:spPr>
          <a:xfrm>
            <a:off x="827584" y="-171400"/>
            <a:ext cx="8229600" cy="1143000"/>
          </a:xfrm>
        </p:spPr>
        <p:txBody>
          <a:bodyPr/>
          <a:lstStyle/>
          <a:p>
            <a:pPr>
              <a:defRPr/>
            </a:pPr>
            <a:r>
              <a:rPr lang="en-US" b="1" dirty="0" smtClean="0"/>
              <a:t>New devices</a:t>
            </a:r>
            <a:endParaRPr lang="en-US" dirty="0"/>
          </a:p>
        </p:txBody>
      </p:sp>
    </p:spTree>
    <p:extLst>
      <p:ext uri="{BB962C8B-B14F-4D97-AF65-F5344CB8AC3E}">
        <p14:creationId xmlns:p14="http://schemas.microsoft.com/office/powerpoint/2010/main" val="1931069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052736"/>
            <a:ext cx="8229600" cy="5332413"/>
          </a:xfrm>
        </p:spPr>
        <p:txBody>
          <a:bodyPr>
            <a:normAutofit fontScale="92500"/>
          </a:bodyPr>
          <a:lstStyle/>
          <a:p>
            <a:pPr marL="0" indent="0" algn="just">
              <a:lnSpc>
                <a:spcPct val="150000"/>
              </a:lnSpc>
              <a:buNone/>
            </a:pPr>
            <a:r>
              <a:rPr lang="en-US" dirty="0" smtClean="0"/>
              <a:t>For example, if you’ve installed a sound monitor in the light bulb sockets it will be able to tell if you are having an argument and adjust the mood lighting to try and calm things down. Equally the carpet might communicate with the doors, lights and radiators, to switch bulbs on and off, and move the heating grid around as you move from room to room.</a:t>
            </a:r>
            <a:endParaRPr lang="en-US" dirty="0"/>
          </a:p>
        </p:txBody>
      </p:sp>
      <p:sp>
        <p:nvSpPr>
          <p:cNvPr id="4" name="Title 1"/>
          <p:cNvSpPr>
            <a:spLocks noGrp="1"/>
          </p:cNvSpPr>
          <p:nvPr>
            <p:ph type="title"/>
          </p:nvPr>
        </p:nvSpPr>
        <p:spPr>
          <a:xfrm>
            <a:off x="827584" y="-171400"/>
            <a:ext cx="8229600" cy="1143000"/>
          </a:xfrm>
        </p:spPr>
        <p:txBody>
          <a:bodyPr/>
          <a:lstStyle/>
          <a:p>
            <a:pPr>
              <a:defRPr/>
            </a:pPr>
            <a:r>
              <a:rPr lang="en-US" b="1" dirty="0" smtClean="0"/>
              <a:t>New devices</a:t>
            </a:r>
            <a:endParaRPr lang="en-US" dirty="0"/>
          </a:p>
        </p:txBody>
      </p:sp>
    </p:spTree>
    <p:extLst>
      <p:ext uri="{BB962C8B-B14F-4D97-AF65-F5344CB8AC3E}">
        <p14:creationId xmlns:p14="http://schemas.microsoft.com/office/powerpoint/2010/main" val="2607889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2880" y="1048915"/>
            <a:ext cx="8229600" cy="5332413"/>
          </a:xfrm>
        </p:spPr>
        <p:txBody>
          <a:bodyPr>
            <a:normAutofit fontScale="85000" lnSpcReduction="10000"/>
          </a:bodyPr>
          <a:lstStyle/>
          <a:p>
            <a:pPr marL="0" indent="0" algn="just">
              <a:lnSpc>
                <a:spcPct val="150000"/>
              </a:lnSpc>
              <a:buNone/>
            </a:pPr>
            <a:r>
              <a:rPr lang="en-US" dirty="0" smtClean="0"/>
              <a:t>We need to be wary of giving away too much too quickly, but in the same way as applying filters to a search on the internet, the more detailed information you give, the better the services provided will be. If you don’t let your smart fridge track what’s in there, it can’t know to alert you if you’re running low on milk. If you don’t let it know that you prefer fat-free, how can your supermarket supply you with the correct product?</a:t>
            </a:r>
            <a:endParaRPr lang="en-US" dirty="0"/>
          </a:p>
        </p:txBody>
      </p:sp>
      <p:sp>
        <p:nvSpPr>
          <p:cNvPr id="4" name="Title 1"/>
          <p:cNvSpPr>
            <a:spLocks noGrp="1"/>
          </p:cNvSpPr>
          <p:nvPr>
            <p:ph type="title"/>
          </p:nvPr>
        </p:nvSpPr>
        <p:spPr>
          <a:xfrm>
            <a:off x="827584" y="-171400"/>
            <a:ext cx="8229600" cy="1143000"/>
          </a:xfrm>
        </p:spPr>
        <p:txBody>
          <a:bodyPr/>
          <a:lstStyle/>
          <a:p>
            <a:pPr>
              <a:defRPr/>
            </a:pPr>
            <a:r>
              <a:rPr lang="en-US" b="1" dirty="0" smtClean="0"/>
              <a:t>New devices</a:t>
            </a:r>
            <a:endParaRPr lang="en-US" dirty="0"/>
          </a:p>
        </p:txBody>
      </p:sp>
    </p:spTree>
    <p:extLst>
      <p:ext uri="{BB962C8B-B14F-4D97-AF65-F5344CB8AC3E}">
        <p14:creationId xmlns:p14="http://schemas.microsoft.com/office/powerpoint/2010/main" val="1029769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888" y="1048915"/>
            <a:ext cx="8229600" cy="5332413"/>
          </a:xfrm>
        </p:spPr>
        <p:txBody>
          <a:bodyPr>
            <a:normAutofit fontScale="85000" lnSpcReduction="20000"/>
          </a:bodyPr>
          <a:lstStyle/>
          <a:p>
            <a:pPr marL="0" indent="0" algn="just">
              <a:lnSpc>
                <a:spcPct val="160000"/>
              </a:lnSpc>
              <a:buNone/>
            </a:pPr>
            <a:r>
              <a:rPr lang="en-US" dirty="0" smtClean="0"/>
              <a:t>The nature of the personal data being collected will also change. It is not going to be specifically things like dates of birth or pin numbers, it will be the minutiae of your daily life. What toothpaste you use, your sleeping patterns or what brand of orange juice you prefer. Many people will be happy to hand over this information in return for the provision of services such as automatically topped up shopping lists or a pillow or bed that adjusts its settings as you sleep for example. </a:t>
            </a:r>
          </a:p>
          <a:p>
            <a:pPr marL="0" indent="0" algn="just">
              <a:lnSpc>
                <a:spcPct val="160000"/>
              </a:lnSpc>
              <a:buNone/>
            </a:pPr>
            <a:endParaRPr lang="en-US" dirty="0"/>
          </a:p>
        </p:txBody>
      </p:sp>
      <p:sp>
        <p:nvSpPr>
          <p:cNvPr id="4" name="Title 1"/>
          <p:cNvSpPr>
            <a:spLocks noGrp="1"/>
          </p:cNvSpPr>
          <p:nvPr>
            <p:ph type="title"/>
          </p:nvPr>
        </p:nvSpPr>
        <p:spPr>
          <a:xfrm>
            <a:off x="827584" y="-171400"/>
            <a:ext cx="8229600" cy="1143000"/>
          </a:xfrm>
        </p:spPr>
        <p:txBody>
          <a:bodyPr/>
          <a:lstStyle/>
          <a:p>
            <a:pPr>
              <a:defRPr/>
            </a:pPr>
            <a:r>
              <a:rPr lang="en-US" b="1" dirty="0" smtClean="0"/>
              <a:t>New profiling</a:t>
            </a:r>
            <a:endParaRPr lang="en-US" dirty="0"/>
          </a:p>
        </p:txBody>
      </p:sp>
    </p:spTree>
    <p:extLst>
      <p:ext uri="{BB962C8B-B14F-4D97-AF65-F5344CB8AC3E}">
        <p14:creationId xmlns:p14="http://schemas.microsoft.com/office/powerpoint/2010/main" val="2334586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412" y="-90264"/>
            <a:ext cx="8229600" cy="1143000"/>
          </a:xfrm>
        </p:spPr>
        <p:txBody>
          <a:bodyPr lIns="0" tIns="0" rIns="0" bIns="0">
            <a:normAutofit/>
          </a:bodyPr>
          <a:lstStyle/>
          <a:p>
            <a:pPr algn="l"/>
            <a:r>
              <a:rPr lang="en-GB" sz="2400" dirty="0" smtClean="0">
                <a:solidFill>
                  <a:srgbClr val="5C676D"/>
                </a:solidFill>
                <a:latin typeface="Circular Std Black" pitchFamily="34" charset="0"/>
                <a:cs typeface="Circular Std Black" pitchFamily="34" charset="0"/>
              </a:rPr>
              <a:t>Evaluation</a:t>
            </a:r>
            <a:endParaRPr lang="en-GB" sz="2400" dirty="0">
              <a:solidFill>
                <a:srgbClr val="5C676D"/>
              </a:solidFill>
              <a:latin typeface="Circular Std Black" pitchFamily="34" charset="0"/>
              <a:cs typeface="Circular Std Black" pitchFamily="34" charset="0"/>
            </a:endParaRPr>
          </a:p>
        </p:txBody>
      </p:sp>
      <p:sp>
        <p:nvSpPr>
          <p:cNvPr id="3" name="Subtitle 2"/>
          <p:cNvSpPr>
            <a:spLocks noGrp="1"/>
          </p:cNvSpPr>
          <p:nvPr>
            <p:ph idx="1"/>
          </p:nvPr>
        </p:nvSpPr>
        <p:spPr>
          <a:xfrm>
            <a:off x="611560" y="1124744"/>
            <a:ext cx="8352928" cy="5256584"/>
          </a:xfrm>
        </p:spPr>
        <p:txBody>
          <a:bodyPr wrap="square" lIns="0" tIns="0" rIns="0" bIns="0" anchor="t" anchorCtr="0">
            <a:noAutofit/>
          </a:bodyPr>
          <a:lstStyle/>
          <a:p>
            <a:pPr>
              <a:lnSpc>
                <a:spcPct val="200000"/>
              </a:lnSpc>
              <a:spcAft>
                <a:spcPts val="600"/>
              </a:spcAft>
            </a:pPr>
            <a:r>
              <a:rPr lang="en-US" sz="2800" dirty="0" smtClean="0"/>
              <a:t>One </a:t>
            </a:r>
            <a:r>
              <a:rPr lang="en-US" sz="2800" dirty="0"/>
              <a:t>written test (25%</a:t>
            </a:r>
            <a:r>
              <a:rPr lang="en-US" sz="2800" dirty="0" smtClean="0"/>
              <a:t>)</a:t>
            </a:r>
            <a:r>
              <a:rPr lang="en-US" sz="2800" dirty="0"/>
              <a:t> </a:t>
            </a:r>
            <a:r>
              <a:rPr lang="en-US" sz="2800" dirty="0" smtClean="0"/>
              <a:t>– At date set by NOVAIMS</a:t>
            </a:r>
          </a:p>
          <a:p>
            <a:pPr>
              <a:lnSpc>
                <a:spcPct val="200000"/>
              </a:lnSpc>
              <a:spcAft>
                <a:spcPts val="600"/>
              </a:spcAft>
            </a:pPr>
            <a:r>
              <a:rPr lang="en-US" sz="2800" dirty="0" smtClean="0"/>
              <a:t>two </a:t>
            </a:r>
            <a:r>
              <a:rPr lang="en-US" sz="2800" dirty="0"/>
              <a:t>group presentations (75%</a:t>
            </a:r>
            <a:r>
              <a:rPr lang="en-US" sz="2800" dirty="0" smtClean="0"/>
              <a:t>):</a:t>
            </a:r>
          </a:p>
          <a:p>
            <a:pPr lvl="1">
              <a:lnSpc>
                <a:spcPct val="200000"/>
              </a:lnSpc>
              <a:spcAft>
                <a:spcPts val="600"/>
              </a:spcAft>
            </a:pPr>
            <a:r>
              <a:rPr lang="en-US" sz="2400" dirty="0" smtClean="0"/>
              <a:t>Groups of 3,4 students</a:t>
            </a:r>
          </a:p>
          <a:p>
            <a:pPr lvl="1">
              <a:lnSpc>
                <a:spcPct val="200000"/>
              </a:lnSpc>
              <a:spcAft>
                <a:spcPts val="600"/>
              </a:spcAft>
            </a:pPr>
            <a:r>
              <a:rPr lang="en-US" sz="2400" dirty="0" smtClean="0"/>
              <a:t>Presentation in classes and document (</a:t>
            </a:r>
            <a:r>
              <a:rPr lang="en-US" sz="2400" dirty="0" err="1" smtClean="0"/>
              <a:t>ppt</a:t>
            </a:r>
            <a:r>
              <a:rPr lang="en-US" sz="2400" dirty="0" smtClean="0"/>
              <a:t> or </a:t>
            </a:r>
            <a:r>
              <a:rPr lang="en-US" sz="2400" dirty="0" err="1" smtClean="0"/>
              <a:t>pdf</a:t>
            </a:r>
            <a:r>
              <a:rPr lang="en-US" sz="2400" dirty="0" smtClean="0"/>
              <a:t>) by email</a:t>
            </a:r>
          </a:p>
          <a:p>
            <a:pPr lvl="1">
              <a:lnSpc>
                <a:spcPct val="200000"/>
              </a:lnSpc>
              <a:spcAft>
                <a:spcPts val="600"/>
              </a:spcAft>
            </a:pPr>
            <a:r>
              <a:rPr lang="en-US" sz="2400" dirty="0"/>
              <a:t>Proposed dates 1st</a:t>
            </a:r>
            <a:r>
              <a:rPr lang="en-US" sz="2400"/>
              <a:t>: </a:t>
            </a:r>
            <a:r>
              <a:rPr lang="en-US" sz="2400" smtClean="0"/>
              <a:t>6 </a:t>
            </a:r>
            <a:r>
              <a:rPr lang="en-US" sz="2400" dirty="0"/>
              <a:t>e 13 of April; 2nd: May, 25, Jun, 1</a:t>
            </a:r>
            <a:endParaRPr lang="en-GB" sz="2400" dirty="0"/>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smtClean="0">
              <a:solidFill>
                <a:srgbClr val="5C676D"/>
              </a:solidFill>
              <a:latin typeface="Circular Std Book" pitchFamily="34" charset="0"/>
              <a:cs typeface="Circular Std Book" pitchFamily="34" charset="0"/>
            </a:endParaRPr>
          </a:p>
          <a:p>
            <a:pPr marL="342900" indent="-342900" algn="l">
              <a:lnSpc>
                <a:spcPct val="200000"/>
              </a:lnSpc>
              <a:spcAft>
                <a:spcPts val="600"/>
              </a:spcAft>
              <a:buFont typeface="Arial"/>
              <a:buChar char="•"/>
            </a:pPr>
            <a:endParaRPr lang="en-GB" sz="1800" dirty="0">
              <a:solidFill>
                <a:srgbClr val="5C676D"/>
              </a:solidFill>
              <a:latin typeface="Circular Std Book" pitchFamily="34" charset="0"/>
              <a:cs typeface="Circular Std Book" pitchFamily="34" charset="0"/>
            </a:endParaRPr>
          </a:p>
        </p:txBody>
      </p:sp>
      <p:sp>
        <p:nvSpPr>
          <p:cNvPr id="7" name="Title 1"/>
          <p:cNvSpPr txBox="1">
            <a:spLocks/>
          </p:cNvSpPr>
          <p:nvPr/>
        </p:nvSpPr>
        <p:spPr>
          <a:xfrm>
            <a:off x="8604448" y="6525344"/>
            <a:ext cx="539552" cy="342595"/>
          </a:xfrm>
          <a:prstGeom prst="rect">
            <a:avLst/>
          </a:prstGeom>
          <a:noFill/>
        </p:spPr>
        <p:txBody>
          <a:bodyPr vert="horz" lIns="0" tIns="0" rIns="0" bIns="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PT" sz="1000" b="1" dirty="0" smtClean="0">
                <a:solidFill>
                  <a:srgbClr val="5C676D"/>
                </a:solidFill>
                <a:latin typeface="Circular Std Book" pitchFamily="34" charset="0"/>
                <a:cs typeface="Circular Std Book" pitchFamily="34" charset="0"/>
              </a:rPr>
              <a:t>2</a:t>
            </a:r>
            <a:endParaRPr lang="pt-PT" sz="1000" b="1" dirty="0">
              <a:solidFill>
                <a:srgbClr val="5C676D"/>
              </a:solidFill>
              <a:latin typeface="Circular Std Book" pitchFamily="34" charset="0"/>
              <a:cs typeface="Circular Std Book" pitchFamily="34" charset="0"/>
            </a:endParaRPr>
          </a:p>
        </p:txBody>
      </p:sp>
    </p:spTree>
    <p:extLst>
      <p:ext uri="{BB962C8B-B14F-4D97-AF65-F5344CB8AC3E}">
        <p14:creationId xmlns:p14="http://schemas.microsoft.com/office/powerpoint/2010/main" val="28922247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888" y="1048915"/>
            <a:ext cx="8229600" cy="5332413"/>
          </a:xfrm>
        </p:spPr>
        <p:txBody>
          <a:bodyPr>
            <a:normAutofit fontScale="85000" lnSpcReduction="20000"/>
          </a:bodyPr>
          <a:lstStyle/>
          <a:p>
            <a:pPr marL="0" indent="0" algn="just">
              <a:lnSpc>
                <a:spcPct val="160000"/>
              </a:lnSpc>
              <a:buNone/>
            </a:pPr>
            <a:r>
              <a:rPr lang="en-US" dirty="0" smtClean="0"/>
              <a:t>Wearable devices that give an indication of health, such as heart rate or cholesterol levels will give businesses the opportunity to suggest services in return, such as specific treatments or reduced price health insurance for example. Monitoring sufferers of chronic health conditions would also allow for an immediate response to any crisis. However, the question arises of how to secure this sensitive data and prevent it from being used against the individual.</a:t>
            </a:r>
            <a:endParaRPr lang="en-US" dirty="0"/>
          </a:p>
        </p:txBody>
      </p:sp>
      <p:sp>
        <p:nvSpPr>
          <p:cNvPr id="4" name="Title 1"/>
          <p:cNvSpPr>
            <a:spLocks noGrp="1"/>
          </p:cNvSpPr>
          <p:nvPr>
            <p:ph type="title"/>
          </p:nvPr>
        </p:nvSpPr>
        <p:spPr>
          <a:xfrm>
            <a:off x="827584" y="-171400"/>
            <a:ext cx="8229600" cy="1143000"/>
          </a:xfrm>
        </p:spPr>
        <p:txBody>
          <a:bodyPr/>
          <a:lstStyle/>
          <a:p>
            <a:pPr>
              <a:defRPr/>
            </a:pPr>
            <a:r>
              <a:rPr lang="en-US" b="1" dirty="0" smtClean="0"/>
              <a:t>Data to Action</a:t>
            </a:r>
            <a:endParaRPr lang="en-US" dirty="0"/>
          </a:p>
        </p:txBody>
      </p:sp>
    </p:spTree>
    <p:extLst>
      <p:ext uri="{BB962C8B-B14F-4D97-AF65-F5344CB8AC3E}">
        <p14:creationId xmlns:p14="http://schemas.microsoft.com/office/powerpoint/2010/main" val="20734199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048915"/>
            <a:ext cx="8229600" cy="5332413"/>
          </a:xfrm>
        </p:spPr>
        <p:txBody>
          <a:bodyPr>
            <a:normAutofit fontScale="92500"/>
          </a:bodyPr>
          <a:lstStyle/>
          <a:p>
            <a:pPr marL="0" indent="0" algn="just">
              <a:lnSpc>
                <a:spcPct val="150000"/>
              </a:lnSpc>
              <a:buNone/>
            </a:pPr>
            <a:r>
              <a:rPr lang="en-US" dirty="0" smtClean="0"/>
              <a:t>Diet will be another area where the </a:t>
            </a:r>
            <a:r>
              <a:rPr lang="en-US" dirty="0" err="1" smtClean="0"/>
              <a:t>IoT</a:t>
            </a:r>
            <a:r>
              <a:rPr lang="en-US" dirty="0" smtClean="0"/>
              <a:t> has an enormous effect. Through sensors and tracking apps, individually tailored diet plans can be created. Imagine if a biosensor could detect that you are lacking in vitamin C or a pregnant woman is short on folic acid and then order more of a product via your internet-connected fridge.</a:t>
            </a:r>
            <a:endParaRPr lang="en-US" dirty="0"/>
          </a:p>
        </p:txBody>
      </p:sp>
      <p:sp>
        <p:nvSpPr>
          <p:cNvPr id="4" name="Title 1"/>
          <p:cNvSpPr>
            <a:spLocks noGrp="1"/>
          </p:cNvSpPr>
          <p:nvPr>
            <p:ph type="title"/>
          </p:nvPr>
        </p:nvSpPr>
        <p:spPr>
          <a:xfrm>
            <a:off x="827584" y="-171400"/>
            <a:ext cx="8229600" cy="1143000"/>
          </a:xfrm>
        </p:spPr>
        <p:txBody>
          <a:bodyPr/>
          <a:lstStyle/>
          <a:p>
            <a:pPr>
              <a:defRPr/>
            </a:pPr>
            <a:r>
              <a:rPr lang="en-US" b="1" dirty="0" smtClean="0"/>
              <a:t>Data to Action</a:t>
            </a:r>
            <a:endParaRPr lang="en-US" dirty="0"/>
          </a:p>
        </p:txBody>
      </p:sp>
    </p:spTree>
    <p:extLst>
      <p:ext uri="{BB962C8B-B14F-4D97-AF65-F5344CB8AC3E}">
        <p14:creationId xmlns:p14="http://schemas.microsoft.com/office/powerpoint/2010/main" val="3634910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888" y="1048915"/>
            <a:ext cx="8229600" cy="5332413"/>
          </a:xfrm>
        </p:spPr>
        <p:txBody>
          <a:bodyPr>
            <a:normAutofit/>
          </a:bodyPr>
          <a:lstStyle/>
          <a:p>
            <a:pPr marL="0" indent="0" algn="just">
              <a:lnSpc>
                <a:spcPct val="150000"/>
              </a:lnSpc>
              <a:buNone/>
            </a:pPr>
            <a:r>
              <a:rPr lang="en-US" sz="2800" dirty="0" smtClean="0"/>
              <a:t>The widespread adoption of intelligent objects and infrastructure is a force for good, but it has a darker side. I fear that in the embrace of sophisticated innovations that are designed to make our lives more efficient and convenient, we will hand control of our personal information to big business and government.</a:t>
            </a:r>
            <a:endParaRPr lang="en-US" sz="2800" dirty="0"/>
          </a:p>
        </p:txBody>
      </p:sp>
      <p:sp>
        <p:nvSpPr>
          <p:cNvPr id="4" name="Title 1"/>
          <p:cNvSpPr>
            <a:spLocks noGrp="1"/>
          </p:cNvSpPr>
          <p:nvPr>
            <p:ph type="title"/>
          </p:nvPr>
        </p:nvSpPr>
        <p:spPr>
          <a:xfrm>
            <a:off x="827584" y="-171400"/>
            <a:ext cx="8229600" cy="1143000"/>
          </a:xfrm>
        </p:spPr>
        <p:txBody>
          <a:bodyPr/>
          <a:lstStyle/>
          <a:p>
            <a:pPr>
              <a:defRPr/>
            </a:pPr>
            <a:r>
              <a:rPr lang="en-US" b="1" dirty="0" smtClean="0"/>
              <a:t>A dark side</a:t>
            </a:r>
            <a:endParaRPr lang="en-US" dirty="0"/>
          </a:p>
        </p:txBody>
      </p:sp>
    </p:spTree>
    <p:extLst>
      <p:ext uri="{BB962C8B-B14F-4D97-AF65-F5344CB8AC3E}">
        <p14:creationId xmlns:p14="http://schemas.microsoft.com/office/powerpoint/2010/main" val="1198135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888" y="1048915"/>
            <a:ext cx="8229600" cy="5332413"/>
          </a:xfrm>
        </p:spPr>
        <p:txBody>
          <a:bodyPr>
            <a:normAutofit/>
          </a:bodyPr>
          <a:lstStyle/>
          <a:p>
            <a:pPr marL="0" indent="0" algn="just">
              <a:lnSpc>
                <a:spcPct val="150000"/>
              </a:lnSpc>
              <a:buNone/>
            </a:pPr>
            <a:r>
              <a:rPr lang="en-US" sz="2800" dirty="0" smtClean="0"/>
              <a:t>I wonder whether the implications are being properly thought through. Who will control and monitor the data collected by ubiquitous sensors found in buildings, lampposts, water pipes, cars and even in domestic appliances such as microwaves?</a:t>
            </a:r>
            <a:endParaRPr lang="en-US" sz="2800" dirty="0"/>
          </a:p>
        </p:txBody>
      </p:sp>
      <p:sp>
        <p:nvSpPr>
          <p:cNvPr id="4" name="Title 1"/>
          <p:cNvSpPr>
            <a:spLocks noGrp="1"/>
          </p:cNvSpPr>
          <p:nvPr>
            <p:ph type="title"/>
          </p:nvPr>
        </p:nvSpPr>
        <p:spPr>
          <a:xfrm>
            <a:off x="827584" y="-171400"/>
            <a:ext cx="8229600" cy="1143000"/>
          </a:xfrm>
        </p:spPr>
        <p:txBody>
          <a:bodyPr/>
          <a:lstStyle/>
          <a:p>
            <a:pPr>
              <a:defRPr/>
            </a:pPr>
            <a:r>
              <a:rPr lang="en-US" b="1" dirty="0" smtClean="0"/>
              <a:t>A dark side</a:t>
            </a:r>
            <a:endParaRPr lang="en-US" dirty="0"/>
          </a:p>
        </p:txBody>
      </p:sp>
    </p:spTree>
    <p:extLst>
      <p:ext uri="{BB962C8B-B14F-4D97-AF65-F5344CB8AC3E}">
        <p14:creationId xmlns:p14="http://schemas.microsoft.com/office/powerpoint/2010/main" val="3235452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888" y="1048915"/>
            <a:ext cx="8229600" cy="5332413"/>
          </a:xfrm>
        </p:spPr>
        <p:txBody>
          <a:bodyPr>
            <a:normAutofit fontScale="70000" lnSpcReduction="20000"/>
          </a:bodyPr>
          <a:lstStyle/>
          <a:p>
            <a:pPr marL="0" indent="0" algn="just">
              <a:lnSpc>
                <a:spcPct val="160000"/>
              </a:lnSpc>
              <a:buNone/>
            </a:pPr>
            <a:r>
              <a:rPr lang="en-US" dirty="0" smtClean="0"/>
              <a:t>Everything that defines us: our family and social networks, our health and financial data, our employment records – even our online conversations – will all be up for sale; all capable of being breached and spread, read by governments, insurers, employers… and criminals. </a:t>
            </a:r>
          </a:p>
          <a:p>
            <a:pPr marL="0" indent="0" algn="just">
              <a:lnSpc>
                <a:spcPct val="160000"/>
              </a:lnSpc>
              <a:buNone/>
            </a:pPr>
            <a:endParaRPr lang="en-US" dirty="0"/>
          </a:p>
          <a:p>
            <a:pPr marL="0" indent="0" algn="just">
              <a:lnSpc>
                <a:spcPct val="160000"/>
              </a:lnSpc>
              <a:buNone/>
            </a:pPr>
            <a:r>
              <a:rPr lang="en-US" dirty="0" smtClean="0"/>
              <a:t>Our information will be packaged into products and services and sold for commercial advantage much in the same way that sub-prime mortgages were packaged into products and leveraged before 2008 to create massive profits for the banks.</a:t>
            </a:r>
            <a:endParaRPr lang="en-US" dirty="0"/>
          </a:p>
        </p:txBody>
      </p:sp>
      <p:sp>
        <p:nvSpPr>
          <p:cNvPr id="4" name="Title 1"/>
          <p:cNvSpPr>
            <a:spLocks noGrp="1"/>
          </p:cNvSpPr>
          <p:nvPr>
            <p:ph type="title"/>
          </p:nvPr>
        </p:nvSpPr>
        <p:spPr>
          <a:xfrm>
            <a:off x="827584" y="-171400"/>
            <a:ext cx="8229600" cy="1143000"/>
          </a:xfrm>
        </p:spPr>
        <p:txBody>
          <a:bodyPr/>
          <a:lstStyle/>
          <a:p>
            <a:pPr>
              <a:defRPr/>
            </a:pPr>
            <a:r>
              <a:rPr lang="en-US" b="1" dirty="0" smtClean="0"/>
              <a:t>A dark side</a:t>
            </a:r>
            <a:endParaRPr lang="en-US" dirty="0"/>
          </a:p>
        </p:txBody>
      </p:sp>
    </p:spTree>
    <p:extLst>
      <p:ext uri="{BB962C8B-B14F-4D97-AF65-F5344CB8AC3E}">
        <p14:creationId xmlns:p14="http://schemas.microsoft.com/office/powerpoint/2010/main" val="38140894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888" y="980728"/>
            <a:ext cx="8229600" cy="5332413"/>
          </a:xfrm>
        </p:spPr>
        <p:txBody>
          <a:bodyPr>
            <a:normAutofit fontScale="85000" lnSpcReduction="10000"/>
          </a:bodyPr>
          <a:lstStyle/>
          <a:p>
            <a:pPr marL="0" indent="0" algn="just">
              <a:lnSpc>
                <a:spcPct val="150000"/>
              </a:lnSpc>
              <a:buNone/>
            </a:pPr>
            <a:r>
              <a:rPr lang="en-US" dirty="0" smtClean="0"/>
              <a:t>There are many arguments for connected data. For instance, health data analytics will very likely help to prevent diseases and spot symptoms of illness early. But what happens when the same data is used to set our health insurance premiums, to determine our suitability for loans to even feed into our potential employability? Will advancements in predictive science and the availability of data make our risks uninsurable?</a:t>
            </a:r>
            <a:endParaRPr lang="en-US" dirty="0"/>
          </a:p>
        </p:txBody>
      </p:sp>
      <p:sp>
        <p:nvSpPr>
          <p:cNvPr id="4" name="Title 1"/>
          <p:cNvSpPr>
            <a:spLocks noGrp="1"/>
          </p:cNvSpPr>
          <p:nvPr>
            <p:ph type="title"/>
          </p:nvPr>
        </p:nvSpPr>
        <p:spPr>
          <a:xfrm>
            <a:off x="827584" y="-171400"/>
            <a:ext cx="8229600" cy="1143000"/>
          </a:xfrm>
        </p:spPr>
        <p:txBody>
          <a:bodyPr/>
          <a:lstStyle/>
          <a:p>
            <a:pPr>
              <a:defRPr/>
            </a:pPr>
            <a:r>
              <a:rPr lang="en-US" b="1" dirty="0" smtClean="0"/>
              <a:t>A dark side</a:t>
            </a:r>
            <a:endParaRPr lang="en-US" dirty="0"/>
          </a:p>
        </p:txBody>
      </p:sp>
    </p:spTree>
    <p:extLst>
      <p:ext uri="{BB962C8B-B14F-4D97-AF65-F5344CB8AC3E}">
        <p14:creationId xmlns:p14="http://schemas.microsoft.com/office/powerpoint/2010/main" val="1837055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048915"/>
            <a:ext cx="8229600" cy="5332413"/>
          </a:xfrm>
        </p:spPr>
        <p:txBody>
          <a:bodyPr>
            <a:normAutofit fontScale="92500"/>
          </a:bodyPr>
          <a:lstStyle/>
          <a:p>
            <a:pPr marL="0" indent="0" algn="just">
              <a:lnSpc>
                <a:spcPct val="150000"/>
              </a:lnSpc>
              <a:buNone/>
            </a:pPr>
            <a:r>
              <a:rPr lang="en-US" dirty="0" smtClean="0"/>
              <a:t>Criminals and terrorists will have immense opportunities thanks to greater interconnectivity. Just think of the possibilities for cyber terrorists and state-sponsored actors to attack ‘smart’ transport networks and infrastructure, including planes and trains. Anything in the domestic supply chain could also be exploited, from smart TVs to fridges</a:t>
            </a:r>
            <a:endParaRPr lang="en-US" dirty="0"/>
          </a:p>
        </p:txBody>
      </p:sp>
      <p:sp>
        <p:nvSpPr>
          <p:cNvPr id="4" name="Title 1"/>
          <p:cNvSpPr>
            <a:spLocks noGrp="1"/>
          </p:cNvSpPr>
          <p:nvPr>
            <p:ph type="title"/>
          </p:nvPr>
        </p:nvSpPr>
        <p:spPr>
          <a:xfrm>
            <a:off x="827584" y="-171400"/>
            <a:ext cx="8229600" cy="1143000"/>
          </a:xfrm>
        </p:spPr>
        <p:txBody>
          <a:bodyPr/>
          <a:lstStyle/>
          <a:p>
            <a:pPr>
              <a:defRPr/>
            </a:pPr>
            <a:r>
              <a:rPr lang="en-US" b="1" dirty="0" smtClean="0"/>
              <a:t>A dark side</a:t>
            </a:r>
            <a:endParaRPr lang="en-US" dirty="0"/>
          </a:p>
        </p:txBody>
      </p:sp>
    </p:spTree>
    <p:extLst>
      <p:ext uri="{BB962C8B-B14F-4D97-AF65-F5344CB8AC3E}">
        <p14:creationId xmlns:p14="http://schemas.microsoft.com/office/powerpoint/2010/main" val="1223523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1048915"/>
            <a:ext cx="8229600" cy="5332413"/>
          </a:xfrm>
        </p:spPr>
        <p:txBody>
          <a:bodyPr>
            <a:normAutofit fontScale="85000" lnSpcReduction="10000"/>
          </a:bodyPr>
          <a:lstStyle/>
          <a:p>
            <a:pPr marL="0" indent="0" algn="just">
              <a:lnSpc>
                <a:spcPct val="150000"/>
              </a:lnSpc>
              <a:buNone/>
            </a:pPr>
            <a:r>
              <a:rPr lang="en-US" dirty="0" smtClean="0"/>
              <a:t>It won’t be long before the </a:t>
            </a:r>
            <a:r>
              <a:rPr lang="en-US" dirty="0" err="1" smtClean="0"/>
              <a:t>IoT</a:t>
            </a:r>
            <a:r>
              <a:rPr lang="en-US" dirty="0" smtClean="0"/>
              <a:t> becomes more intrusive. It can already suggest what food you should eat and what routes you should run. Commercial interests will become stronger. Technologies, algorithms and devices will be commissioned and produced through corporate sponsorships, partnerships and alliances. Perhaps your fridge will only order products made by a partner brand for example, and deter you from ordering others.</a:t>
            </a:r>
            <a:endParaRPr lang="en-US" dirty="0"/>
          </a:p>
        </p:txBody>
      </p:sp>
      <p:sp>
        <p:nvSpPr>
          <p:cNvPr id="4" name="Title 1"/>
          <p:cNvSpPr>
            <a:spLocks noGrp="1"/>
          </p:cNvSpPr>
          <p:nvPr>
            <p:ph type="title"/>
          </p:nvPr>
        </p:nvSpPr>
        <p:spPr>
          <a:xfrm>
            <a:off x="827584" y="-171400"/>
            <a:ext cx="8229600" cy="1143000"/>
          </a:xfrm>
        </p:spPr>
        <p:txBody>
          <a:bodyPr/>
          <a:lstStyle/>
          <a:p>
            <a:pPr>
              <a:defRPr/>
            </a:pPr>
            <a:r>
              <a:rPr lang="en-US" b="1" dirty="0" smtClean="0"/>
              <a:t>A dark side</a:t>
            </a:r>
            <a:endParaRPr lang="en-US" dirty="0"/>
          </a:p>
        </p:txBody>
      </p:sp>
    </p:spTree>
    <p:extLst>
      <p:ext uri="{BB962C8B-B14F-4D97-AF65-F5344CB8AC3E}">
        <p14:creationId xmlns:p14="http://schemas.microsoft.com/office/powerpoint/2010/main" val="2962793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888" y="980728"/>
            <a:ext cx="8229600" cy="5332413"/>
          </a:xfrm>
        </p:spPr>
        <p:txBody>
          <a:bodyPr>
            <a:normAutofit fontScale="77500" lnSpcReduction="20000"/>
          </a:bodyPr>
          <a:lstStyle/>
          <a:p>
            <a:pPr marL="0" indent="0" algn="just">
              <a:lnSpc>
                <a:spcPct val="170000"/>
              </a:lnSpc>
              <a:buNone/>
            </a:pPr>
            <a:r>
              <a:rPr lang="en-US" dirty="0" smtClean="0"/>
              <a:t>The Government will inevitably be slow to legislate around this, as it always lags behind in the regulation of new technology. But should there be legislation and regulation and who would it benefit? The Government could have interests of its own; for example, reducing obesity would significantly benefit the NHS so it would be in their interests if someone was blocked from buying chocolate or had to stick to their carefully monitored health and fitness regime – or be denied weight loss surgery or certain benefits. </a:t>
            </a:r>
          </a:p>
          <a:p>
            <a:pPr marL="0" indent="0" algn="just">
              <a:lnSpc>
                <a:spcPct val="170000"/>
              </a:lnSpc>
              <a:buNone/>
            </a:pPr>
            <a:endParaRPr lang="en-US" dirty="0"/>
          </a:p>
        </p:txBody>
      </p:sp>
      <p:sp>
        <p:nvSpPr>
          <p:cNvPr id="4" name="Title 1"/>
          <p:cNvSpPr>
            <a:spLocks noGrp="1"/>
          </p:cNvSpPr>
          <p:nvPr>
            <p:ph type="title"/>
          </p:nvPr>
        </p:nvSpPr>
        <p:spPr>
          <a:xfrm>
            <a:off x="827584" y="-171400"/>
            <a:ext cx="8229600" cy="1143000"/>
          </a:xfrm>
        </p:spPr>
        <p:txBody>
          <a:bodyPr/>
          <a:lstStyle/>
          <a:p>
            <a:pPr>
              <a:defRPr/>
            </a:pPr>
            <a:r>
              <a:rPr lang="en-US" b="1" dirty="0" smtClean="0"/>
              <a:t>A dark side</a:t>
            </a:r>
            <a:endParaRPr lang="en-US" dirty="0"/>
          </a:p>
        </p:txBody>
      </p:sp>
    </p:spTree>
    <p:extLst>
      <p:ext uri="{BB962C8B-B14F-4D97-AF65-F5344CB8AC3E}">
        <p14:creationId xmlns:p14="http://schemas.microsoft.com/office/powerpoint/2010/main" val="50738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888" y="1048915"/>
            <a:ext cx="8229600" cy="5332413"/>
          </a:xfrm>
        </p:spPr>
        <p:txBody>
          <a:bodyPr>
            <a:normAutofit fontScale="77500" lnSpcReduction="20000"/>
          </a:bodyPr>
          <a:lstStyle/>
          <a:p>
            <a:pPr marL="0" indent="0" algn="just">
              <a:lnSpc>
                <a:spcPct val="160000"/>
              </a:lnSpc>
              <a:buNone/>
            </a:pPr>
            <a:r>
              <a:rPr lang="en-US" dirty="0" smtClean="0"/>
              <a:t>Insurance companies could become more intrusive. Health insurance dependent on keeping to a certain regime, or car insurance dependent on following a specific route from A to B. They can already fit black boxes into cars to monitor driving behaviors. A phone insurer, meanwhile, may refuse to cover your phone if you regularly walk through ‘dangerous’ areas – picked up by GPS on the device. They’d argue the consumer has a choice, to buy more expensive insurance or change their behavior.</a:t>
            </a:r>
            <a:endParaRPr lang="en-US" dirty="0"/>
          </a:p>
        </p:txBody>
      </p:sp>
      <p:sp>
        <p:nvSpPr>
          <p:cNvPr id="4" name="Title 1"/>
          <p:cNvSpPr>
            <a:spLocks noGrp="1"/>
          </p:cNvSpPr>
          <p:nvPr>
            <p:ph type="title"/>
          </p:nvPr>
        </p:nvSpPr>
        <p:spPr>
          <a:xfrm>
            <a:off x="827584" y="-243408"/>
            <a:ext cx="8229600" cy="1143000"/>
          </a:xfrm>
        </p:spPr>
        <p:txBody>
          <a:bodyPr/>
          <a:lstStyle/>
          <a:p>
            <a:pPr>
              <a:defRPr/>
            </a:pPr>
            <a:r>
              <a:rPr lang="en-US" b="1" dirty="0" smtClean="0"/>
              <a:t>A dark side</a:t>
            </a:r>
            <a:endParaRPr lang="en-US" dirty="0"/>
          </a:p>
        </p:txBody>
      </p:sp>
    </p:spTree>
    <p:extLst>
      <p:ext uri="{BB962C8B-B14F-4D97-AF65-F5344CB8AC3E}">
        <p14:creationId xmlns:p14="http://schemas.microsoft.com/office/powerpoint/2010/main" val="3476887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pPr>
              <a:defRPr/>
            </a:pPr>
            <a:r>
              <a:rPr lang="en-US" dirty="0" smtClean="0"/>
              <a:t>Introduction</a:t>
            </a:r>
            <a:endParaRPr lang="en-US" dirty="0"/>
          </a:p>
        </p:txBody>
      </p:sp>
      <p:sp>
        <p:nvSpPr>
          <p:cNvPr id="3" name="Content Placeholder 2"/>
          <p:cNvSpPr>
            <a:spLocks noGrp="1"/>
          </p:cNvSpPr>
          <p:nvPr>
            <p:ph idx="1"/>
          </p:nvPr>
        </p:nvSpPr>
        <p:spPr>
          <a:xfrm>
            <a:off x="755576" y="1927373"/>
            <a:ext cx="7931224" cy="3733875"/>
          </a:xfrm>
        </p:spPr>
        <p:txBody>
          <a:bodyPr/>
          <a:lstStyle/>
          <a:p>
            <a:pPr marL="0" indent="0" algn="just">
              <a:lnSpc>
                <a:spcPct val="110000"/>
              </a:lnSpc>
              <a:buNone/>
              <a:defRPr/>
            </a:pPr>
            <a:r>
              <a:rPr lang="en-US" sz="2400" dirty="0"/>
              <a:t>The World Wide Web is an immense source of data that can come either from the Web content, represented by the billions of pages publicly available, or from the Web usage, represented by the log information daily collected by all the servers around the world. Web </a:t>
            </a:r>
            <a:r>
              <a:rPr lang="en-US" sz="2400" dirty="0" smtClean="0"/>
              <a:t>Mining </a:t>
            </a:r>
            <a:r>
              <a:rPr lang="en-US" sz="2400" dirty="0"/>
              <a:t>is that area of Data Mining which deals with the extraction of interesting knowledge from the World Wide Web. </a:t>
            </a:r>
            <a:endParaRPr lang="en-US" sz="2400" dirty="0" smtClean="0"/>
          </a:p>
          <a:p>
            <a:pPr marL="0" indent="0" algn="just">
              <a:lnSpc>
                <a:spcPct val="110000"/>
              </a:lnSpc>
              <a:buNone/>
              <a:defRPr/>
            </a:pPr>
            <a:endParaRPr lang="en-US" sz="2400" dirty="0"/>
          </a:p>
        </p:txBody>
      </p:sp>
      <p:sp>
        <p:nvSpPr>
          <p:cNvPr id="16387"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D5EE93B7-E881-CF45-A957-3646CC6FDA27}" type="slidenum">
              <a:rPr lang="en-GB" sz="1400">
                <a:solidFill>
                  <a:srgbClr val="000000"/>
                </a:solidFill>
                <a:cs typeface="Lucida Sans Unicode" charset="0"/>
              </a:rPr>
              <a:pPr/>
              <a:t>5</a:t>
            </a:fld>
            <a:endParaRPr lang="en-GB" sz="1400">
              <a:solidFill>
                <a:srgbClr val="000000"/>
              </a:solidFill>
              <a:cs typeface="Lucida Sans Unicode" charset="0"/>
            </a:endParaRPr>
          </a:p>
        </p:txBody>
      </p:sp>
    </p:spTree>
    <p:extLst>
      <p:ext uri="{BB962C8B-B14F-4D97-AF65-F5344CB8AC3E}">
        <p14:creationId xmlns:p14="http://schemas.microsoft.com/office/powerpoint/2010/main" val="41715091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Case Studies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83534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Mining Web Access Logs of an </a:t>
            </a:r>
            <a:br>
              <a:rPr lang="en-US" dirty="0" smtClean="0"/>
            </a:br>
            <a:r>
              <a:rPr lang="en-US" dirty="0" smtClean="0"/>
              <a:t>On-line Newspaper </a:t>
            </a:r>
            <a:br>
              <a:rPr lang="en-US" dirty="0" smtClean="0"/>
            </a:b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464271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5416"/>
            <a:ext cx="8229600" cy="1143000"/>
          </a:xfrm>
        </p:spPr>
        <p:txBody>
          <a:bodyPr/>
          <a:lstStyle/>
          <a:p>
            <a:r>
              <a:rPr lang="en-US" dirty="0" smtClean="0"/>
              <a:t>Web Mining</a:t>
            </a:r>
            <a:endParaRPr lang="en-US" dirty="0"/>
          </a:p>
        </p:txBody>
      </p:sp>
      <p:sp>
        <p:nvSpPr>
          <p:cNvPr id="3" name="Content Placeholder 2"/>
          <p:cNvSpPr>
            <a:spLocks noGrp="1"/>
          </p:cNvSpPr>
          <p:nvPr>
            <p:ph idx="1"/>
          </p:nvPr>
        </p:nvSpPr>
        <p:spPr>
          <a:xfrm>
            <a:off x="683568" y="1495325"/>
            <a:ext cx="8229600" cy="4525963"/>
          </a:xfrm>
        </p:spPr>
        <p:txBody>
          <a:bodyPr>
            <a:normAutofit fontScale="77500" lnSpcReduction="20000"/>
          </a:bodyPr>
          <a:lstStyle/>
          <a:p>
            <a:r>
              <a:rPr lang="en-US" dirty="0" smtClean="0"/>
              <a:t>Web Mining </a:t>
            </a:r>
            <a:r>
              <a:rPr lang="en-US" dirty="0"/>
              <a:t>can be broadly categorized into three </a:t>
            </a:r>
            <a:r>
              <a:rPr lang="en-US" dirty="0" smtClean="0"/>
              <a:t>areas: </a:t>
            </a:r>
          </a:p>
          <a:p>
            <a:endParaRPr lang="en-US" dirty="0" smtClean="0"/>
          </a:p>
          <a:p>
            <a:pPr lvl="1"/>
            <a:r>
              <a:rPr lang="en-US" dirty="0" smtClean="0"/>
              <a:t>web </a:t>
            </a:r>
            <a:r>
              <a:rPr lang="en-US" dirty="0"/>
              <a:t>content </a:t>
            </a:r>
            <a:r>
              <a:rPr lang="en-US" dirty="0" smtClean="0"/>
              <a:t>mining</a:t>
            </a:r>
            <a:r>
              <a:rPr lang="en-US" dirty="0"/>
              <a:t> </a:t>
            </a:r>
            <a:r>
              <a:rPr lang="en-US" dirty="0" smtClean="0"/>
              <a:t>- focuses </a:t>
            </a:r>
            <a:r>
              <a:rPr lang="en-US" dirty="0"/>
              <a:t>on techniques for searching the web for documents whose content meets web users queries. </a:t>
            </a:r>
            <a:endParaRPr lang="en-US" dirty="0" smtClean="0"/>
          </a:p>
          <a:p>
            <a:pPr lvl="1"/>
            <a:endParaRPr lang="en-US" dirty="0" smtClean="0"/>
          </a:p>
          <a:p>
            <a:pPr lvl="1"/>
            <a:r>
              <a:rPr lang="en-US" dirty="0" smtClean="0"/>
              <a:t>Web </a:t>
            </a:r>
            <a:r>
              <a:rPr lang="en-US" dirty="0"/>
              <a:t>structure mining is related to the analysis of the link structure of the web, in order to identify relevant documents. </a:t>
            </a:r>
            <a:endParaRPr lang="en-US" dirty="0" smtClean="0"/>
          </a:p>
          <a:p>
            <a:pPr marL="457200" lvl="1" indent="0">
              <a:buNone/>
            </a:pPr>
            <a:endParaRPr lang="en-US" dirty="0" smtClean="0"/>
          </a:p>
          <a:p>
            <a:pPr lvl="1"/>
            <a:r>
              <a:rPr lang="en-US" dirty="0" smtClean="0"/>
              <a:t>Web </a:t>
            </a:r>
            <a:r>
              <a:rPr lang="en-US" dirty="0"/>
              <a:t>usage mining is defined as the process of applying data mining techniques to the discovery of usage patterns from web logs data, to identify web users behavior </a:t>
            </a:r>
          </a:p>
          <a:p>
            <a:endParaRPr lang="en-US" dirty="0"/>
          </a:p>
        </p:txBody>
      </p:sp>
    </p:spTree>
    <p:extLst>
      <p:ext uri="{BB962C8B-B14F-4D97-AF65-F5344CB8AC3E}">
        <p14:creationId xmlns:p14="http://schemas.microsoft.com/office/powerpoint/2010/main" val="29717100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US" dirty="0" smtClean="0"/>
              <a:t>Data</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Web </a:t>
            </a:r>
            <a:r>
              <a:rPr lang="en-US" dirty="0"/>
              <a:t>server logs explicitly records browsing behavior of site </a:t>
            </a:r>
            <a:r>
              <a:rPr lang="en-US" dirty="0" smtClean="0"/>
              <a:t>visitors</a:t>
            </a:r>
          </a:p>
          <a:p>
            <a:endParaRPr lang="en-US" dirty="0"/>
          </a:p>
          <a:p>
            <a:r>
              <a:rPr lang="en-US" dirty="0" smtClean="0"/>
              <a:t>Client</a:t>
            </a:r>
            <a:r>
              <a:rPr lang="en-US" dirty="0"/>
              <a:t>-side data collection can be implemented by using a remote agent or by modifying the source code of an existing </a:t>
            </a:r>
            <a:r>
              <a:rPr lang="en-US" dirty="0" smtClean="0"/>
              <a:t>browser</a:t>
            </a:r>
          </a:p>
          <a:p>
            <a:endParaRPr lang="en-US" dirty="0" smtClean="0"/>
          </a:p>
          <a:p>
            <a:r>
              <a:rPr lang="en-US" dirty="0" smtClean="0"/>
              <a:t>Web </a:t>
            </a:r>
            <a:r>
              <a:rPr lang="en-US" dirty="0"/>
              <a:t>proxies act as an intermediate level of caching between client browsers and Web servers. </a:t>
            </a:r>
          </a:p>
          <a:p>
            <a:endParaRPr lang="en-US" dirty="0"/>
          </a:p>
        </p:txBody>
      </p:sp>
    </p:spTree>
    <p:extLst>
      <p:ext uri="{BB962C8B-B14F-4D97-AF65-F5344CB8AC3E}">
        <p14:creationId xmlns:p14="http://schemas.microsoft.com/office/powerpoint/2010/main" val="27140268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US" dirty="0" smtClean="0"/>
              <a:t>Data</a:t>
            </a:r>
            <a:endParaRPr lang="en-US" dirty="0"/>
          </a:p>
        </p:txBody>
      </p:sp>
      <p:sp>
        <p:nvSpPr>
          <p:cNvPr id="3" name="Content Placeholder 2"/>
          <p:cNvSpPr>
            <a:spLocks noGrp="1"/>
          </p:cNvSpPr>
          <p:nvPr>
            <p:ph idx="1"/>
          </p:nvPr>
        </p:nvSpPr>
        <p:spPr>
          <a:xfrm>
            <a:off x="539552" y="1196752"/>
            <a:ext cx="8401050" cy="5184576"/>
          </a:xfrm>
        </p:spPr>
        <p:txBody>
          <a:bodyPr>
            <a:normAutofit fontScale="62500" lnSpcReduction="20000"/>
          </a:bodyPr>
          <a:lstStyle/>
          <a:p>
            <a:r>
              <a:rPr lang="en-US" dirty="0"/>
              <a:t>The information provided by the data sources described above can be used to construct several data </a:t>
            </a:r>
            <a:r>
              <a:rPr lang="en-US" dirty="0" smtClean="0"/>
              <a:t>abstractions:</a:t>
            </a:r>
          </a:p>
          <a:p>
            <a:endParaRPr lang="en-US" dirty="0" smtClean="0"/>
          </a:p>
          <a:p>
            <a:pPr lvl="1"/>
            <a:r>
              <a:rPr lang="en-US" dirty="0" smtClean="0"/>
              <a:t>A </a:t>
            </a:r>
            <a:r>
              <a:rPr lang="en-US" dirty="0"/>
              <a:t>user is defined as a single individual that is accessing file Web servers through a browser. In practice, it is very difficult to uniquely and repeatedly identify users. A user may access the Web through different machines, or use more than one browser at one time. </a:t>
            </a:r>
            <a:endParaRPr lang="en-US" dirty="0" smtClean="0"/>
          </a:p>
          <a:p>
            <a:pPr lvl="1"/>
            <a:endParaRPr lang="en-US" dirty="0" smtClean="0"/>
          </a:p>
          <a:p>
            <a:pPr lvl="1"/>
            <a:r>
              <a:rPr lang="en-US" dirty="0" smtClean="0"/>
              <a:t>A </a:t>
            </a:r>
            <a:r>
              <a:rPr lang="en-US" dirty="0"/>
              <a:t>page-view consists of every file that contributes to the display on a user’s browser at one time and is usually associated with a single user action such as a mouse-click. </a:t>
            </a:r>
            <a:endParaRPr lang="en-US" dirty="0" smtClean="0"/>
          </a:p>
          <a:p>
            <a:pPr lvl="1"/>
            <a:endParaRPr lang="en-US" dirty="0" smtClean="0"/>
          </a:p>
          <a:p>
            <a:pPr lvl="1"/>
            <a:r>
              <a:rPr lang="en-US" dirty="0" smtClean="0"/>
              <a:t>A </a:t>
            </a:r>
            <a:r>
              <a:rPr lang="en-US" dirty="0"/>
              <a:t>click-stream is a sequential series of page-views requests. Note that any page view accessed through a client or proxy-level cache will not be recorded on the server side. </a:t>
            </a:r>
            <a:endParaRPr lang="en-US" dirty="0" smtClean="0"/>
          </a:p>
          <a:p>
            <a:pPr marL="457200" lvl="1" indent="0">
              <a:buNone/>
            </a:pPr>
            <a:endParaRPr lang="en-US" dirty="0" smtClean="0"/>
          </a:p>
          <a:p>
            <a:pPr lvl="1"/>
            <a:r>
              <a:rPr lang="en-US" dirty="0" smtClean="0"/>
              <a:t>A </a:t>
            </a:r>
            <a:r>
              <a:rPr lang="en-US" dirty="0"/>
              <a:t>server session (or visit) is the click-stream for a single user for a particular Web site. The end of a server session is defined as the point when the user’s browsing session at that site has ended. </a:t>
            </a:r>
          </a:p>
          <a:p>
            <a:pPr lvl="1"/>
            <a:endParaRPr lang="en-US" dirty="0"/>
          </a:p>
          <a:p>
            <a:endParaRPr lang="en-US" dirty="0"/>
          </a:p>
        </p:txBody>
      </p:sp>
    </p:spTree>
    <p:extLst>
      <p:ext uri="{BB962C8B-B14F-4D97-AF65-F5344CB8AC3E}">
        <p14:creationId xmlns:p14="http://schemas.microsoft.com/office/powerpoint/2010/main" val="25695820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408"/>
            <a:ext cx="8229600" cy="1143000"/>
          </a:xfrm>
        </p:spPr>
        <p:txBody>
          <a:bodyPr/>
          <a:lstStyle/>
          <a:p>
            <a:r>
              <a:rPr lang="en-US" dirty="0" smtClean="0"/>
              <a:t>Process – 3 phases</a:t>
            </a:r>
            <a:endParaRPr lang="en-US" dirty="0"/>
          </a:p>
        </p:txBody>
      </p:sp>
      <p:sp>
        <p:nvSpPr>
          <p:cNvPr id="3" name="Content Placeholder 2"/>
          <p:cNvSpPr>
            <a:spLocks noGrp="1"/>
          </p:cNvSpPr>
          <p:nvPr>
            <p:ph idx="1"/>
          </p:nvPr>
        </p:nvSpPr>
        <p:spPr>
          <a:xfrm>
            <a:off x="518864" y="1196752"/>
            <a:ext cx="8229600" cy="4525963"/>
          </a:xfrm>
        </p:spPr>
        <p:txBody>
          <a:bodyPr>
            <a:noAutofit/>
          </a:bodyPr>
          <a:lstStyle/>
          <a:p>
            <a:pPr>
              <a:lnSpc>
                <a:spcPct val="120000"/>
              </a:lnSpc>
            </a:pPr>
            <a:r>
              <a:rPr lang="en-US" sz="1600" dirty="0" smtClean="0"/>
              <a:t>Preprocessing </a:t>
            </a:r>
            <a:r>
              <a:rPr lang="en-US" sz="1600" dirty="0"/>
              <a:t>consists of converting usage information contained in the </a:t>
            </a:r>
            <a:r>
              <a:rPr lang="en-US" sz="1600" dirty="0" smtClean="0"/>
              <a:t>various </a:t>
            </a:r>
            <a:r>
              <a:rPr lang="en-US" sz="1600" dirty="0"/>
              <a:t>available data sources into the data abstractions necessary for pattern </a:t>
            </a:r>
            <a:r>
              <a:rPr lang="en-US" sz="1600" dirty="0" smtClean="0"/>
              <a:t>discovery</a:t>
            </a:r>
            <a:r>
              <a:rPr lang="en-US" sz="1600" dirty="0"/>
              <a:t>. </a:t>
            </a:r>
            <a:endParaRPr lang="en-US" sz="1600" dirty="0" smtClean="0"/>
          </a:p>
          <a:p>
            <a:pPr>
              <a:lnSpc>
                <a:spcPct val="120000"/>
              </a:lnSpc>
            </a:pPr>
            <a:endParaRPr lang="en-US" sz="1600" dirty="0"/>
          </a:p>
          <a:p>
            <a:pPr>
              <a:lnSpc>
                <a:spcPct val="120000"/>
              </a:lnSpc>
            </a:pPr>
            <a:r>
              <a:rPr lang="en-US" sz="1600" dirty="0" smtClean="0"/>
              <a:t>Another </a:t>
            </a:r>
            <a:r>
              <a:rPr lang="en-US" sz="1600" dirty="0"/>
              <a:t>task is the treatment of outliers, errors, and incomplete data that can easily occur due reasons inherent to web browsing. The data recorded in server logs reflects the (possibly concurrent) access of a Web site by multiple users, and only the IP address, agent, and server side click-stream are available to identify users and server sessions. However, it is important to notice that the data collected by server logs may not be entirely reliable because some page views may be cached by the user’s browser or by a proxy server. In a Web server log, all requests from a proxy server have the same identifier, even though the </a:t>
            </a:r>
            <a:r>
              <a:rPr lang="en-US" sz="1600" dirty="0" smtClean="0"/>
              <a:t>requests </a:t>
            </a:r>
            <a:r>
              <a:rPr lang="en-US" sz="1600" dirty="0"/>
              <a:t>potentially represent more than one user. </a:t>
            </a:r>
            <a:endParaRPr lang="en-US" sz="1600" dirty="0" smtClean="0"/>
          </a:p>
          <a:p>
            <a:pPr>
              <a:lnSpc>
                <a:spcPct val="120000"/>
              </a:lnSpc>
            </a:pPr>
            <a:endParaRPr lang="en-US" sz="1600" dirty="0"/>
          </a:p>
          <a:p>
            <a:pPr>
              <a:lnSpc>
                <a:spcPct val="120000"/>
              </a:lnSpc>
            </a:pPr>
            <a:r>
              <a:rPr lang="en-US" sz="1600" dirty="0" smtClean="0"/>
              <a:t>Also</a:t>
            </a:r>
            <a:r>
              <a:rPr lang="en-US" sz="1600" dirty="0"/>
              <a:t>, due to proxy server level caching, multiple users throughout an extended period of time could actually view a single request from the server. The Web server can also store other kinds of usage information such as cookies, which are markers generated by the Web server for individual client browsers to automatically track the site visitors. </a:t>
            </a:r>
          </a:p>
        </p:txBody>
      </p:sp>
    </p:spTree>
    <p:extLst>
      <p:ext uri="{BB962C8B-B14F-4D97-AF65-F5344CB8AC3E}">
        <p14:creationId xmlns:p14="http://schemas.microsoft.com/office/powerpoint/2010/main" val="32234352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00"/>
            <a:ext cx="8229600" cy="1143000"/>
          </a:xfrm>
        </p:spPr>
        <p:txBody>
          <a:bodyPr/>
          <a:lstStyle/>
          <a:p>
            <a:r>
              <a:rPr lang="en-US" dirty="0" smtClean="0"/>
              <a:t>Process - </a:t>
            </a:r>
            <a:r>
              <a:rPr lang="en-US" dirty="0"/>
              <a:t>3</a:t>
            </a:r>
            <a:r>
              <a:rPr lang="en-US" dirty="0" smtClean="0"/>
              <a:t> phases</a:t>
            </a:r>
            <a:endParaRPr lang="en-US" dirty="0"/>
          </a:p>
        </p:txBody>
      </p:sp>
      <p:sp>
        <p:nvSpPr>
          <p:cNvPr id="3" name="Content Placeholder 2"/>
          <p:cNvSpPr>
            <a:spLocks noGrp="1"/>
          </p:cNvSpPr>
          <p:nvPr>
            <p:ph idx="1"/>
          </p:nvPr>
        </p:nvSpPr>
        <p:spPr>
          <a:xfrm>
            <a:off x="611560" y="1196752"/>
            <a:ext cx="8229600" cy="5184576"/>
          </a:xfrm>
        </p:spPr>
        <p:txBody>
          <a:bodyPr>
            <a:noAutofit/>
          </a:bodyPr>
          <a:lstStyle/>
          <a:p>
            <a:r>
              <a:rPr lang="en-US" sz="2000" dirty="0" smtClean="0"/>
              <a:t>The </a:t>
            </a:r>
            <a:r>
              <a:rPr lang="en-US" sz="2000" dirty="0"/>
              <a:t>next phase is the pattern discovery phase. Methods and algorithms used in this phase have been developed from several fields such as statistics, machine learning, and databases. This phase of Web usage mining has three main </a:t>
            </a:r>
            <a:r>
              <a:rPr lang="en-US" sz="2000" dirty="0" smtClean="0"/>
              <a:t>operations </a:t>
            </a:r>
            <a:r>
              <a:rPr lang="en-US" sz="2000" dirty="0"/>
              <a:t>of interest: association (i.e. which pages tend to be accessed together), clustering (i.e. finding groups of users, transactions, pages, etc.), and sequential analysis (the order in which web pages tend to be accessed). The first two are the focus of our ongoing work. </a:t>
            </a:r>
          </a:p>
          <a:p>
            <a:endParaRPr lang="en-US" sz="2000" dirty="0" smtClean="0"/>
          </a:p>
          <a:p>
            <a:r>
              <a:rPr lang="en-US" sz="2000" dirty="0" smtClean="0"/>
              <a:t>Pattern </a:t>
            </a:r>
            <a:r>
              <a:rPr lang="en-US" sz="2000" dirty="0"/>
              <a:t>analysis is the last phase in the overall process of Web usage mining. In this phase the motivation is to filter out uninteresting rules or patterns found in the previous phase. Visualization techniques are useful to help application domains expert analyze the discovered patterns. </a:t>
            </a:r>
          </a:p>
          <a:p>
            <a:endParaRPr lang="en-US" sz="2000" dirty="0"/>
          </a:p>
        </p:txBody>
      </p:sp>
    </p:spTree>
    <p:extLst>
      <p:ext uri="{BB962C8B-B14F-4D97-AF65-F5344CB8AC3E}">
        <p14:creationId xmlns:p14="http://schemas.microsoft.com/office/powerpoint/2010/main" val="37775950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8800" y="1268760"/>
            <a:ext cx="8585200" cy="4887829"/>
          </a:xfrm>
          <a:prstGeom prst="rect">
            <a:avLst/>
          </a:prstGeom>
        </p:spPr>
      </p:pic>
      <p:sp>
        <p:nvSpPr>
          <p:cNvPr id="2" name="Title 1"/>
          <p:cNvSpPr>
            <a:spLocks noGrp="1"/>
          </p:cNvSpPr>
          <p:nvPr>
            <p:ph type="title"/>
          </p:nvPr>
        </p:nvSpPr>
        <p:spPr>
          <a:xfrm>
            <a:off x="662880" y="-171400"/>
            <a:ext cx="8229600" cy="1143000"/>
          </a:xfrm>
        </p:spPr>
        <p:txBody>
          <a:bodyPr>
            <a:normAutofit fontScale="90000"/>
          </a:bodyPr>
          <a:lstStyle/>
          <a:p>
            <a:r>
              <a:rPr lang="en-US" dirty="0"/>
              <a:t>Access Logs Processing Architecture </a:t>
            </a:r>
          </a:p>
        </p:txBody>
      </p:sp>
    </p:spTree>
    <p:extLst>
      <p:ext uri="{BB962C8B-B14F-4D97-AF65-F5344CB8AC3E}">
        <p14:creationId xmlns:p14="http://schemas.microsoft.com/office/powerpoint/2010/main" val="38750445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8071" y="980728"/>
            <a:ext cx="8396301" cy="5400600"/>
          </a:xfrm>
          <a:prstGeom prst="rect">
            <a:avLst/>
          </a:prstGeom>
        </p:spPr>
      </p:pic>
      <p:sp>
        <p:nvSpPr>
          <p:cNvPr id="5" name="Title 4"/>
          <p:cNvSpPr>
            <a:spLocks noGrp="1"/>
          </p:cNvSpPr>
          <p:nvPr>
            <p:ph type="title"/>
          </p:nvPr>
        </p:nvSpPr>
        <p:spPr>
          <a:xfrm>
            <a:off x="457200" y="-99392"/>
            <a:ext cx="8229600" cy="1143000"/>
          </a:xfrm>
        </p:spPr>
        <p:txBody>
          <a:bodyPr/>
          <a:lstStyle/>
          <a:p>
            <a:r>
              <a:rPr lang="en-US" dirty="0" smtClean="0"/>
              <a:t>Data Model Layout</a:t>
            </a:r>
            <a:endParaRPr lang="en-US" dirty="0"/>
          </a:p>
        </p:txBody>
      </p:sp>
    </p:spTree>
    <p:extLst>
      <p:ext uri="{BB962C8B-B14F-4D97-AF65-F5344CB8AC3E}">
        <p14:creationId xmlns:p14="http://schemas.microsoft.com/office/powerpoint/2010/main" val="42006579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3568" y="1124744"/>
            <a:ext cx="8208912" cy="5112568"/>
          </a:xfrm>
          <a:prstGeom prst="rect">
            <a:avLst/>
          </a:prstGeom>
        </p:spPr>
      </p:pic>
      <p:sp>
        <p:nvSpPr>
          <p:cNvPr id="3" name="Title 2"/>
          <p:cNvSpPr>
            <a:spLocks noGrp="1"/>
          </p:cNvSpPr>
          <p:nvPr>
            <p:ph type="title"/>
          </p:nvPr>
        </p:nvSpPr>
        <p:spPr>
          <a:xfrm>
            <a:off x="518864" y="-243408"/>
            <a:ext cx="8229600" cy="1143000"/>
          </a:xfrm>
        </p:spPr>
        <p:txBody>
          <a:bodyPr/>
          <a:lstStyle/>
          <a:p>
            <a:r>
              <a:rPr lang="en-US" dirty="0" smtClean="0"/>
              <a:t>Basic statistical analysis</a:t>
            </a:r>
            <a:endParaRPr lang="en-US" dirty="0"/>
          </a:p>
        </p:txBody>
      </p:sp>
    </p:spTree>
    <p:extLst>
      <p:ext uri="{BB962C8B-B14F-4D97-AF65-F5344CB8AC3E}">
        <p14:creationId xmlns:p14="http://schemas.microsoft.com/office/powerpoint/2010/main" val="906641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272"/>
            <a:ext cx="8229600" cy="1143000"/>
          </a:xfrm>
        </p:spPr>
        <p:txBody>
          <a:bodyPr/>
          <a:lstStyle/>
          <a:p>
            <a:pPr>
              <a:defRPr/>
            </a:pPr>
            <a:r>
              <a:rPr lang="en-US" dirty="0"/>
              <a:t>Introduction</a:t>
            </a:r>
          </a:p>
        </p:txBody>
      </p:sp>
      <p:sp>
        <p:nvSpPr>
          <p:cNvPr id="3" name="Content Placeholder 2"/>
          <p:cNvSpPr>
            <a:spLocks noGrp="1"/>
          </p:cNvSpPr>
          <p:nvPr>
            <p:ph idx="1"/>
          </p:nvPr>
        </p:nvSpPr>
        <p:spPr>
          <a:xfrm>
            <a:off x="827584" y="1628800"/>
            <a:ext cx="7649542" cy="4521200"/>
          </a:xfrm>
        </p:spPr>
        <p:txBody>
          <a:bodyPr/>
          <a:lstStyle/>
          <a:p>
            <a:pPr marL="0" indent="0" algn="just">
              <a:lnSpc>
                <a:spcPct val="100000"/>
              </a:lnSpc>
              <a:buFont typeface="Arial" charset="0"/>
              <a:buNone/>
              <a:defRPr/>
            </a:pPr>
            <a:r>
              <a:rPr lang="en-US" sz="2800" i="1" dirty="0"/>
              <a:t>Web mining </a:t>
            </a:r>
            <a:r>
              <a:rPr lang="en-US" sz="2800" dirty="0"/>
              <a:t>can be broadly </a:t>
            </a:r>
            <a:r>
              <a:rPr lang="en-US" sz="2800" dirty="0" smtClean="0"/>
              <a:t>defined </a:t>
            </a:r>
            <a:r>
              <a:rPr lang="en-US" sz="2800" b="1" dirty="0" smtClean="0"/>
              <a:t>as </a:t>
            </a:r>
            <a:r>
              <a:rPr lang="en-US" sz="2800" dirty="0"/>
              <a:t>the discovery and analysis of useful information from the World Wide Web. This describes the automatic search of information resources available on-line, i.e. </a:t>
            </a:r>
            <a:r>
              <a:rPr lang="en-US" sz="2800" i="1" dirty="0" smtClean="0"/>
              <a:t>Web </a:t>
            </a:r>
            <a:r>
              <a:rPr lang="en-US" sz="2800" i="1" dirty="0"/>
              <a:t>content mining</a:t>
            </a:r>
            <a:r>
              <a:rPr lang="en-US" sz="2800" i="1" dirty="0" smtClean="0"/>
              <a:t>, </a:t>
            </a:r>
            <a:r>
              <a:rPr lang="en-US" sz="2800" dirty="0" smtClean="0"/>
              <a:t>and </a:t>
            </a:r>
            <a:r>
              <a:rPr lang="en-US" sz="2800" dirty="0"/>
              <a:t>the discovery of user access patterns from Web servers, i.e., </a:t>
            </a:r>
            <a:r>
              <a:rPr lang="en-US" sz="2800" i="1" dirty="0"/>
              <a:t>Web usage mining. </a:t>
            </a:r>
            <a:endParaRPr lang="en-US" sz="2800" dirty="0" smtClean="0"/>
          </a:p>
        </p:txBody>
      </p:sp>
      <p:sp>
        <p:nvSpPr>
          <p:cNvPr id="17411"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6003B2A4-D426-2142-B5E7-EC12CE249496}" type="slidenum">
              <a:rPr lang="en-GB" sz="1400">
                <a:solidFill>
                  <a:srgbClr val="000000"/>
                </a:solidFill>
              </a:rPr>
              <a:pPr/>
              <a:t>6</a:t>
            </a:fld>
            <a:endParaRPr lang="en-GB" sz="1400">
              <a:solidFill>
                <a:srgbClr val="000000"/>
              </a:solidFill>
            </a:endParaRPr>
          </a:p>
        </p:txBody>
      </p:sp>
    </p:spTree>
    <p:extLst>
      <p:ext uri="{BB962C8B-B14F-4D97-AF65-F5344CB8AC3E}">
        <p14:creationId xmlns:p14="http://schemas.microsoft.com/office/powerpoint/2010/main" val="21668422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67435" y="1124744"/>
            <a:ext cx="8025045" cy="5112568"/>
          </a:xfrm>
          <a:prstGeom prst="rect">
            <a:avLst/>
          </a:prstGeom>
        </p:spPr>
      </p:pic>
      <p:sp>
        <p:nvSpPr>
          <p:cNvPr id="2" name="Title 1"/>
          <p:cNvSpPr>
            <a:spLocks noGrp="1"/>
          </p:cNvSpPr>
          <p:nvPr>
            <p:ph type="title"/>
          </p:nvPr>
        </p:nvSpPr>
        <p:spPr>
          <a:xfrm>
            <a:off x="662880" y="-315416"/>
            <a:ext cx="8229600" cy="1143000"/>
          </a:xfrm>
        </p:spPr>
        <p:txBody>
          <a:bodyPr>
            <a:normAutofit/>
          </a:bodyPr>
          <a:lstStyle/>
          <a:p>
            <a:r>
              <a:rPr lang="en-US" dirty="0"/>
              <a:t>Discovering Frequent </a:t>
            </a:r>
            <a:r>
              <a:rPr lang="en-US" dirty="0" smtClean="0"/>
              <a:t>Associations</a:t>
            </a:r>
            <a:endParaRPr lang="en-US" dirty="0"/>
          </a:p>
        </p:txBody>
      </p:sp>
    </p:spTree>
    <p:extLst>
      <p:ext uri="{BB962C8B-B14F-4D97-AF65-F5344CB8AC3E}">
        <p14:creationId xmlns:p14="http://schemas.microsoft.com/office/powerpoint/2010/main" val="27147454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408"/>
            <a:ext cx="8229600" cy="1143000"/>
          </a:xfrm>
        </p:spPr>
        <p:txBody>
          <a:bodyPr/>
          <a:lstStyle/>
          <a:p>
            <a:r>
              <a:rPr lang="en-US" dirty="0" smtClean="0"/>
              <a:t>Some results</a:t>
            </a:r>
            <a:endParaRPr lang="en-US" dirty="0"/>
          </a:p>
        </p:txBody>
      </p:sp>
      <p:sp>
        <p:nvSpPr>
          <p:cNvPr id="3" name="Content Placeholder 2"/>
          <p:cNvSpPr>
            <a:spLocks noGrp="1"/>
          </p:cNvSpPr>
          <p:nvPr>
            <p:ph idx="1"/>
          </p:nvPr>
        </p:nvSpPr>
        <p:spPr>
          <a:xfrm>
            <a:off x="662880" y="1351309"/>
            <a:ext cx="8229600" cy="4525963"/>
          </a:xfrm>
        </p:spPr>
        <p:txBody>
          <a:bodyPr/>
          <a:lstStyle/>
          <a:p>
            <a:r>
              <a:rPr lang="en-US" dirty="0"/>
              <a:t>S</a:t>
            </a:r>
            <a:r>
              <a:rPr lang="en-US" dirty="0" smtClean="0"/>
              <a:t>trong associations between:</a:t>
            </a:r>
          </a:p>
          <a:p>
            <a:pPr lvl="1"/>
            <a:r>
              <a:rPr lang="en-US" dirty="0" smtClean="0"/>
              <a:t> </a:t>
            </a:r>
            <a:r>
              <a:rPr lang="en-US" dirty="0"/>
              <a:t>Politics (</a:t>
            </a:r>
            <a:r>
              <a:rPr lang="en-US" dirty="0" err="1"/>
              <a:t>Politica</a:t>
            </a:r>
            <a:r>
              <a:rPr lang="en-US" dirty="0"/>
              <a:t>) and Society (</a:t>
            </a:r>
            <a:r>
              <a:rPr lang="en-US" dirty="0" err="1"/>
              <a:t>Sociedade</a:t>
            </a:r>
            <a:r>
              <a:rPr lang="en-US" dirty="0"/>
              <a:t>), </a:t>
            </a:r>
            <a:endParaRPr lang="en-US" dirty="0" smtClean="0"/>
          </a:p>
          <a:p>
            <a:pPr lvl="1"/>
            <a:endParaRPr lang="en-US" dirty="0" smtClean="0"/>
          </a:p>
          <a:p>
            <a:pPr lvl="1"/>
            <a:r>
              <a:rPr lang="en-US" dirty="0" smtClean="0"/>
              <a:t>Politics </a:t>
            </a:r>
            <a:r>
              <a:rPr lang="en-US" dirty="0"/>
              <a:t>(</a:t>
            </a:r>
            <a:r>
              <a:rPr lang="en-US" dirty="0" err="1"/>
              <a:t>Politica</a:t>
            </a:r>
            <a:r>
              <a:rPr lang="en-US" dirty="0"/>
              <a:t>) and International News (</a:t>
            </a:r>
            <a:r>
              <a:rPr lang="en-US" dirty="0" err="1"/>
              <a:t>Internacional</a:t>
            </a:r>
            <a:r>
              <a:rPr lang="en-US" dirty="0" smtClean="0"/>
              <a:t>)</a:t>
            </a:r>
          </a:p>
          <a:p>
            <a:pPr lvl="1"/>
            <a:endParaRPr lang="en-US" dirty="0" smtClean="0"/>
          </a:p>
          <a:p>
            <a:pPr lvl="1"/>
            <a:r>
              <a:rPr lang="en-US" dirty="0" smtClean="0"/>
              <a:t>Society </a:t>
            </a:r>
            <a:r>
              <a:rPr lang="en-US" dirty="0"/>
              <a:t>(</a:t>
            </a:r>
            <a:r>
              <a:rPr lang="en-US" dirty="0" err="1"/>
              <a:t>Sociedade</a:t>
            </a:r>
            <a:r>
              <a:rPr lang="en-US" dirty="0"/>
              <a:t>) and </a:t>
            </a:r>
            <a:r>
              <a:rPr lang="en-US" dirty="0" smtClean="0"/>
              <a:t>International </a:t>
            </a:r>
            <a:r>
              <a:rPr lang="en-US" dirty="0"/>
              <a:t>News (</a:t>
            </a:r>
            <a:r>
              <a:rPr lang="en-US" dirty="0" err="1"/>
              <a:t>Internacional</a:t>
            </a:r>
            <a:r>
              <a:rPr lang="en-US" dirty="0" smtClean="0"/>
              <a:t>)</a:t>
            </a:r>
            <a:endParaRPr lang="en-US" dirty="0"/>
          </a:p>
          <a:p>
            <a:endParaRPr lang="en-US" dirty="0"/>
          </a:p>
        </p:txBody>
      </p:sp>
    </p:spTree>
    <p:extLst>
      <p:ext uri="{BB962C8B-B14F-4D97-AF65-F5344CB8AC3E}">
        <p14:creationId xmlns:p14="http://schemas.microsoft.com/office/powerpoint/2010/main" val="1483455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4584" y="1052736"/>
            <a:ext cx="8135888" cy="5112568"/>
          </a:xfrm>
          <a:prstGeom prst="rect">
            <a:avLst/>
          </a:prstGeom>
        </p:spPr>
      </p:pic>
      <p:sp>
        <p:nvSpPr>
          <p:cNvPr id="3" name="Title 2"/>
          <p:cNvSpPr>
            <a:spLocks noGrp="1"/>
          </p:cNvSpPr>
          <p:nvPr>
            <p:ph type="title"/>
          </p:nvPr>
        </p:nvSpPr>
        <p:spPr>
          <a:xfrm>
            <a:off x="734888" y="-171400"/>
            <a:ext cx="8229600" cy="1143000"/>
          </a:xfrm>
        </p:spPr>
        <p:txBody>
          <a:bodyPr/>
          <a:lstStyle/>
          <a:p>
            <a:r>
              <a:rPr lang="en-US" dirty="0" smtClean="0"/>
              <a:t>Clusters</a:t>
            </a:r>
            <a:endParaRPr lang="en-US" dirty="0"/>
          </a:p>
        </p:txBody>
      </p:sp>
    </p:spTree>
    <p:extLst>
      <p:ext uri="{BB962C8B-B14F-4D97-AF65-F5344CB8AC3E}">
        <p14:creationId xmlns:p14="http://schemas.microsoft.com/office/powerpoint/2010/main" val="3635683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Amazon</a:t>
            </a:r>
            <a:br>
              <a:rPr lang="en-US" dirty="0" smtClean="0"/>
            </a:b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278127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634082"/>
          </a:xfrm>
        </p:spPr>
        <p:txBody>
          <a:bodyPr>
            <a:normAutofit fontScale="90000"/>
          </a:bodyPr>
          <a:lstStyle/>
          <a:p>
            <a:r>
              <a:rPr lang="en-US" dirty="0" smtClean="0"/>
              <a:t>Amazon</a:t>
            </a:r>
            <a:endParaRPr lang="en-US" dirty="0"/>
          </a:p>
        </p:txBody>
      </p:sp>
      <p:sp>
        <p:nvSpPr>
          <p:cNvPr id="3" name="Content Placeholder 2"/>
          <p:cNvSpPr>
            <a:spLocks noGrp="1"/>
          </p:cNvSpPr>
          <p:nvPr>
            <p:ph idx="1"/>
          </p:nvPr>
        </p:nvSpPr>
        <p:spPr>
          <a:xfrm>
            <a:off x="611560" y="1268760"/>
            <a:ext cx="8229600" cy="1296144"/>
          </a:xfrm>
        </p:spPr>
        <p:txBody>
          <a:bodyPr>
            <a:normAutofit/>
          </a:bodyPr>
          <a:lstStyle/>
          <a:p>
            <a:r>
              <a:rPr lang="en-US" sz="2800" dirty="0"/>
              <a:t>21 data science systems used by Amazon to operate its </a:t>
            </a:r>
            <a:r>
              <a:rPr lang="en-US" sz="2800" dirty="0" smtClean="0"/>
              <a:t>business</a:t>
            </a:r>
            <a:endParaRPr lang="en-US" sz="2800" dirty="0"/>
          </a:p>
        </p:txBody>
      </p:sp>
      <p:pic>
        <p:nvPicPr>
          <p:cNvPr id="4" name="Picture 3"/>
          <p:cNvPicPr>
            <a:picLocks noChangeAspect="1"/>
          </p:cNvPicPr>
          <p:nvPr/>
        </p:nvPicPr>
        <p:blipFill>
          <a:blip r:embed="rId2"/>
          <a:stretch>
            <a:fillRect/>
          </a:stretch>
        </p:blipFill>
        <p:spPr>
          <a:xfrm>
            <a:off x="2267744" y="2420888"/>
            <a:ext cx="5029200" cy="3886200"/>
          </a:xfrm>
          <a:prstGeom prst="rect">
            <a:avLst/>
          </a:prstGeom>
        </p:spPr>
      </p:pic>
    </p:spTree>
    <p:extLst>
      <p:ext uri="{BB962C8B-B14F-4D97-AF65-F5344CB8AC3E}">
        <p14:creationId xmlns:p14="http://schemas.microsoft.com/office/powerpoint/2010/main" val="41333404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634082"/>
          </a:xfrm>
        </p:spPr>
        <p:txBody>
          <a:bodyPr>
            <a:normAutofit fontScale="90000"/>
          </a:bodyPr>
          <a:lstStyle/>
          <a:p>
            <a:r>
              <a:rPr lang="en-US" dirty="0" smtClean="0"/>
              <a:t>Amazon</a:t>
            </a:r>
            <a:endParaRPr lang="en-US" dirty="0"/>
          </a:p>
        </p:txBody>
      </p:sp>
      <p:sp>
        <p:nvSpPr>
          <p:cNvPr id="3" name="Content Placeholder 2"/>
          <p:cNvSpPr>
            <a:spLocks noGrp="1"/>
          </p:cNvSpPr>
          <p:nvPr>
            <p:ph idx="1"/>
          </p:nvPr>
        </p:nvSpPr>
        <p:spPr>
          <a:xfrm>
            <a:off x="611560" y="1268760"/>
            <a:ext cx="8229600" cy="5040560"/>
          </a:xfrm>
        </p:spPr>
        <p:txBody>
          <a:bodyPr>
            <a:noAutofit/>
          </a:bodyPr>
          <a:lstStyle/>
          <a:p>
            <a:r>
              <a:rPr lang="en-US" sz="2000" b="1" dirty="0" smtClean="0"/>
              <a:t>Supply </a:t>
            </a:r>
            <a:r>
              <a:rPr lang="en-US" sz="2000" b="1" dirty="0"/>
              <a:t>chain optimization (I). </a:t>
            </a:r>
            <a:r>
              <a:rPr lang="en-US" sz="2000" dirty="0"/>
              <a:t>Sites selection for warehouses to minimize distribution costs (proximity to vendors, balanced against proximity to consumers). How many warehouses are needed, and what capacity each of them should have.</a:t>
            </a:r>
          </a:p>
          <a:p>
            <a:endParaRPr lang="en-US" sz="2000" b="1" dirty="0"/>
          </a:p>
          <a:p>
            <a:r>
              <a:rPr lang="en-US" sz="2000" b="1" dirty="0" smtClean="0"/>
              <a:t>Supply </a:t>
            </a:r>
            <a:r>
              <a:rPr lang="en-US" sz="2000" b="1" dirty="0"/>
              <a:t>chain optimization (II)</a:t>
            </a:r>
            <a:r>
              <a:rPr lang="en-US" sz="2000" dirty="0"/>
              <a:t>. Selection of optimal routes, schedules, and products groupings, to minimize delivery costs (using graph theory)</a:t>
            </a:r>
          </a:p>
          <a:p>
            <a:endParaRPr lang="en-US" sz="2000" b="1" dirty="0"/>
          </a:p>
          <a:p>
            <a:r>
              <a:rPr lang="en-US" sz="2000" b="1" dirty="0" smtClean="0"/>
              <a:t>Supply </a:t>
            </a:r>
            <a:r>
              <a:rPr lang="en-US" sz="2000" b="1" dirty="0"/>
              <a:t>chain optimization (III). </a:t>
            </a:r>
            <a:r>
              <a:rPr lang="en-US" sz="2000" dirty="0"/>
              <a:t>Optimization of gas purchases for delivery trucks.</a:t>
            </a:r>
          </a:p>
          <a:p>
            <a:endParaRPr lang="en-US" sz="2000" b="1" dirty="0"/>
          </a:p>
          <a:p>
            <a:r>
              <a:rPr lang="en-US" sz="2000" b="1" dirty="0" smtClean="0"/>
              <a:t>Supply </a:t>
            </a:r>
            <a:r>
              <a:rPr lang="en-US" sz="2000" b="1" dirty="0"/>
              <a:t>chain optimization (IV). </a:t>
            </a:r>
            <a:r>
              <a:rPr lang="en-US" sz="2000" dirty="0"/>
              <a:t>Minimize time spent by drivers in traffic jams (requires traffic prediction) while optimizing delivery speed, gas usage and other factors (better be stuck 20 minutes in a traffic jam than a costly detour, or departing later?</a:t>
            </a:r>
            <a:r>
              <a:rPr lang="en-US" sz="2000" dirty="0" smtClean="0"/>
              <a:t>)</a:t>
            </a:r>
            <a:endParaRPr lang="en-US" sz="2000" dirty="0"/>
          </a:p>
        </p:txBody>
      </p:sp>
    </p:spTree>
    <p:extLst>
      <p:ext uri="{BB962C8B-B14F-4D97-AF65-F5344CB8AC3E}">
        <p14:creationId xmlns:p14="http://schemas.microsoft.com/office/powerpoint/2010/main" val="40638032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634082"/>
          </a:xfrm>
        </p:spPr>
        <p:txBody>
          <a:bodyPr>
            <a:normAutofit fontScale="90000"/>
          </a:bodyPr>
          <a:lstStyle/>
          <a:p>
            <a:r>
              <a:rPr lang="en-US" dirty="0" smtClean="0"/>
              <a:t>Amazon</a:t>
            </a:r>
            <a:endParaRPr lang="en-US" dirty="0"/>
          </a:p>
        </p:txBody>
      </p:sp>
      <p:sp>
        <p:nvSpPr>
          <p:cNvPr id="3" name="Content Placeholder 2"/>
          <p:cNvSpPr>
            <a:spLocks noGrp="1"/>
          </p:cNvSpPr>
          <p:nvPr>
            <p:ph idx="1"/>
          </p:nvPr>
        </p:nvSpPr>
        <p:spPr>
          <a:xfrm>
            <a:off x="611560" y="2060848"/>
            <a:ext cx="8229600" cy="3240360"/>
          </a:xfrm>
        </p:spPr>
        <p:txBody>
          <a:bodyPr>
            <a:noAutofit/>
          </a:bodyPr>
          <a:lstStyle/>
          <a:p>
            <a:r>
              <a:rPr lang="en-US" sz="2000" b="1" dirty="0" smtClean="0"/>
              <a:t>Pricing </a:t>
            </a:r>
            <a:r>
              <a:rPr lang="en-US" sz="2000" b="1" dirty="0"/>
              <a:t>and profit optimization</a:t>
            </a:r>
            <a:r>
              <a:rPr lang="en-US" sz="2000" dirty="0"/>
              <a:t> (per-product </a:t>
            </a:r>
            <a:r>
              <a:rPr lang="en-US" sz="2000" i="1" dirty="0"/>
              <a:t>price elasticity</a:t>
            </a:r>
            <a:r>
              <a:rPr lang="en-US" sz="2000" dirty="0"/>
              <a:t> studies needed; may require products to be aggregated in categories, to create buckets that yield statistical significance</a:t>
            </a:r>
            <a:r>
              <a:rPr lang="en-US" sz="2000" dirty="0" smtClean="0"/>
              <a:t>)</a:t>
            </a:r>
          </a:p>
          <a:p>
            <a:endParaRPr lang="en-US" sz="2000" dirty="0"/>
          </a:p>
          <a:p>
            <a:r>
              <a:rPr lang="en-US" sz="2000" b="1" dirty="0" smtClean="0"/>
              <a:t>Fraud </a:t>
            </a:r>
            <a:r>
              <a:rPr lang="en-US" sz="2000" b="1" dirty="0"/>
              <a:t>detection</a:t>
            </a:r>
            <a:r>
              <a:rPr lang="en-US" sz="2000" dirty="0"/>
              <a:t> for credit card transactions (</a:t>
            </a:r>
            <a:r>
              <a:rPr lang="en-US" sz="2000" dirty="0" smtClean="0"/>
              <a:t>use decision </a:t>
            </a:r>
            <a:r>
              <a:rPr lang="en-US" sz="2000" dirty="0"/>
              <a:t>tree methods). Also detect criminal behavior </a:t>
            </a:r>
            <a:r>
              <a:rPr lang="en-US" sz="2000" dirty="0" smtClean="0"/>
              <a:t>taking </a:t>
            </a:r>
            <a:r>
              <a:rPr lang="en-US" sz="2000" dirty="0"/>
              <a:t>place on AWS for instance. Detect system intrusions and hacking attempts (to prevent stealing data such as credit card data, or prevent employee ID theft, or other malicious activity). </a:t>
            </a:r>
            <a:r>
              <a:rPr lang="en-US" sz="2000" b="1" dirty="0"/>
              <a:t> </a:t>
            </a:r>
            <a:endParaRPr lang="en-US" sz="2000" dirty="0"/>
          </a:p>
        </p:txBody>
      </p:sp>
    </p:spTree>
    <p:extLst>
      <p:ext uri="{BB962C8B-B14F-4D97-AF65-F5344CB8AC3E}">
        <p14:creationId xmlns:p14="http://schemas.microsoft.com/office/powerpoint/2010/main" val="22043710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634082"/>
          </a:xfrm>
        </p:spPr>
        <p:txBody>
          <a:bodyPr>
            <a:normAutofit fontScale="90000"/>
          </a:bodyPr>
          <a:lstStyle/>
          <a:p>
            <a:r>
              <a:rPr lang="en-US" dirty="0" smtClean="0"/>
              <a:t>Amazon</a:t>
            </a:r>
            <a:endParaRPr lang="en-US" dirty="0"/>
          </a:p>
        </p:txBody>
      </p:sp>
      <p:sp>
        <p:nvSpPr>
          <p:cNvPr id="3" name="Content Placeholder 2"/>
          <p:cNvSpPr>
            <a:spLocks noGrp="1"/>
          </p:cNvSpPr>
          <p:nvPr>
            <p:ph idx="1"/>
          </p:nvPr>
        </p:nvSpPr>
        <p:spPr>
          <a:xfrm>
            <a:off x="611560" y="1268760"/>
            <a:ext cx="8229600" cy="5040560"/>
          </a:xfrm>
        </p:spPr>
        <p:txBody>
          <a:bodyPr>
            <a:noAutofit/>
          </a:bodyPr>
          <a:lstStyle/>
          <a:p>
            <a:r>
              <a:rPr lang="en-US" sz="2000" b="1" dirty="0" smtClean="0"/>
              <a:t>Fake </a:t>
            </a:r>
            <a:r>
              <a:rPr lang="en-US" sz="2000" b="1" dirty="0"/>
              <a:t>reviews detection</a:t>
            </a:r>
            <a:r>
              <a:rPr lang="en-US" sz="2000" dirty="0"/>
              <a:t>. They still have tons of progress to make in this area: at least categorizing users would be a first step, so that buyers know what kind of user produced a specific review; </a:t>
            </a:r>
            <a:r>
              <a:rPr lang="en-US" sz="2000" dirty="0" smtClean="0"/>
              <a:t>then </a:t>
            </a:r>
            <a:r>
              <a:rPr lang="en-US" sz="2000" dirty="0"/>
              <a:t>relevancy algorithms must be used to assess how relevant a review is for a specific product, knowing that most </a:t>
            </a:r>
            <a:r>
              <a:rPr lang="en-US" sz="2000" i="1" dirty="0"/>
              <a:t>likes</a:t>
            </a:r>
            <a:r>
              <a:rPr lang="en-US" sz="2000" dirty="0"/>
              <a:t> and </a:t>
            </a:r>
            <a:r>
              <a:rPr lang="en-US" sz="2000" i="1" dirty="0"/>
              <a:t>stars</a:t>
            </a:r>
            <a:r>
              <a:rPr lang="en-US" sz="2000" dirty="0"/>
              <a:t> assigned by users are biased - partly because most </a:t>
            </a:r>
            <a:r>
              <a:rPr lang="en-US" sz="2000" i="1" dirty="0"/>
              <a:t>normal</a:t>
            </a:r>
            <a:r>
              <a:rPr lang="en-US" sz="2000" dirty="0"/>
              <a:t> people don't have time or interest to write a review. Indeed, fake reviews is a lucrative business taking advantages of inefficiencies in platforms such as Amazon. The best solution is to remove user-generated reviews and replace them, for each product, by number of sales over the last 30 days</a:t>
            </a:r>
            <a:r>
              <a:rPr lang="en-US" sz="2000" dirty="0" smtClean="0"/>
              <a:t>.</a:t>
            </a:r>
          </a:p>
          <a:p>
            <a:pPr marL="0" indent="0">
              <a:buNone/>
            </a:pPr>
            <a:endParaRPr lang="en-US" sz="2000" b="1" dirty="0"/>
          </a:p>
          <a:p>
            <a:r>
              <a:rPr lang="en-US" sz="2000" b="1" dirty="0" smtClean="0"/>
              <a:t>Taxonomy </a:t>
            </a:r>
            <a:r>
              <a:rPr lang="en-US" sz="2000" b="1" dirty="0"/>
              <a:t>creation</a:t>
            </a:r>
            <a:r>
              <a:rPr lang="en-US" sz="2000" dirty="0"/>
              <a:t> to categorize products, produce and maintain great catalogs, and help with user searches: this is a gigantic clustering problem, that can be done efficiently using tagging and indexing algorithms</a:t>
            </a:r>
          </a:p>
          <a:p>
            <a:pPr marL="0" indent="0">
              <a:buNone/>
            </a:pPr>
            <a:endParaRPr lang="en-US" sz="2000" dirty="0"/>
          </a:p>
        </p:txBody>
      </p:sp>
    </p:spTree>
    <p:extLst>
      <p:ext uri="{BB962C8B-B14F-4D97-AF65-F5344CB8AC3E}">
        <p14:creationId xmlns:p14="http://schemas.microsoft.com/office/powerpoint/2010/main" val="27507245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634082"/>
          </a:xfrm>
        </p:spPr>
        <p:txBody>
          <a:bodyPr>
            <a:normAutofit fontScale="90000"/>
          </a:bodyPr>
          <a:lstStyle/>
          <a:p>
            <a:r>
              <a:rPr lang="en-US" dirty="0" smtClean="0"/>
              <a:t>Amazon</a:t>
            </a:r>
            <a:endParaRPr lang="en-US" dirty="0"/>
          </a:p>
        </p:txBody>
      </p:sp>
      <p:sp>
        <p:nvSpPr>
          <p:cNvPr id="3" name="Content Placeholder 2"/>
          <p:cNvSpPr>
            <a:spLocks noGrp="1"/>
          </p:cNvSpPr>
          <p:nvPr>
            <p:ph idx="1"/>
          </p:nvPr>
        </p:nvSpPr>
        <p:spPr>
          <a:xfrm>
            <a:off x="611560" y="1268760"/>
            <a:ext cx="8229600" cy="5040560"/>
          </a:xfrm>
        </p:spPr>
        <p:txBody>
          <a:bodyPr>
            <a:noAutofit/>
          </a:bodyPr>
          <a:lstStyle/>
          <a:p>
            <a:r>
              <a:rPr lang="en-US" sz="2000" dirty="0" smtClean="0"/>
              <a:t>Smart </a:t>
            </a:r>
            <a:r>
              <a:rPr lang="en-US" sz="2000" b="1" dirty="0"/>
              <a:t>search engine technology</a:t>
            </a:r>
            <a:r>
              <a:rPr lang="en-US" sz="2000" dirty="0"/>
              <a:t> (based also on taxonomy discussed above) to help users find what they want to buy </a:t>
            </a:r>
            <a:r>
              <a:rPr lang="en-US" sz="2000" dirty="0" smtClean="0"/>
              <a:t>quickly</a:t>
            </a:r>
          </a:p>
          <a:p>
            <a:pPr marL="0" indent="0">
              <a:buNone/>
            </a:pPr>
            <a:endParaRPr lang="en-US" sz="2000" dirty="0"/>
          </a:p>
          <a:p>
            <a:r>
              <a:rPr lang="en-US" sz="2000" b="1" dirty="0" smtClean="0"/>
              <a:t>Multivariate </a:t>
            </a:r>
            <a:r>
              <a:rPr lang="en-US" sz="2000" b="1" dirty="0"/>
              <a:t>testing</a:t>
            </a:r>
            <a:r>
              <a:rPr lang="en-US" sz="2000" dirty="0"/>
              <a:t>, for instance to find out which version of a search engine increases sales, everything else being </a:t>
            </a:r>
            <a:r>
              <a:rPr lang="en-US" sz="2000" dirty="0" smtClean="0"/>
              <a:t>constant</a:t>
            </a:r>
          </a:p>
          <a:p>
            <a:pPr marL="0" indent="0">
              <a:buNone/>
            </a:pPr>
            <a:endParaRPr lang="en-US" sz="2000" dirty="0"/>
          </a:p>
          <a:p>
            <a:r>
              <a:rPr lang="en-US" sz="2000" b="1" dirty="0" smtClean="0"/>
              <a:t>Recommendation </a:t>
            </a:r>
            <a:r>
              <a:rPr lang="en-US" sz="2000" b="1" dirty="0"/>
              <a:t>engine</a:t>
            </a:r>
            <a:r>
              <a:rPr lang="en-US" sz="2000" dirty="0"/>
              <a:t> (and detection of artificial purchases aimed at fooling these algorithms</a:t>
            </a:r>
            <a:r>
              <a:rPr lang="en-US" sz="2000" dirty="0" smtClean="0"/>
              <a:t>)</a:t>
            </a:r>
          </a:p>
          <a:p>
            <a:endParaRPr lang="en-US" sz="2000" dirty="0"/>
          </a:p>
          <a:p>
            <a:r>
              <a:rPr lang="en-US" sz="2000" b="1" dirty="0" smtClean="0"/>
              <a:t>Customer </a:t>
            </a:r>
            <a:r>
              <a:rPr lang="en-US" sz="2000" b="1" dirty="0"/>
              <a:t>segmentation</a:t>
            </a:r>
            <a:r>
              <a:rPr lang="en-US" sz="2000" dirty="0"/>
              <a:t>, churn analysis, using survival analysis models, to increase marketing and advertising </a:t>
            </a:r>
            <a:r>
              <a:rPr lang="en-US" sz="2000" dirty="0" smtClean="0"/>
              <a:t>efficiency</a:t>
            </a:r>
          </a:p>
        </p:txBody>
      </p:sp>
    </p:spTree>
    <p:extLst>
      <p:ext uri="{BB962C8B-B14F-4D97-AF65-F5344CB8AC3E}">
        <p14:creationId xmlns:p14="http://schemas.microsoft.com/office/powerpoint/2010/main" val="16623532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634082"/>
          </a:xfrm>
        </p:spPr>
        <p:txBody>
          <a:bodyPr>
            <a:normAutofit fontScale="90000"/>
          </a:bodyPr>
          <a:lstStyle/>
          <a:p>
            <a:r>
              <a:rPr lang="en-US" dirty="0" smtClean="0"/>
              <a:t>Amazon</a:t>
            </a:r>
            <a:endParaRPr lang="en-US" dirty="0"/>
          </a:p>
        </p:txBody>
      </p:sp>
      <p:sp>
        <p:nvSpPr>
          <p:cNvPr id="3" name="Content Placeholder 2"/>
          <p:cNvSpPr>
            <a:spLocks noGrp="1"/>
          </p:cNvSpPr>
          <p:nvPr>
            <p:ph idx="1"/>
          </p:nvPr>
        </p:nvSpPr>
        <p:spPr>
          <a:xfrm>
            <a:off x="611560" y="1268760"/>
            <a:ext cx="8229600" cy="5040560"/>
          </a:xfrm>
        </p:spPr>
        <p:txBody>
          <a:bodyPr>
            <a:noAutofit/>
          </a:bodyPr>
          <a:lstStyle/>
          <a:p>
            <a:r>
              <a:rPr lang="en-US" sz="2000" b="1" dirty="0" smtClean="0"/>
              <a:t>Advertising </a:t>
            </a:r>
            <a:r>
              <a:rPr lang="en-US" sz="2000" b="1" dirty="0"/>
              <a:t>optimization</a:t>
            </a:r>
            <a:r>
              <a:rPr lang="en-US" sz="2000" dirty="0"/>
              <a:t>, including automated bidding on Google </a:t>
            </a:r>
            <a:r>
              <a:rPr lang="en-US" sz="2000" dirty="0" err="1"/>
              <a:t>Adwords</a:t>
            </a:r>
            <a:r>
              <a:rPr lang="en-US" sz="2000" dirty="0"/>
              <a:t> for millions of keywords in real time, most having no historical data </a:t>
            </a:r>
            <a:r>
              <a:rPr lang="en-US" sz="2000" dirty="0" smtClean="0"/>
              <a:t>(</a:t>
            </a:r>
            <a:r>
              <a:rPr lang="en-US" sz="2000" dirty="0"/>
              <a:t>use </a:t>
            </a:r>
            <a:r>
              <a:rPr lang="en-US" sz="2000" dirty="0" err="1"/>
              <a:t>bucketasition</a:t>
            </a:r>
            <a:r>
              <a:rPr lang="en-US" sz="2000" dirty="0"/>
              <a:t>  techniques to group keywords in buckets that have real predictive power); algorithms to identify millions of keywords worth purchasing, based on expected yield. Advertising mix optimization and attribution modeling. SEO and SEM.</a:t>
            </a:r>
          </a:p>
          <a:p>
            <a:pPr marL="0" indent="0">
              <a:buNone/>
            </a:pPr>
            <a:r>
              <a:rPr lang="en-US" sz="2000" dirty="0"/>
              <a:t>		</a:t>
            </a:r>
          </a:p>
          <a:p>
            <a:r>
              <a:rPr lang="en-US" sz="2000" b="1" dirty="0" smtClean="0"/>
              <a:t>Inventory </a:t>
            </a:r>
            <a:r>
              <a:rPr lang="en-US" sz="2000" b="1" dirty="0"/>
              <a:t>forecasting</a:t>
            </a:r>
            <a:r>
              <a:rPr lang="en-US" sz="2000" dirty="0"/>
              <a:t>: how many copies of each product should they keep at anytime in any warehouse, to optimize  a few metrics (profit, product decay if perishable, delivery time etc.</a:t>
            </a:r>
            <a:r>
              <a:rPr lang="en-US" sz="2000" dirty="0" smtClean="0"/>
              <a:t>)</a:t>
            </a:r>
          </a:p>
          <a:p>
            <a:endParaRPr lang="en-US" sz="2000" dirty="0"/>
          </a:p>
          <a:p>
            <a:r>
              <a:rPr lang="en-US" sz="2000" b="1" dirty="0" smtClean="0"/>
              <a:t>Sales </a:t>
            </a:r>
            <a:r>
              <a:rPr lang="en-US" sz="2000" b="1" dirty="0"/>
              <a:t>forecasting</a:t>
            </a:r>
            <a:r>
              <a:rPr lang="en-US" sz="2000" dirty="0"/>
              <a:t> broken down by category / location based on tons of factors that need to be identified first, </a:t>
            </a:r>
            <a:r>
              <a:rPr lang="en-US" sz="2000" dirty="0" smtClean="0"/>
              <a:t>using </a:t>
            </a:r>
            <a:r>
              <a:rPr lang="en-US" sz="2000" dirty="0"/>
              <a:t>feature selection algorithms (including economic forecasts; requires time series techniques) </a:t>
            </a:r>
            <a:r>
              <a:rPr lang="en-US" sz="2000" b="1" dirty="0"/>
              <a:t>		</a:t>
            </a:r>
            <a:endParaRPr lang="en-US" sz="2000" dirty="0"/>
          </a:p>
        </p:txBody>
      </p:sp>
    </p:spTree>
    <p:extLst>
      <p:ext uri="{BB962C8B-B14F-4D97-AF65-F5344CB8AC3E}">
        <p14:creationId xmlns:p14="http://schemas.microsoft.com/office/powerpoint/2010/main" val="3243932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7544" y="-243408"/>
            <a:ext cx="8229600" cy="1143000"/>
          </a:xfrm>
        </p:spPr>
        <p:txBody>
          <a:bodyPr/>
          <a:lstStyle/>
          <a:p>
            <a:pPr>
              <a:defRPr/>
            </a:pPr>
            <a:r>
              <a:rPr lang="en-US" dirty="0" smtClean="0"/>
              <a:t>Web Analytics Taxonomy</a:t>
            </a:r>
            <a:endParaRPr lang="en-US" dirty="0"/>
          </a:p>
        </p:txBody>
      </p:sp>
      <p:sp>
        <p:nvSpPr>
          <p:cNvPr id="18434" name="Slide Number Placeholder 1"/>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7CE9D4D4-E486-6848-A4DA-2AF6A098D50D}" type="slidenum">
              <a:rPr lang="en-GB" sz="1400">
                <a:solidFill>
                  <a:srgbClr val="000000"/>
                </a:solidFill>
              </a:rPr>
              <a:pPr/>
              <a:t>7</a:t>
            </a:fld>
            <a:endParaRPr lang="en-GB" sz="1400">
              <a:solidFill>
                <a:srgbClr val="000000"/>
              </a:solidFill>
            </a:endParaRPr>
          </a:p>
        </p:txBody>
      </p:sp>
      <p:pic>
        <p:nvPicPr>
          <p:cNvPr id="1843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193" y="1128191"/>
            <a:ext cx="8081279" cy="5325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690737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634082"/>
          </a:xfrm>
        </p:spPr>
        <p:txBody>
          <a:bodyPr>
            <a:normAutofit fontScale="90000"/>
          </a:bodyPr>
          <a:lstStyle/>
          <a:p>
            <a:r>
              <a:rPr lang="en-US" dirty="0" smtClean="0"/>
              <a:t>Amazon</a:t>
            </a:r>
            <a:endParaRPr lang="en-US" dirty="0"/>
          </a:p>
        </p:txBody>
      </p:sp>
      <p:sp>
        <p:nvSpPr>
          <p:cNvPr id="3" name="Content Placeholder 2"/>
          <p:cNvSpPr>
            <a:spLocks noGrp="1"/>
          </p:cNvSpPr>
          <p:nvPr>
            <p:ph idx="1"/>
          </p:nvPr>
        </p:nvSpPr>
        <p:spPr>
          <a:xfrm>
            <a:off x="611560" y="1268760"/>
            <a:ext cx="8229600" cy="5040560"/>
          </a:xfrm>
        </p:spPr>
        <p:txBody>
          <a:bodyPr>
            <a:noAutofit/>
          </a:bodyPr>
          <a:lstStyle/>
          <a:p>
            <a:r>
              <a:rPr lang="en-US" sz="2000" b="1" dirty="0" smtClean="0"/>
              <a:t>HR </a:t>
            </a:r>
            <a:r>
              <a:rPr lang="en-US" sz="2000" b="1" dirty="0"/>
              <a:t>analytics</a:t>
            </a:r>
            <a:r>
              <a:rPr lang="en-US" sz="2000" dirty="0"/>
              <a:t>: who to hire, how to score candidates to better predict who will succeed; detect employees at risk of leaving or committing fraud; optimize purchase of office supplies; optimize employee compensation given several market constraints; optimize travel expenses </a:t>
            </a:r>
            <a:endParaRPr lang="en-US" sz="2000" dirty="0" smtClean="0"/>
          </a:p>
          <a:p>
            <a:endParaRPr lang="en-US" sz="2000" dirty="0"/>
          </a:p>
          <a:p>
            <a:r>
              <a:rPr lang="en-US" sz="2000" b="1" dirty="0" smtClean="0"/>
              <a:t>Real </a:t>
            </a:r>
            <a:r>
              <a:rPr lang="en-US" sz="2000" b="1" dirty="0"/>
              <a:t>estate </a:t>
            </a:r>
            <a:r>
              <a:rPr lang="en-US" sz="2000" b="1" dirty="0" smtClean="0"/>
              <a:t>analytics</a:t>
            </a:r>
          </a:p>
          <a:p>
            <a:endParaRPr lang="en-US" sz="2000" dirty="0"/>
          </a:p>
          <a:p>
            <a:r>
              <a:rPr lang="en-US" sz="2000" b="1" dirty="0" smtClean="0"/>
              <a:t>Software</a:t>
            </a:r>
            <a:r>
              <a:rPr lang="en-US" sz="2000" b="1" dirty="0"/>
              <a:t>/hardware system analytics</a:t>
            </a:r>
            <a:r>
              <a:rPr lang="en-US" sz="2000" dirty="0"/>
              <a:t>: minimizing/predicting server crashes, optimizing redundancy with budget constraints, optimizing load balance and bandwidth usage; how many servers must be purchased, how frequently should they be replaced. Also, create email alert systems, automatically prioritize messages and select recipients. Also manage external email campaigns (delivery rate, open and click rate optimization)</a:t>
            </a:r>
            <a:r>
              <a:rPr lang="en-US" sz="2000" dirty="0" smtClean="0"/>
              <a:t>.</a:t>
            </a:r>
            <a:endParaRPr lang="en-US" sz="2000" dirty="0"/>
          </a:p>
        </p:txBody>
      </p:sp>
    </p:spTree>
    <p:extLst>
      <p:ext uri="{BB962C8B-B14F-4D97-AF65-F5344CB8AC3E}">
        <p14:creationId xmlns:p14="http://schemas.microsoft.com/office/powerpoint/2010/main" val="23058064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634082"/>
          </a:xfrm>
        </p:spPr>
        <p:txBody>
          <a:bodyPr>
            <a:normAutofit fontScale="90000"/>
          </a:bodyPr>
          <a:lstStyle/>
          <a:p>
            <a:r>
              <a:rPr lang="en-US" dirty="0" smtClean="0"/>
              <a:t>Amazon</a:t>
            </a:r>
            <a:endParaRPr lang="en-US" dirty="0"/>
          </a:p>
        </p:txBody>
      </p:sp>
      <p:sp>
        <p:nvSpPr>
          <p:cNvPr id="3" name="Content Placeholder 2"/>
          <p:cNvSpPr>
            <a:spLocks noGrp="1"/>
          </p:cNvSpPr>
          <p:nvPr>
            <p:ph idx="1"/>
          </p:nvPr>
        </p:nvSpPr>
        <p:spPr>
          <a:xfrm>
            <a:off x="611560" y="1268760"/>
            <a:ext cx="8229600" cy="5040560"/>
          </a:xfrm>
        </p:spPr>
        <p:txBody>
          <a:bodyPr>
            <a:noAutofit/>
          </a:bodyPr>
          <a:lstStyle/>
          <a:p>
            <a:r>
              <a:rPr lang="en-US" sz="2000" b="1" dirty="0" smtClean="0"/>
              <a:t>Payments </a:t>
            </a:r>
            <a:r>
              <a:rPr lang="en-US" sz="2000" b="1" dirty="0"/>
              <a:t>analytics</a:t>
            </a:r>
            <a:r>
              <a:rPr lang="en-US" sz="2000" dirty="0"/>
              <a:t>. Optimization of payments: to authors, vendors, publishers, while maximizing profits and minimizing publisher / author / vendor churn; vendor and publisher selection algorithms</a:t>
            </a:r>
            <a:r>
              <a:rPr lang="en-US" sz="2000" dirty="0" smtClean="0"/>
              <a:t>.</a:t>
            </a:r>
          </a:p>
          <a:p>
            <a:endParaRPr lang="en-US" sz="2000" dirty="0"/>
          </a:p>
          <a:p>
            <a:r>
              <a:rPr lang="en-US" sz="2000" b="1" dirty="0" smtClean="0"/>
              <a:t>Competitive </a:t>
            </a:r>
            <a:r>
              <a:rPr lang="en-US" sz="2000" b="1" dirty="0"/>
              <a:t>analysis</a:t>
            </a:r>
            <a:r>
              <a:rPr lang="en-US" sz="2000" dirty="0"/>
              <a:t>: automatically process billions of comments posted by users on social networks about Amazon, its competitors, and new trends; summarize this data, take actions based on the insights derived from this daily / hourly / real-time, automated analyses</a:t>
            </a:r>
          </a:p>
          <a:p>
            <a:pPr marL="0" indent="0">
              <a:buNone/>
            </a:pPr>
            <a:r>
              <a:rPr lang="en-US" sz="2000" b="1" dirty="0"/>
              <a:t>		</a:t>
            </a:r>
            <a:endParaRPr lang="en-US" sz="2000" b="1" dirty="0" smtClean="0"/>
          </a:p>
          <a:p>
            <a:r>
              <a:rPr lang="en-US" sz="2000" b="1" dirty="0" smtClean="0"/>
              <a:t>Tax </a:t>
            </a:r>
            <a:r>
              <a:rPr lang="en-US" sz="2000" b="1" dirty="0"/>
              <a:t>engineering </a:t>
            </a:r>
            <a:endParaRPr lang="en-US" sz="2000" dirty="0"/>
          </a:p>
        </p:txBody>
      </p:sp>
    </p:spTree>
    <p:extLst>
      <p:ext uri="{BB962C8B-B14F-4D97-AF65-F5344CB8AC3E}">
        <p14:creationId xmlns:p14="http://schemas.microsoft.com/office/powerpoint/2010/main" val="24245769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Brazilian Elections</a:t>
            </a:r>
            <a:br>
              <a:rPr lang="en-US" dirty="0" smtClean="0"/>
            </a:b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49035500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smtClean="0"/>
              <a:t>Elections</a:t>
            </a:r>
            <a:endParaRPr lang="pt-PT" dirty="0"/>
          </a:p>
        </p:txBody>
      </p:sp>
      <p:sp>
        <p:nvSpPr>
          <p:cNvPr id="3" name="Marcador de Posição de Conteúdo 2"/>
          <p:cNvSpPr>
            <a:spLocks noGrp="1"/>
          </p:cNvSpPr>
          <p:nvPr>
            <p:ph idx="1"/>
          </p:nvPr>
        </p:nvSpPr>
        <p:spPr>
          <a:xfrm>
            <a:off x="457200" y="1196752"/>
            <a:ext cx="8363272" cy="4929411"/>
          </a:xfrm>
          <a:ln>
            <a:noFill/>
          </a:ln>
        </p:spPr>
        <p:txBody>
          <a:bodyPr>
            <a:normAutofit/>
          </a:bodyPr>
          <a:lstStyle/>
          <a:p>
            <a:pPr>
              <a:lnSpc>
                <a:spcPct val="170000"/>
              </a:lnSpc>
            </a:pPr>
            <a:r>
              <a:rPr lang="pt-PT" sz="1100" dirty="0"/>
              <a:t>Social networks, in </a:t>
            </a:r>
            <a:r>
              <a:rPr lang="pt-PT" sz="1100" dirty="0" err="1"/>
              <a:t>one</a:t>
            </a:r>
            <a:r>
              <a:rPr lang="pt-PT" sz="1100" dirty="0"/>
              <a:t> </a:t>
            </a:r>
            <a:r>
              <a:rPr lang="pt-PT" sz="1100" dirty="0" err="1"/>
              <a:t>form</a:t>
            </a:r>
            <a:r>
              <a:rPr lang="pt-PT" sz="1100" dirty="0"/>
              <a:t> </a:t>
            </a:r>
            <a:r>
              <a:rPr lang="pt-PT" sz="1100" dirty="0" err="1"/>
              <a:t>or</a:t>
            </a:r>
            <a:r>
              <a:rPr lang="pt-PT" sz="1100" dirty="0"/>
              <a:t> </a:t>
            </a:r>
            <a:r>
              <a:rPr lang="pt-PT" sz="1100" dirty="0" err="1"/>
              <a:t>another</a:t>
            </a:r>
            <a:r>
              <a:rPr lang="pt-PT" sz="1100" dirty="0"/>
              <a:t>, </a:t>
            </a:r>
            <a:r>
              <a:rPr lang="pt-PT" sz="1100" dirty="0" err="1"/>
              <a:t>have</a:t>
            </a:r>
            <a:r>
              <a:rPr lang="pt-PT" sz="1100" dirty="0"/>
              <a:t> </a:t>
            </a:r>
            <a:r>
              <a:rPr lang="pt-PT" sz="1100" dirty="0" err="1"/>
              <a:t>existed</a:t>
            </a:r>
            <a:r>
              <a:rPr lang="pt-PT" sz="1100" dirty="0"/>
              <a:t> </a:t>
            </a:r>
            <a:r>
              <a:rPr lang="pt-PT" sz="1100" dirty="0" err="1"/>
              <a:t>since</a:t>
            </a:r>
            <a:r>
              <a:rPr lang="pt-PT" sz="1100" dirty="0"/>
              <a:t> </a:t>
            </a:r>
            <a:r>
              <a:rPr lang="pt-PT" sz="1100" dirty="0" err="1"/>
              <a:t>people</a:t>
            </a:r>
            <a:r>
              <a:rPr lang="pt-PT" sz="1100" dirty="0"/>
              <a:t> </a:t>
            </a:r>
            <a:r>
              <a:rPr lang="pt-PT" sz="1100" dirty="0" err="1"/>
              <a:t>first</a:t>
            </a:r>
            <a:r>
              <a:rPr lang="pt-PT" sz="1100" dirty="0"/>
              <a:t> </a:t>
            </a:r>
            <a:r>
              <a:rPr lang="pt-PT" sz="1100" dirty="0" err="1"/>
              <a:t>began</a:t>
            </a:r>
            <a:r>
              <a:rPr lang="pt-PT" sz="1100" dirty="0"/>
              <a:t> to </a:t>
            </a:r>
            <a:r>
              <a:rPr lang="pt-PT" sz="1100" dirty="0" err="1"/>
              <a:t>interact</a:t>
            </a:r>
            <a:r>
              <a:rPr lang="pt-PT" sz="1100" dirty="0"/>
              <a:t>. </a:t>
            </a:r>
            <a:r>
              <a:rPr lang="pt-PT" sz="1100" dirty="0" err="1"/>
              <a:t>Indeed</a:t>
            </a:r>
            <a:r>
              <a:rPr lang="pt-PT" sz="1100" dirty="0"/>
              <a:t>, </a:t>
            </a:r>
            <a:r>
              <a:rPr lang="pt-PT" sz="1100" dirty="0" err="1"/>
              <a:t>put</a:t>
            </a:r>
            <a:r>
              <a:rPr lang="pt-PT" sz="1100" dirty="0"/>
              <a:t> </a:t>
            </a:r>
            <a:r>
              <a:rPr lang="pt-PT" sz="1100" dirty="0" err="1"/>
              <a:t>two</a:t>
            </a:r>
            <a:r>
              <a:rPr lang="pt-PT" sz="1100" dirty="0"/>
              <a:t> </a:t>
            </a:r>
            <a:r>
              <a:rPr lang="pt-PT" sz="1100" dirty="0" err="1"/>
              <a:t>or</a:t>
            </a:r>
            <a:r>
              <a:rPr lang="pt-PT" sz="1100" dirty="0"/>
              <a:t> more </a:t>
            </a:r>
            <a:r>
              <a:rPr lang="pt-PT" sz="1100" dirty="0" err="1"/>
              <a:t>people</a:t>
            </a:r>
            <a:r>
              <a:rPr lang="pt-PT" sz="1100" dirty="0"/>
              <a:t> </a:t>
            </a:r>
            <a:r>
              <a:rPr lang="pt-PT" sz="1100" dirty="0" err="1"/>
              <a:t>together</a:t>
            </a:r>
            <a:r>
              <a:rPr lang="pt-PT" sz="1100" dirty="0"/>
              <a:t> </a:t>
            </a:r>
            <a:r>
              <a:rPr lang="pt-PT" sz="1100" dirty="0" err="1"/>
              <a:t>and</a:t>
            </a:r>
            <a:r>
              <a:rPr lang="pt-PT" sz="1100" dirty="0"/>
              <a:t> </a:t>
            </a:r>
            <a:r>
              <a:rPr lang="pt-PT" sz="1100" dirty="0" err="1"/>
              <a:t>you</a:t>
            </a:r>
            <a:r>
              <a:rPr lang="pt-PT" sz="1100" dirty="0"/>
              <a:t> </a:t>
            </a:r>
            <a:r>
              <a:rPr lang="pt-PT" sz="1100" dirty="0" err="1"/>
              <a:t>have</a:t>
            </a:r>
            <a:r>
              <a:rPr lang="pt-PT" sz="1100" dirty="0"/>
              <a:t> </a:t>
            </a:r>
            <a:r>
              <a:rPr lang="pt-PT" sz="1100" dirty="0" err="1"/>
              <a:t>the</a:t>
            </a:r>
            <a:r>
              <a:rPr lang="pt-PT" sz="1100" dirty="0"/>
              <a:t> </a:t>
            </a:r>
            <a:r>
              <a:rPr lang="pt-PT" sz="1100" dirty="0" err="1"/>
              <a:t>foundation</a:t>
            </a:r>
            <a:r>
              <a:rPr lang="pt-PT" sz="1100" dirty="0"/>
              <a:t> </a:t>
            </a:r>
            <a:r>
              <a:rPr lang="pt-PT" sz="1100" dirty="0" err="1"/>
              <a:t>of</a:t>
            </a:r>
            <a:r>
              <a:rPr lang="pt-PT" sz="1100" dirty="0"/>
              <a:t> a social network. </a:t>
            </a:r>
            <a:r>
              <a:rPr lang="pt-PT" sz="1100" dirty="0" err="1"/>
              <a:t>It</a:t>
            </a:r>
            <a:r>
              <a:rPr lang="pt-PT" sz="1100" dirty="0"/>
              <a:t> </a:t>
            </a:r>
            <a:r>
              <a:rPr lang="pt-PT" sz="1100" dirty="0" err="1"/>
              <a:t>is</a:t>
            </a:r>
            <a:r>
              <a:rPr lang="pt-PT" sz="1100" dirty="0"/>
              <a:t> </a:t>
            </a:r>
            <a:r>
              <a:rPr lang="pt-PT" sz="1100" dirty="0" err="1"/>
              <a:t>therefore</a:t>
            </a:r>
            <a:r>
              <a:rPr lang="pt-PT" sz="1100" dirty="0"/>
              <a:t> no </a:t>
            </a:r>
            <a:r>
              <a:rPr lang="pt-PT" sz="1100" dirty="0" err="1"/>
              <a:t>surprise</a:t>
            </a:r>
            <a:r>
              <a:rPr lang="pt-PT" sz="1100" dirty="0"/>
              <a:t> </a:t>
            </a:r>
            <a:r>
              <a:rPr lang="pt-PT" sz="1100" dirty="0" err="1"/>
              <a:t>that</a:t>
            </a:r>
            <a:r>
              <a:rPr lang="pt-PT" sz="1100" dirty="0"/>
              <a:t>, in </a:t>
            </a:r>
            <a:r>
              <a:rPr lang="pt-PT" sz="1100" dirty="0" err="1"/>
              <a:t>today’s</a:t>
            </a:r>
            <a:r>
              <a:rPr lang="pt-PT" sz="1100" dirty="0"/>
              <a:t> Internet-</a:t>
            </a:r>
            <a:r>
              <a:rPr lang="pt-PT" sz="1100" dirty="0" err="1"/>
              <a:t>everywhere</a:t>
            </a:r>
            <a:r>
              <a:rPr lang="pt-PT" sz="1100" dirty="0"/>
              <a:t> </a:t>
            </a:r>
            <a:r>
              <a:rPr lang="pt-PT" sz="1100" dirty="0" err="1"/>
              <a:t>world</a:t>
            </a:r>
            <a:r>
              <a:rPr lang="pt-PT" sz="1100" dirty="0"/>
              <a:t>, online social networks </a:t>
            </a:r>
            <a:r>
              <a:rPr lang="pt-PT" sz="1100" dirty="0" err="1"/>
              <a:t>have</a:t>
            </a:r>
            <a:r>
              <a:rPr lang="pt-PT" sz="1100" dirty="0"/>
              <a:t> </a:t>
            </a:r>
            <a:r>
              <a:rPr lang="pt-PT" sz="1100" dirty="0" err="1"/>
              <a:t>become</a:t>
            </a:r>
            <a:r>
              <a:rPr lang="pt-PT" sz="1100" dirty="0"/>
              <a:t> </a:t>
            </a:r>
            <a:r>
              <a:rPr lang="pt-PT" sz="1100" dirty="0" err="1"/>
              <a:t>entirely</a:t>
            </a:r>
            <a:r>
              <a:rPr lang="pt-PT" sz="1100" dirty="0"/>
              <a:t> </a:t>
            </a:r>
            <a:r>
              <a:rPr lang="pt-PT" sz="1100" dirty="0" err="1"/>
              <a:t>ubiquitous</a:t>
            </a:r>
            <a:r>
              <a:rPr lang="pt-PT" sz="1100" dirty="0"/>
              <a:t>.</a:t>
            </a:r>
          </a:p>
          <a:p>
            <a:pPr>
              <a:lnSpc>
                <a:spcPct val="170000"/>
              </a:lnSpc>
            </a:pPr>
            <a:endParaRPr lang="pt-PT" sz="1100" dirty="0" smtClean="0"/>
          </a:p>
          <a:p>
            <a:pPr>
              <a:lnSpc>
                <a:spcPct val="170000"/>
              </a:lnSpc>
            </a:pPr>
            <a:r>
              <a:rPr lang="pt-PT" sz="1100" dirty="0" err="1" smtClean="0"/>
              <a:t>Within</a:t>
            </a:r>
            <a:r>
              <a:rPr lang="pt-PT" sz="1100" dirty="0" smtClean="0"/>
              <a:t> </a:t>
            </a:r>
            <a:r>
              <a:rPr lang="pt-PT" sz="1100" dirty="0" err="1"/>
              <a:t>this</a:t>
            </a:r>
            <a:r>
              <a:rPr lang="pt-PT" sz="1100" dirty="0"/>
              <a:t> </a:t>
            </a:r>
            <a:r>
              <a:rPr lang="pt-PT" sz="1100" dirty="0" err="1"/>
              <a:t>world</a:t>
            </a:r>
            <a:r>
              <a:rPr lang="pt-PT" sz="1100" dirty="0"/>
              <a:t> </a:t>
            </a:r>
            <a:r>
              <a:rPr lang="pt-PT" sz="1100" dirty="0" err="1"/>
              <a:t>of</a:t>
            </a:r>
            <a:r>
              <a:rPr lang="pt-PT" sz="1100" dirty="0"/>
              <a:t> online social networks, a </a:t>
            </a:r>
            <a:r>
              <a:rPr lang="pt-PT" sz="1100" dirty="0" err="1"/>
              <a:t>particularly</a:t>
            </a:r>
            <a:r>
              <a:rPr lang="pt-PT" sz="1100" dirty="0"/>
              <a:t> </a:t>
            </a:r>
            <a:r>
              <a:rPr lang="pt-PT" sz="1100" dirty="0" err="1"/>
              <a:t>fascinating</a:t>
            </a:r>
            <a:r>
              <a:rPr lang="pt-PT" sz="1100" dirty="0"/>
              <a:t> </a:t>
            </a:r>
            <a:r>
              <a:rPr lang="pt-PT" sz="1100" dirty="0" err="1"/>
              <a:t>phenomenon</a:t>
            </a:r>
            <a:r>
              <a:rPr lang="pt-PT" sz="1100" dirty="0"/>
              <a:t> </a:t>
            </a:r>
            <a:r>
              <a:rPr lang="pt-PT" sz="1100" dirty="0" err="1"/>
              <a:t>of</a:t>
            </a:r>
            <a:r>
              <a:rPr lang="pt-PT" sz="1100" dirty="0"/>
              <a:t> </a:t>
            </a:r>
            <a:r>
              <a:rPr lang="pt-PT" sz="1100" dirty="0" err="1"/>
              <a:t>the</a:t>
            </a:r>
            <a:r>
              <a:rPr lang="pt-PT" sz="1100" dirty="0"/>
              <a:t> </a:t>
            </a:r>
            <a:r>
              <a:rPr lang="pt-PT" sz="1100" dirty="0" err="1"/>
              <a:t>past</a:t>
            </a:r>
            <a:r>
              <a:rPr lang="pt-PT" sz="1100" dirty="0"/>
              <a:t> </a:t>
            </a:r>
            <a:r>
              <a:rPr lang="pt-PT" sz="1100" dirty="0" err="1"/>
              <a:t>decade</a:t>
            </a:r>
            <a:r>
              <a:rPr lang="pt-PT" sz="1100" dirty="0"/>
              <a:t> </a:t>
            </a:r>
            <a:r>
              <a:rPr lang="pt-PT" sz="1100" dirty="0" err="1"/>
              <a:t>has</a:t>
            </a:r>
            <a:r>
              <a:rPr lang="pt-PT" sz="1100" dirty="0"/>
              <a:t> </a:t>
            </a:r>
            <a:r>
              <a:rPr lang="pt-PT" sz="1100" dirty="0" err="1"/>
              <a:t>been</a:t>
            </a:r>
            <a:r>
              <a:rPr lang="pt-PT" sz="1100" dirty="0"/>
              <a:t> </a:t>
            </a:r>
            <a:r>
              <a:rPr lang="pt-PT" sz="1100" dirty="0" err="1"/>
              <a:t>the</a:t>
            </a:r>
            <a:r>
              <a:rPr lang="pt-PT" sz="1100" dirty="0"/>
              <a:t> </a:t>
            </a:r>
            <a:r>
              <a:rPr lang="pt-PT" sz="1100" dirty="0" err="1"/>
              <a:t>explosive</a:t>
            </a:r>
            <a:r>
              <a:rPr lang="pt-PT" sz="1100" dirty="0"/>
              <a:t> </a:t>
            </a:r>
            <a:r>
              <a:rPr lang="pt-PT" sz="1100" dirty="0" err="1"/>
              <a:t>growth</a:t>
            </a:r>
            <a:r>
              <a:rPr lang="pt-PT" sz="1100" dirty="0"/>
              <a:t> </a:t>
            </a:r>
            <a:r>
              <a:rPr lang="pt-PT" sz="1100" dirty="0" err="1"/>
              <a:t>of</a:t>
            </a:r>
            <a:r>
              <a:rPr lang="pt-PT" sz="1100" dirty="0"/>
              <a:t> </a:t>
            </a:r>
            <a:r>
              <a:rPr lang="pt-PT" sz="1100" dirty="0">
                <a:hlinkClick r:id="rId2"/>
              </a:rPr>
              <a:t>Twitter, often described as “the </a:t>
            </a:r>
            <a:r>
              <a:rPr lang="pt-PT" sz="1100" dirty="0">
                <a:hlinkClick r:id="rId3"/>
              </a:rPr>
              <a:t>SMS of the Internet”. Launched in 2006, Twitter rapidly gained global popularity and has become </a:t>
            </a:r>
            <a:r>
              <a:rPr lang="pt-PT" sz="1100" dirty="0">
                <a:hlinkClick r:id="rId4"/>
              </a:rPr>
              <a:t>one of the ten most visited websites in the world. As of May 2015, Twitter boasts </a:t>
            </a:r>
            <a:r>
              <a:rPr lang="pt-PT" sz="1100" dirty="0">
                <a:hlinkClick r:id="rId5"/>
              </a:rPr>
              <a:t>302 million active users who are collectively producing 500 million Tweets per day. And these numbers are continually growing.</a:t>
            </a:r>
          </a:p>
          <a:p>
            <a:pPr>
              <a:lnSpc>
                <a:spcPct val="170000"/>
              </a:lnSpc>
            </a:pPr>
            <a:endParaRPr lang="pt-PT" sz="1100" dirty="0" smtClean="0"/>
          </a:p>
          <a:p>
            <a:pPr>
              <a:lnSpc>
                <a:spcPct val="170000"/>
              </a:lnSpc>
            </a:pPr>
            <a:r>
              <a:rPr lang="pt-PT" sz="1100" dirty="0" err="1" smtClean="0"/>
              <a:t>Given</a:t>
            </a:r>
            <a:r>
              <a:rPr lang="pt-PT" sz="1100" dirty="0" smtClean="0"/>
              <a:t> </a:t>
            </a:r>
            <a:r>
              <a:rPr lang="pt-PT" sz="1100" dirty="0" err="1" smtClean="0"/>
              <a:t>this</a:t>
            </a:r>
            <a:r>
              <a:rPr lang="pt-PT" sz="1100" dirty="0" smtClean="0"/>
              <a:t> </a:t>
            </a:r>
            <a:r>
              <a:rPr lang="pt-PT" sz="1100" dirty="0" err="1" smtClean="0"/>
              <a:t>enormous</a:t>
            </a:r>
            <a:r>
              <a:rPr lang="pt-PT" sz="1100" dirty="0" smtClean="0"/>
              <a:t> volume </a:t>
            </a:r>
            <a:r>
              <a:rPr lang="pt-PT" sz="1100" dirty="0" err="1" smtClean="0"/>
              <a:t>of</a:t>
            </a:r>
            <a:r>
              <a:rPr lang="pt-PT" sz="1100" dirty="0" smtClean="0"/>
              <a:t> social media data, </a:t>
            </a:r>
            <a:r>
              <a:rPr lang="pt-PT" sz="1100" dirty="0" err="1" smtClean="0"/>
              <a:t>analysts</a:t>
            </a:r>
            <a:r>
              <a:rPr lang="pt-PT" sz="1100" dirty="0" smtClean="0"/>
              <a:t> </a:t>
            </a:r>
            <a:r>
              <a:rPr lang="pt-PT" sz="1100" dirty="0" err="1" smtClean="0"/>
              <a:t>have</a:t>
            </a:r>
            <a:r>
              <a:rPr lang="pt-PT" sz="1100" dirty="0" smtClean="0"/>
              <a:t> come to </a:t>
            </a:r>
            <a:r>
              <a:rPr lang="pt-PT" sz="1100" dirty="0" err="1" smtClean="0"/>
              <a:t>recognize</a:t>
            </a:r>
            <a:r>
              <a:rPr lang="pt-PT" sz="1100" dirty="0" smtClean="0"/>
              <a:t> </a:t>
            </a:r>
            <a:r>
              <a:rPr lang="pt-PT" sz="1100" dirty="0" err="1" smtClean="0"/>
              <a:t>Twitter</a:t>
            </a:r>
            <a:r>
              <a:rPr lang="pt-PT" sz="1100" dirty="0" smtClean="0"/>
              <a:t> as a virtual </a:t>
            </a:r>
            <a:r>
              <a:rPr lang="pt-PT" sz="1100" dirty="0" err="1" smtClean="0"/>
              <a:t>treasure</a:t>
            </a:r>
            <a:r>
              <a:rPr lang="pt-PT" sz="1100" dirty="0" smtClean="0"/>
              <a:t> trove </a:t>
            </a:r>
            <a:r>
              <a:rPr lang="pt-PT" sz="1100" dirty="0" err="1" smtClean="0"/>
              <a:t>of</a:t>
            </a:r>
            <a:r>
              <a:rPr lang="pt-PT" sz="1100" dirty="0" smtClean="0"/>
              <a:t> </a:t>
            </a:r>
            <a:r>
              <a:rPr lang="pt-PT" sz="1100" dirty="0" err="1" smtClean="0"/>
              <a:t>information</a:t>
            </a:r>
            <a:r>
              <a:rPr lang="pt-PT" sz="1100" dirty="0" smtClean="0"/>
              <a:t> for data </a:t>
            </a:r>
            <a:r>
              <a:rPr lang="pt-PT" sz="1100" dirty="0" err="1" smtClean="0"/>
              <a:t>mining</a:t>
            </a:r>
            <a:r>
              <a:rPr lang="pt-PT" sz="1100" dirty="0" smtClean="0"/>
              <a:t>, social network </a:t>
            </a:r>
            <a:r>
              <a:rPr lang="pt-PT" sz="1100" dirty="0" err="1" smtClean="0"/>
              <a:t>analysis</a:t>
            </a:r>
            <a:r>
              <a:rPr lang="pt-PT" sz="1100" dirty="0" smtClean="0"/>
              <a:t>, </a:t>
            </a:r>
            <a:r>
              <a:rPr lang="pt-PT" sz="1100" dirty="0" err="1" smtClean="0"/>
              <a:t>and</a:t>
            </a:r>
            <a:r>
              <a:rPr lang="pt-PT" sz="1100" dirty="0" smtClean="0"/>
              <a:t> </a:t>
            </a:r>
            <a:r>
              <a:rPr lang="pt-PT" sz="1100" dirty="0" err="1" smtClean="0"/>
              <a:t>information</a:t>
            </a:r>
            <a:r>
              <a:rPr lang="pt-PT" sz="1100" dirty="0" smtClean="0"/>
              <a:t> for </a:t>
            </a:r>
            <a:r>
              <a:rPr lang="pt-PT" sz="1100" dirty="0" err="1" smtClean="0"/>
              <a:t>sensing</a:t>
            </a:r>
            <a:r>
              <a:rPr lang="pt-PT" sz="1100" dirty="0" smtClean="0"/>
              <a:t> </a:t>
            </a:r>
            <a:r>
              <a:rPr lang="pt-PT" sz="1100" dirty="0" err="1" smtClean="0"/>
              <a:t>public</a:t>
            </a:r>
            <a:r>
              <a:rPr lang="pt-PT" sz="1100" dirty="0" smtClean="0"/>
              <a:t> </a:t>
            </a:r>
            <a:r>
              <a:rPr lang="pt-PT" sz="1100" dirty="0" err="1" smtClean="0"/>
              <a:t>opinion</a:t>
            </a:r>
            <a:r>
              <a:rPr lang="pt-PT" sz="1100" dirty="0" smtClean="0"/>
              <a:t> </a:t>
            </a:r>
            <a:r>
              <a:rPr lang="pt-PT" sz="1100" dirty="0" err="1" smtClean="0"/>
              <a:t>trends</a:t>
            </a:r>
            <a:r>
              <a:rPr lang="pt-PT" sz="1100" dirty="0" smtClean="0"/>
              <a:t> </a:t>
            </a:r>
            <a:r>
              <a:rPr lang="pt-PT" sz="1100" dirty="0" err="1" smtClean="0"/>
              <a:t>and</a:t>
            </a:r>
            <a:r>
              <a:rPr lang="pt-PT" sz="1100" dirty="0" smtClean="0"/>
              <a:t> </a:t>
            </a:r>
            <a:r>
              <a:rPr lang="pt-PT" sz="1100" dirty="0" err="1" smtClean="0"/>
              <a:t>groundswells</a:t>
            </a:r>
            <a:r>
              <a:rPr lang="pt-PT" sz="1100" dirty="0" smtClean="0"/>
              <a:t> </a:t>
            </a:r>
            <a:r>
              <a:rPr lang="pt-PT" sz="1100" dirty="0" err="1" smtClean="0"/>
              <a:t>of</a:t>
            </a:r>
            <a:r>
              <a:rPr lang="pt-PT" sz="1100" dirty="0" smtClean="0"/>
              <a:t> </a:t>
            </a:r>
            <a:r>
              <a:rPr lang="pt-PT" sz="1100" dirty="0" err="1" smtClean="0"/>
              <a:t>support</a:t>
            </a:r>
            <a:r>
              <a:rPr lang="pt-PT" sz="1100" dirty="0" smtClean="0"/>
              <a:t> for (</a:t>
            </a:r>
            <a:r>
              <a:rPr lang="pt-PT" sz="1100" dirty="0" err="1" smtClean="0"/>
              <a:t>or</a:t>
            </a:r>
            <a:r>
              <a:rPr lang="pt-PT" sz="1100" dirty="0" smtClean="0"/>
              <a:t> </a:t>
            </a:r>
            <a:r>
              <a:rPr lang="pt-PT" sz="1100" dirty="0" err="1" smtClean="0"/>
              <a:t>opposition</a:t>
            </a:r>
            <a:r>
              <a:rPr lang="pt-PT" sz="1100" dirty="0" smtClean="0"/>
              <a:t> to) </a:t>
            </a:r>
            <a:r>
              <a:rPr lang="pt-PT" sz="1100" dirty="0" err="1" smtClean="0"/>
              <a:t>various</a:t>
            </a:r>
            <a:r>
              <a:rPr lang="pt-PT" sz="1100" dirty="0" smtClean="0"/>
              <a:t> </a:t>
            </a:r>
            <a:r>
              <a:rPr lang="pt-PT" sz="1100" dirty="0" err="1" smtClean="0"/>
              <a:t>political</a:t>
            </a:r>
            <a:r>
              <a:rPr lang="pt-PT" sz="1100" dirty="0" smtClean="0"/>
              <a:t> </a:t>
            </a:r>
            <a:r>
              <a:rPr lang="pt-PT" sz="1100" dirty="0" err="1" smtClean="0"/>
              <a:t>and</a:t>
            </a:r>
            <a:r>
              <a:rPr lang="pt-PT" sz="1100" dirty="0" smtClean="0"/>
              <a:t> social </a:t>
            </a:r>
            <a:r>
              <a:rPr lang="pt-PT" sz="1100" dirty="0" err="1" smtClean="0"/>
              <a:t>initiatives.</a:t>
            </a:r>
            <a:r>
              <a:rPr lang="pt-PT" sz="1100" dirty="0" err="1" smtClean="0">
                <a:hlinkClick r:id="rId6"/>
              </a:rPr>
              <a:t>Twitter</a:t>
            </a:r>
            <a:r>
              <a:rPr lang="pt-PT" sz="1100" dirty="0" smtClean="0">
                <a:hlinkClick r:id="rId6"/>
              </a:rPr>
              <a:t> Trend Topics in particular are becoming increasingly recognized as a valuable proxy for measuring public opinion.</a:t>
            </a:r>
            <a:endParaRPr lang="pt-PT" sz="1100" dirty="0"/>
          </a:p>
        </p:txBody>
      </p:sp>
    </p:spTree>
    <p:extLst>
      <p:ext uri="{BB962C8B-B14F-4D97-AF65-F5344CB8AC3E}">
        <p14:creationId xmlns:p14="http://schemas.microsoft.com/office/powerpoint/2010/main" val="12624509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smtClean="0"/>
              <a:t>Elections</a:t>
            </a:r>
            <a:endParaRPr lang="pt-PT" dirty="0"/>
          </a:p>
        </p:txBody>
      </p:sp>
      <p:sp>
        <p:nvSpPr>
          <p:cNvPr id="3" name="Marcador de Posição de Conteúdo 2"/>
          <p:cNvSpPr>
            <a:spLocks noGrp="1"/>
          </p:cNvSpPr>
          <p:nvPr>
            <p:ph idx="1"/>
          </p:nvPr>
        </p:nvSpPr>
        <p:spPr>
          <a:xfrm>
            <a:off x="457200" y="1196752"/>
            <a:ext cx="8363272" cy="4929411"/>
          </a:xfrm>
        </p:spPr>
        <p:txBody>
          <a:bodyPr>
            <a:noAutofit/>
          </a:bodyPr>
          <a:lstStyle/>
          <a:p>
            <a:pPr>
              <a:lnSpc>
                <a:spcPct val="170000"/>
              </a:lnSpc>
            </a:pPr>
            <a:r>
              <a:rPr lang="pt-PT" sz="1100" dirty="0" smtClean="0">
                <a:hlinkClick r:id="rId2"/>
              </a:rPr>
              <a:t>General </a:t>
            </a:r>
            <a:r>
              <a:rPr lang="pt-PT" sz="1100" dirty="0">
                <a:hlinkClick r:id="rId2"/>
              </a:rPr>
              <a:t>presidential elections were held in Brazil on October 5, 2014. No candidate received more than 50% of the vote, so a second runoff election was held on October </a:t>
            </a:r>
            <a:r>
              <a:rPr lang="pt-PT" sz="1100" dirty="0" smtClean="0">
                <a:hlinkClick r:id="rId2"/>
              </a:rPr>
              <a:t>26th.</a:t>
            </a:r>
            <a:r>
              <a:rPr lang="pt-PT" sz="1100" dirty="0" smtClean="0"/>
              <a:t> In </a:t>
            </a:r>
            <a:r>
              <a:rPr lang="pt-PT" sz="1100" dirty="0" err="1"/>
              <a:t>the</a:t>
            </a:r>
            <a:r>
              <a:rPr lang="pt-PT" sz="1100" dirty="0"/>
              <a:t> </a:t>
            </a:r>
            <a:r>
              <a:rPr lang="pt-PT" sz="1100" dirty="0" err="1"/>
              <a:t>first</a:t>
            </a:r>
            <a:r>
              <a:rPr lang="pt-PT" sz="1100" dirty="0"/>
              <a:t> round, </a:t>
            </a:r>
            <a:r>
              <a:rPr lang="pt-PT" sz="1100" dirty="0">
                <a:hlinkClick r:id="rId3"/>
              </a:rPr>
              <a:t>Dilma Rousseff (</a:t>
            </a:r>
            <a:r>
              <a:rPr lang="pt-PT" sz="1100" dirty="0">
                <a:hlinkClick r:id="rId4"/>
              </a:rPr>
              <a:t>Partido dos Trabalhadores) won 41.6% of the vote, ahead of </a:t>
            </a:r>
            <a:r>
              <a:rPr lang="pt-PT" sz="1100" dirty="0">
                <a:hlinkClick r:id="rId5"/>
              </a:rPr>
              <a:t>Aécio Neves(</a:t>
            </a:r>
            <a:r>
              <a:rPr lang="pt-PT" sz="1100" dirty="0">
                <a:hlinkClick r:id="rId6"/>
              </a:rPr>
              <a:t>Partido da Social Democracia Brasileira) with 33.6%, and </a:t>
            </a:r>
            <a:r>
              <a:rPr lang="pt-PT" sz="1100" dirty="0">
                <a:hlinkClick r:id="rId7"/>
              </a:rPr>
              <a:t>Marina Silva (</a:t>
            </a:r>
            <a:r>
              <a:rPr lang="pt-PT" sz="1100" dirty="0">
                <a:hlinkClick r:id="rId8"/>
              </a:rPr>
              <a:t>Partido Socialista Brasileiro) with 21.3%. Rousseff and Neves contested the runoff on October 26th with Rousseff being re-elected by a narrow margin, 51.6% to Neves’ 48.4%. The analysis in this article relates specifically to the October 26th runoff </a:t>
            </a:r>
            <a:r>
              <a:rPr lang="pt-PT" sz="1100" dirty="0" smtClean="0">
                <a:hlinkClick r:id="rId8"/>
              </a:rPr>
              <a:t>election.</a:t>
            </a:r>
            <a:r>
              <a:rPr lang="pt-PT" sz="1100" dirty="0" smtClean="0"/>
              <a:t> Partido </a:t>
            </a:r>
            <a:r>
              <a:rPr lang="pt-PT" sz="1100" dirty="0"/>
              <a:t>dos Trabalhadores (PT) </a:t>
            </a:r>
            <a:r>
              <a:rPr lang="pt-PT" sz="1100" dirty="0" err="1"/>
              <a:t>is</a:t>
            </a:r>
            <a:r>
              <a:rPr lang="pt-PT" sz="1100" dirty="0"/>
              <a:t> </a:t>
            </a:r>
            <a:r>
              <a:rPr lang="pt-PT" sz="1100" dirty="0" err="1"/>
              <a:t>one</a:t>
            </a:r>
            <a:r>
              <a:rPr lang="pt-PT" sz="1100" dirty="0"/>
              <a:t> </a:t>
            </a:r>
            <a:r>
              <a:rPr lang="pt-PT" sz="1100" dirty="0" err="1"/>
              <a:t>of</a:t>
            </a:r>
            <a:r>
              <a:rPr lang="pt-PT" sz="1100" dirty="0"/>
              <a:t> </a:t>
            </a:r>
            <a:r>
              <a:rPr lang="pt-PT" sz="1100" dirty="0" err="1"/>
              <a:t>the</a:t>
            </a:r>
            <a:r>
              <a:rPr lang="pt-PT" sz="1100" dirty="0"/>
              <a:t> </a:t>
            </a:r>
            <a:r>
              <a:rPr lang="pt-PT" sz="1100" dirty="0" err="1"/>
              <a:t>biggest</a:t>
            </a:r>
            <a:r>
              <a:rPr lang="pt-PT" sz="1100" dirty="0"/>
              <a:t> </a:t>
            </a:r>
            <a:r>
              <a:rPr lang="pt-PT" sz="1100" dirty="0" err="1"/>
              <a:t>political</a:t>
            </a:r>
            <a:r>
              <a:rPr lang="pt-PT" sz="1100" dirty="0"/>
              <a:t> </a:t>
            </a:r>
            <a:r>
              <a:rPr lang="pt-PT" sz="1100" dirty="0" err="1"/>
              <a:t>parties</a:t>
            </a:r>
            <a:r>
              <a:rPr lang="pt-PT" sz="1100" dirty="0"/>
              <a:t> in </a:t>
            </a:r>
            <a:r>
              <a:rPr lang="pt-PT" sz="1100" dirty="0" err="1"/>
              <a:t>Brazil</a:t>
            </a:r>
            <a:r>
              <a:rPr lang="pt-PT" sz="1100" dirty="0"/>
              <a:t>. </a:t>
            </a:r>
            <a:r>
              <a:rPr lang="pt-PT" sz="1100" dirty="0" err="1"/>
              <a:t>It</a:t>
            </a:r>
            <a:r>
              <a:rPr lang="pt-PT" sz="1100" dirty="0"/>
              <a:t> </a:t>
            </a:r>
            <a:r>
              <a:rPr lang="pt-PT" sz="1100" dirty="0" err="1"/>
              <a:t>is</a:t>
            </a:r>
            <a:r>
              <a:rPr lang="pt-PT" sz="1100" dirty="0"/>
              <a:t> </a:t>
            </a:r>
            <a:r>
              <a:rPr lang="pt-PT" sz="1100" dirty="0" err="1"/>
              <a:t>the</a:t>
            </a:r>
            <a:r>
              <a:rPr lang="pt-PT" sz="1100" dirty="0"/>
              <a:t> </a:t>
            </a:r>
            <a:r>
              <a:rPr lang="pt-PT" sz="1100" dirty="0" err="1"/>
              <a:t>political</a:t>
            </a:r>
            <a:r>
              <a:rPr lang="pt-PT" sz="1100" dirty="0"/>
              <a:t> </a:t>
            </a:r>
            <a:r>
              <a:rPr lang="pt-PT" sz="1100" dirty="0" err="1"/>
              <a:t>party</a:t>
            </a:r>
            <a:r>
              <a:rPr lang="pt-PT" sz="1100" dirty="0"/>
              <a:t> for </a:t>
            </a:r>
            <a:r>
              <a:rPr lang="pt-PT" sz="1100" dirty="0" err="1"/>
              <a:t>the</a:t>
            </a:r>
            <a:r>
              <a:rPr lang="pt-PT" sz="1100" dirty="0"/>
              <a:t> </a:t>
            </a:r>
            <a:r>
              <a:rPr lang="pt-PT" sz="1100" dirty="0" err="1"/>
              <a:t>current</a:t>
            </a:r>
            <a:r>
              <a:rPr lang="pt-PT" sz="1100" dirty="0"/>
              <a:t> </a:t>
            </a:r>
            <a:r>
              <a:rPr lang="pt-PT" sz="1100" dirty="0" err="1"/>
              <a:t>and</a:t>
            </a:r>
            <a:r>
              <a:rPr lang="pt-PT" sz="1100" dirty="0"/>
              <a:t> </a:t>
            </a:r>
            <a:r>
              <a:rPr lang="pt-PT" sz="1100" dirty="0" err="1"/>
              <a:t>former</a:t>
            </a:r>
            <a:r>
              <a:rPr lang="pt-PT" sz="1100" dirty="0"/>
              <a:t> </a:t>
            </a:r>
            <a:r>
              <a:rPr lang="pt-PT" sz="1100" dirty="0" err="1"/>
              <a:t>presidents</a:t>
            </a:r>
            <a:r>
              <a:rPr lang="pt-PT" sz="1100" dirty="0"/>
              <a:t>, Dilma </a:t>
            </a:r>
            <a:r>
              <a:rPr lang="pt-PT" sz="1100" dirty="0" err="1"/>
              <a:t>Roussef</a:t>
            </a:r>
            <a:r>
              <a:rPr lang="pt-PT" sz="1100" dirty="0"/>
              <a:t> </a:t>
            </a:r>
            <a:r>
              <a:rPr lang="pt-PT" sz="1100" dirty="0" err="1"/>
              <a:t>and</a:t>
            </a:r>
            <a:r>
              <a:rPr lang="pt-PT" sz="1100" dirty="0"/>
              <a:t> </a:t>
            </a:r>
            <a:r>
              <a:rPr lang="pt-PT" sz="1100" dirty="0">
                <a:hlinkClick r:id="rId9"/>
              </a:rPr>
              <a:t>Luis Inacio Lula da Silva. Partido da Social Democracia Brasileira (PSDB) is the political party of the prior president </a:t>
            </a:r>
            <a:r>
              <a:rPr lang="pt-PT" sz="1100" dirty="0">
                <a:hlinkClick r:id="rId10"/>
              </a:rPr>
              <a:t>Fernando Henrique Cardoso.</a:t>
            </a:r>
          </a:p>
          <a:p>
            <a:pPr>
              <a:lnSpc>
                <a:spcPct val="170000"/>
              </a:lnSpc>
            </a:pPr>
            <a:endParaRPr lang="pt-PT" sz="1100" dirty="0" smtClean="0"/>
          </a:p>
          <a:p>
            <a:pPr>
              <a:lnSpc>
                <a:spcPct val="170000"/>
              </a:lnSpc>
            </a:pPr>
            <a:r>
              <a:rPr lang="pt-PT" sz="1100" dirty="0" err="1"/>
              <a:t>B</a:t>
            </a:r>
            <a:r>
              <a:rPr lang="pt-PT" sz="1100" dirty="0" err="1" smtClean="0"/>
              <a:t>egan</a:t>
            </a:r>
            <a:r>
              <a:rPr lang="pt-PT" sz="1100" dirty="0" smtClean="0"/>
              <a:t> </a:t>
            </a:r>
            <a:r>
              <a:rPr lang="pt-PT" sz="1100" dirty="0"/>
              <a:t>social media data </a:t>
            </a:r>
            <a:r>
              <a:rPr lang="pt-PT" sz="1100" dirty="0" err="1"/>
              <a:t>mining</a:t>
            </a:r>
            <a:r>
              <a:rPr lang="pt-PT" sz="1100" dirty="0"/>
              <a:t> </a:t>
            </a:r>
            <a:r>
              <a:rPr lang="pt-PT" sz="1100" dirty="0" err="1"/>
              <a:t>by</a:t>
            </a:r>
            <a:r>
              <a:rPr lang="pt-PT" sz="1100" dirty="0"/>
              <a:t> </a:t>
            </a:r>
            <a:r>
              <a:rPr lang="pt-PT" sz="1100" dirty="0" err="1"/>
              <a:t>extracting</a:t>
            </a:r>
            <a:r>
              <a:rPr lang="pt-PT" sz="1100" dirty="0"/>
              <a:t> </a:t>
            </a:r>
            <a:r>
              <a:rPr lang="pt-PT" sz="1100" dirty="0" err="1"/>
              <a:t>Twitter</a:t>
            </a:r>
            <a:r>
              <a:rPr lang="pt-PT" sz="1100" dirty="0"/>
              <a:t> </a:t>
            </a:r>
            <a:r>
              <a:rPr lang="pt-PT" sz="1100" dirty="0" err="1"/>
              <a:t>Trend</a:t>
            </a:r>
            <a:r>
              <a:rPr lang="pt-PT" sz="1100" dirty="0"/>
              <a:t> </a:t>
            </a:r>
            <a:r>
              <a:rPr lang="pt-PT" sz="1100" dirty="0" err="1"/>
              <a:t>Topic</a:t>
            </a:r>
            <a:r>
              <a:rPr lang="pt-PT" sz="1100" dirty="0"/>
              <a:t> data for </a:t>
            </a:r>
            <a:r>
              <a:rPr lang="pt-PT" sz="1100" dirty="0" err="1"/>
              <a:t>the</a:t>
            </a:r>
            <a:r>
              <a:rPr lang="pt-PT" sz="1100" dirty="0"/>
              <a:t> 14 </a:t>
            </a:r>
            <a:r>
              <a:rPr lang="pt-PT" sz="1100" dirty="0" err="1"/>
              <a:t>Brazilian</a:t>
            </a:r>
            <a:r>
              <a:rPr lang="pt-PT" sz="1100" dirty="0"/>
              <a:t> </a:t>
            </a:r>
            <a:r>
              <a:rPr lang="pt-PT" sz="1100" dirty="0" err="1"/>
              <a:t>cities</a:t>
            </a:r>
            <a:r>
              <a:rPr lang="pt-PT" sz="1100" dirty="0"/>
              <a:t> for </a:t>
            </a:r>
            <a:r>
              <a:rPr lang="pt-PT" sz="1100" dirty="0" err="1"/>
              <a:t>which</a:t>
            </a:r>
            <a:r>
              <a:rPr lang="pt-PT" sz="1100" dirty="0"/>
              <a:t> data </a:t>
            </a:r>
            <a:r>
              <a:rPr lang="pt-PT" sz="1100" dirty="0" err="1"/>
              <a:t>is</a:t>
            </a:r>
            <a:r>
              <a:rPr lang="pt-PT" sz="1100" dirty="0"/>
              <a:t> </a:t>
            </a:r>
            <a:r>
              <a:rPr lang="pt-PT" sz="1100" dirty="0" err="1"/>
              <a:t>supplied</a:t>
            </a:r>
            <a:r>
              <a:rPr lang="pt-PT" sz="1100" dirty="0"/>
              <a:t> via </a:t>
            </a:r>
            <a:r>
              <a:rPr lang="pt-PT" sz="1100" dirty="0" err="1"/>
              <a:t>the</a:t>
            </a:r>
            <a:r>
              <a:rPr lang="pt-PT" sz="1100" dirty="0"/>
              <a:t> </a:t>
            </a:r>
            <a:r>
              <a:rPr lang="pt-PT" sz="1100" dirty="0">
                <a:hlinkClick r:id="rId11"/>
              </a:rPr>
              <a:t>Twitter API, namely: Brasília, Belém, Belo Horizonte, Curitiba, Porto Alegre, Recife, Rio de Janeiro, Salvador, São Paulo, Campinas, Fortaleza, Goiânia, Manaus, and São Luis.</a:t>
            </a:r>
          </a:p>
          <a:p>
            <a:pPr>
              <a:lnSpc>
                <a:spcPct val="170000"/>
              </a:lnSpc>
            </a:pPr>
            <a:endParaRPr lang="pt-PT" sz="1100" dirty="0" smtClean="0"/>
          </a:p>
          <a:p>
            <a:pPr>
              <a:lnSpc>
                <a:spcPct val="170000"/>
              </a:lnSpc>
            </a:pPr>
            <a:r>
              <a:rPr lang="pt-PT" sz="1100" dirty="0" err="1"/>
              <a:t>Q</a:t>
            </a:r>
            <a:r>
              <a:rPr lang="pt-PT" sz="1100" dirty="0" err="1" smtClean="0"/>
              <a:t>ueried</a:t>
            </a:r>
            <a:r>
              <a:rPr lang="pt-PT" sz="1100" dirty="0" smtClean="0"/>
              <a:t> </a:t>
            </a:r>
            <a:r>
              <a:rPr lang="pt-PT" sz="1100" dirty="0" err="1"/>
              <a:t>the</a:t>
            </a:r>
            <a:r>
              <a:rPr lang="pt-PT" sz="1100" dirty="0"/>
              <a:t> </a:t>
            </a:r>
            <a:r>
              <a:rPr lang="pt-PT" sz="1100" dirty="0">
                <a:hlinkClick r:id="rId12"/>
              </a:rPr>
              <a:t>Twitter REST API to get the top 10 Twitter Trend Topics for these 14 cities in a 20 minute interval (limited by some restrictions that Twitter has on its API). Limiting the query to these 14 cities is done by specifying their </a:t>
            </a:r>
            <a:r>
              <a:rPr lang="pt-PT" sz="1100" dirty="0">
                <a:hlinkClick r:id="rId13"/>
              </a:rPr>
              <a:t>Yahoo! GeoPlanet </a:t>
            </a:r>
            <a:r>
              <a:rPr lang="pt-PT" sz="1100" dirty="0">
                <a:hlinkClick r:id="rId14"/>
              </a:rPr>
              <a:t>WOEIDs (Where On Earth IDs</a:t>
            </a:r>
            <a:r>
              <a:rPr lang="pt-PT" sz="1100" dirty="0" smtClean="0">
                <a:hlinkClick r:id="rId14"/>
              </a:rPr>
              <a:t>).</a:t>
            </a:r>
            <a:endParaRPr lang="pt-PT" sz="1100" dirty="0"/>
          </a:p>
        </p:txBody>
      </p:sp>
    </p:spTree>
    <p:extLst>
      <p:ext uri="{BB962C8B-B14F-4D97-AF65-F5344CB8AC3E}">
        <p14:creationId xmlns:p14="http://schemas.microsoft.com/office/powerpoint/2010/main" val="4093745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smtClean="0"/>
              <a:t>Elections</a:t>
            </a:r>
            <a:endParaRPr lang="pt-PT" dirty="0"/>
          </a:p>
        </p:txBody>
      </p:sp>
      <p:sp>
        <p:nvSpPr>
          <p:cNvPr id="3" name="Marcador de Posição de Conteúdo 2"/>
          <p:cNvSpPr>
            <a:spLocks noGrp="1"/>
          </p:cNvSpPr>
          <p:nvPr>
            <p:ph idx="1"/>
          </p:nvPr>
        </p:nvSpPr>
        <p:spPr>
          <a:xfrm>
            <a:off x="457200" y="1196752"/>
            <a:ext cx="8363272" cy="4929411"/>
          </a:xfrm>
        </p:spPr>
        <p:txBody>
          <a:bodyPr>
            <a:noAutofit/>
          </a:bodyPr>
          <a:lstStyle/>
          <a:p>
            <a:pPr>
              <a:lnSpc>
                <a:spcPct val="170000"/>
              </a:lnSpc>
            </a:pPr>
            <a:r>
              <a:rPr lang="pt-PT" sz="1050" dirty="0" smtClean="0">
                <a:hlinkClick r:id="rId2"/>
              </a:rPr>
              <a:t>Social </a:t>
            </a:r>
            <a:r>
              <a:rPr lang="pt-PT" sz="1050" dirty="0">
                <a:hlinkClick r:id="rId2"/>
              </a:rPr>
              <a:t>Network Theory is the study of how people, organizations, or groups interact with others inside their network. There are three primary types of social networks:</a:t>
            </a:r>
          </a:p>
          <a:p>
            <a:pPr lvl="1">
              <a:lnSpc>
                <a:spcPct val="170000"/>
              </a:lnSpc>
            </a:pPr>
            <a:r>
              <a:rPr lang="pt-PT" sz="1050" dirty="0" err="1" smtClean="0"/>
              <a:t>Egocentric</a:t>
            </a:r>
            <a:r>
              <a:rPr lang="pt-PT" sz="1050" dirty="0" smtClean="0"/>
              <a:t> </a:t>
            </a:r>
            <a:r>
              <a:rPr lang="pt-PT" sz="1050" dirty="0"/>
              <a:t>networks are </a:t>
            </a:r>
            <a:r>
              <a:rPr lang="pt-PT" sz="1050" dirty="0" err="1"/>
              <a:t>connected</a:t>
            </a:r>
            <a:r>
              <a:rPr lang="pt-PT" sz="1050" dirty="0"/>
              <a:t> </a:t>
            </a:r>
            <a:r>
              <a:rPr lang="pt-PT" sz="1050" dirty="0" err="1"/>
              <a:t>with</a:t>
            </a:r>
            <a:r>
              <a:rPr lang="pt-PT" sz="1050" dirty="0"/>
              <a:t> a single node </a:t>
            </a:r>
            <a:r>
              <a:rPr lang="pt-PT" sz="1050" dirty="0" err="1"/>
              <a:t>or</a:t>
            </a:r>
            <a:r>
              <a:rPr lang="pt-PT" sz="1050" dirty="0"/>
              <a:t> individual (e.g., </a:t>
            </a:r>
            <a:r>
              <a:rPr lang="pt-PT" sz="1050" dirty="0" err="1"/>
              <a:t>you</a:t>
            </a:r>
            <a:r>
              <a:rPr lang="pt-PT" sz="1050" dirty="0"/>
              <a:t> </a:t>
            </a:r>
            <a:r>
              <a:rPr lang="pt-PT" sz="1050" dirty="0" err="1"/>
              <a:t>and</a:t>
            </a:r>
            <a:r>
              <a:rPr lang="pt-PT" sz="1050" dirty="0"/>
              <a:t> </a:t>
            </a:r>
            <a:r>
              <a:rPr lang="pt-PT" sz="1050" dirty="0" err="1"/>
              <a:t>all</a:t>
            </a:r>
            <a:r>
              <a:rPr lang="pt-PT" sz="1050" dirty="0"/>
              <a:t> </a:t>
            </a:r>
            <a:r>
              <a:rPr lang="pt-PT" sz="1050" dirty="0" err="1"/>
              <a:t>your</a:t>
            </a:r>
            <a:r>
              <a:rPr lang="pt-PT" sz="1050" dirty="0"/>
              <a:t> </a:t>
            </a:r>
            <a:r>
              <a:rPr lang="pt-PT" sz="1050" dirty="0" err="1"/>
              <a:t>friends</a:t>
            </a:r>
            <a:r>
              <a:rPr lang="pt-PT" sz="1050" dirty="0"/>
              <a:t> </a:t>
            </a:r>
            <a:r>
              <a:rPr lang="pt-PT" sz="1050" dirty="0" err="1"/>
              <a:t>and</a:t>
            </a:r>
            <a:r>
              <a:rPr lang="pt-PT" sz="1050" dirty="0"/>
              <a:t> </a:t>
            </a:r>
            <a:r>
              <a:rPr lang="pt-PT" sz="1050" dirty="0" err="1"/>
              <a:t>relatives</a:t>
            </a:r>
            <a:r>
              <a:rPr lang="pt-PT" sz="1050" dirty="0"/>
              <a:t>).</a:t>
            </a:r>
          </a:p>
          <a:p>
            <a:pPr lvl="1">
              <a:lnSpc>
                <a:spcPct val="170000"/>
              </a:lnSpc>
            </a:pPr>
            <a:r>
              <a:rPr lang="pt-PT" sz="1050" dirty="0" smtClean="0"/>
              <a:t>Socio-</a:t>
            </a:r>
            <a:r>
              <a:rPr lang="pt-PT" sz="1050" dirty="0" err="1" smtClean="0"/>
              <a:t>centric</a:t>
            </a:r>
            <a:r>
              <a:rPr lang="pt-PT" sz="1050" dirty="0" smtClean="0"/>
              <a:t> </a:t>
            </a:r>
            <a:r>
              <a:rPr lang="pt-PT" sz="1050" dirty="0"/>
              <a:t>networks are </a:t>
            </a:r>
            <a:r>
              <a:rPr lang="pt-PT" sz="1050" dirty="0" err="1"/>
              <a:t>closed</a:t>
            </a:r>
            <a:r>
              <a:rPr lang="pt-PT" sz="1050" dirty="0"/>
              <a:t> networks </a:t>
            </a:r>
            <a:r>
              <a:rPr lang="pt-PT" sz="1050" dirty="0" err="1"/>
              <a:t>by</a:t>
            </a:r>
            <a:r>
              <a:rPr lang="pt-PT" sz="1050" dirty="0"/>
              <a:t> </a:t>
            </a:r>
            <a:r>
              <a:rPr lang="pt-PT" sz="1050" dirty="0" err="1"/>
              <a:t>default</a:t>
            </a:r>
            <a:r>
              <a:rPr lang="pt-PT" sz="1050" dirty="0"/>
              <a:t>. </a:t>
            </a:r>
            <a:r>
              <a:rPr lang="pt-PT" sz="1050" dirty="0" err="1"/>
              <a:t>Two</a:t>
            </a:r>
            <a:r>
              <a:rPr lang="pt-PT" sz="1050" dirty="0"/>
              <a:t> </a:t>
            </a:r>
            <a:r>
              <a:rPr lang="pt-PT" sz="1050" dirty="0" err="1"/>
              <a:t>commonly-used</a:t>
            </a:r>
            <a:r>
              <a:rPr lang="pt-PT" sz="1050" dirty="0"/>
              <a:t> </a:t>
            </a:r>
            <a:r>
              <a:rPr lang="pt-PT" sz="1050" dirty="0" err="1"/>
              <a:t>examples</a:t>
            </a:r>
            <a:r>
              <a:rPr lang="pt-PT" sz="1050" dirty="0"/>
              <a:t> </a:t>
            </a:r>
            <a:r>
              <a:rPr lang="pt-PT" sz="1050" dirty="0" err="1"/>
              <a:t>of</a:t>
            </a:r>
            <a:r>
              <a:rPr lang="pt-PT" sz="1050" dirty="0"/>
              <a:t> </a:t>
            </a:r>
            <a:r>
              <a:rPr lang="pt-PT" sz="1050" dirty="0" err="1"/>
              <a:t>this</a:t>
            </a:r>
            <a:r>
              <a:rPr lang="pt-PT" sz="1050" dirty="0"/>
              <a:t> </a:t>
            </a:r>
            <a:r>
              <a:rPr lang="pt-PT" sz="1050" dirty="0" err="1"/>
              <a:t>type</a:t>
            </a:r>
            <a:r>
              <a:rPr lang="pt-PT" sz="1050" dirty="0"/>
              <a:t> </a:t>
            </a:r>
            <a:r>
              <a:rPr lang="pt-PT" sz="1050" dirty="0" err="1"/>
              <a:t>of</a:t>
            </a:r>
            <a:r>
              <a:rPr lang="pt-PT" sz="1050" dirty="0"/>
              <a:t> network are </a:t>
            </a:r>
            <a:r>
              <a:rPr lang="pt-PT" sz="1050" dirty="0" err="1"/>
              <a:t>children</a:t>
            </a:r>
            <a:r>
              <a:rPr lang="pt-PT" sz="1050" dirty="0"/>
              <a:t> in a </a:t>
            </a:r>
            <a:r>
              <a:rPr lang="pt-PT" sz="1050" dirty="0" err="1"/>
              <a:t>classroom</a:t>
            </a:r>
            <a:r>
              <a:rPr lang="pt-PT" sz="1050" dirty="0"/>
              <a:t> </a:t>
            </a:r>
            <a:r>
              <a:rPr lang="pt-PT" sz="1050" dirty="0" err="1"/>
              <a:t>or</a:t>
            </a:r>
            <a:r>
              <a:rPr lang="pt-PT" sz="1050" dirty="0"/>
              <a:t> </a:t>
            </a:r>
            <a:r>
              <a:rPr lang="pt-PT" sz="1050" dirty="0" err="1"/>
              <a:t>workers</a:t>
            </a:r>
            <a:r>
              <a:rPr lang="pt-PT" sz="1050" dirty="0"/>
              <a:t> </a:t>
            </a:r>
            <a:r>
              <a:rPr lang="pt-PT" sz="1050" dirty="0" err="1"/>
              <a:t>inside</a:t>
            </a:r>
            <a:r>
              <a:rPr lang="pt-PT" sz="1050" dirty="0"/>
              <a:t> </a:t>
            </a:r>
            <a:r>
              <a:rPr lang="pt-PT" sz="1050" dirty="0" err="1"/>
              <a:t>an</a:t>
            </a:r>
            <a:r>
              <a:rPr lang="pt-PT" sz="1050" dirty="0"/>
              <a:t> </a:t>
            </a:r>
            <a:r>
              <a:rPr lang="pt-PT" sz="1050" dirty="0" err="1"/>
              <a:t>organization</a:t>
            </a:r>
            <a:r>
              <a:rPr lang="pt-PT" sz="1050" dirty="0"/>
              <a:t>.</a:t>
            </a:r>
          </a:p>
          <a:p>
            <a:pPr lvl="1">
              <a:lnSpc>
                <a:spcPct val="170000"/>
              </a:lnSpc>
            </a:pPr>
            <a:r>
              <a:rPr lang="pt-PT" sz="1050" dirty="0" smtClean="0"/>
              <a:t>Open </a:t>
            </a:r>
            <a:r>
              <a:rPr lang="pt-PT" sz="1050" dirty="0" err="1"/>
              <a:t>system</a:t>
            </a:r>
            <a:r>
              <a:rPr lang="pt-PT" sz="1050" dirty="0"/>
              <a:t> networks are networks </a:t>
            </a:r>
            <a:r>
              <a:rPr lang="pt-PT" sz="1050" dirty="0" err="1"/>
              <a:t>where</a:t>
            </a:r>
            <a:r>
              <a:rPr lang="pt-PT" sz="1050" dirty="0"/>
              <a:t> </a:t>
            </a:r>
            <a:r>
              <a:rPr lang="pt-PT" sz="1050" dirty="0" err="1"/>
              <a:t>the</a:t>
            </a:r>
            <a:r>
              <a:rPr lang="pt-PT" sz="1050" dirty="0"/>
              <a:t> </a:t>
            </a:r>
            <a:r>
              <a:rPr lang="pt-PT" sz="1050" dirty="0" err="1"/>
              <a:t>boundary</a:t>
            </a:r>
            <a:r>
              <a:rPr lang="pt-PT" sz="1050" dirty="0"/>
              <a:t> </a:t>
            </a:r>
            <a:r>
              <a:rPr lang="pt-PT" sz="1050" dirty="0" err="1"/>
              <a:t>lines</a:t>
            </a:r>
            <a:r>
              <a:rPr lang="pt-PT" sz="1050" dirty="0"/>
              <a:t> are </a:t>
            </a:r>
            <a:r>
              <a:rPr lang="pt-PT" sz="1050" dirty="0" err="1"/>
              <a:t>not</a:t>
            </a:r>
            <a:r>
              <a:rPr lang="pt-PT" sz="1050" dirty="0"/>
              <a:t> </a:t>
            </a:r>
            <a:r>
              <a:rPr lang="pt-PT" sz="1050" dirty="0" err="1"/>
              <a:t>clearly</a:t>
            </a:r>
            <a:r>
              <a:rPr lang="pt-PT" sz="1050" dirty="0"/>
              <a:t> </a:t>
            </a:r>
            <a:r>
              <a:rPr lang="pt-PT" sz="1050" dirty="0" err="1"/>
              <a:t>defined</a:t>
            </a:r>
            <a:r>
              <a:rPr lang="pt-PT" sz="1050" dirty="0"/>
              <a:t>, </a:t>
            </a:r>
            <a:r>
              <a:rPr lang="pt-PT" sz="1050" dirty="0" err="1"/>
              <a:t>which</a:t>
            </a:r>
            <a:r>
              <a:rPr lang="pt-PT" sz="1050" dirty="0"/>
              <a:t> </a:t>
            </a:r>
            <a:r>
              <a:rPr lang="pt-PT" sz="1050" dirty="0" err="1"/>
              <a:t>makes</a:t>
            </a:r>
            <a:r>
              <a:rPr lang="pt-PT" sz="1050" dirty="0"/>
              <a:t> </a:t>
            </a:r>
            <a:r>
              <a:rPr lang="pt-PT" sz="1050" dirty="0" err="1"/>
              <a:t>this</a:t>
            </a:r>
            <a:r>
              <a:rPr lang="pt-PT" sz="1050" dirty="0"/>
              <a:t> </a:t>
            </a:r>
            <a:r>
              <a:rPr lang="pt-PT" sz="1050" dirty="0" err="1"/>
              <a:t>type</a:t>
            </a:r>
            <a:r>
              <a:rPr lang="pt-PT" sz="1050" dirty="0"/>
              <a:t> </a:t>
            </a:r>
            <a:r>
              <a:rPr lang="pt-PT" sz="1050" dirty="0" err="1"/>
              <a:t>of</a:t>
            </a:r>
            <a:r>
              <a:rPr lang="pt-PT" sz="1050" dirty="0"/>
              <a:t> network </a:t>
            </a:r>
            <a:r>
              <a:rPr lang="pt-PT" sz="1050" dirty="0" err="1"/>
              <a:t>typically</a:t>
            </a:r>
            <a:r>
              <a:rPr lang="pt-PT" sz="1050" dirty="0"/>
              <a:t> </a:t>
            </a:r>
            <a:r>
              <a:rPr lang="pt-PT" sz="1050" dirty="0" err="1"/>
              <a:t>the</a:t>
            </a:r>
            <a:r>
              <a:rPr lang="pt-PT" sz="1050" dirty="0"/>
              <a:t> </a:t>
            </a:r>
            <a:r>
              <a:rPr lang="pt-PT" sz="1050" dirty="0" err="1"/>
              <a:t>most</a:t>
            </a:r>
            <a:r>
              <a:rPr lang="pt-PT" sz="1050" dirty="0"/>
              <a:t> </a:t>
            </a:r>
            <a:r>
              <a:rPr lang="pt-PT" sz="1050" dirty="0" err="1"/>
              <a:t>difficult</a:t>
            </a:r>
            <a:r>
              <a:rPr lang="pt-PT" sz="1050" dirty="0"/>
              <a:t> to </a:t>
            </a:r>
            <a:r>
              <a:rPr lang="pt-PT" sz="1050" dirty="0" err="1"/>
              <a:t>study</a:t>
            </a:r>
            <a:r>
              <a:rPr lang="pt-PT" sz="1050" dirty="0"/>
              <a:t>. </a:t>
            </a:r>
            <a:r>
              <a:rPr lang="pt-PT" sz="1050" i="1" dirty="0" err="1"/>
              <a:t>The</a:t>
            </a:r>
            <a:r>
              <a:rPr lang="pt-PT" sz="1050" i="1" dirty="0"/>
              <a:t> </a:t>
            </a:r>
            <a:r>
              <a:rPr lang="pt-PT" sz="1050" i="1" dirty="0" err="1"/>
              <a:t>type</a:t>
            </a:r>
            <a:r>
              <a:rPr lang="pt-PT" sz="1050" i="1" dirty="0"/>
              <a:t> </a:t>
            </a:r>
            <a:r>
              <a:rPr lang="pt-PT" sz="1050" i="1" dirty="0" err="1"/>
              <a:t>of</a:t>
            </a:r>
            <a:r>
              <a:rPr lang="pt-PT" sz="1050" i="1" dirty="0"/>
              <a:t> socio-</a:t>
            </a:r>
            <a:r>
              <a:rPr lang="pt-PT" sz="1050" i="1" dirty="0" err="1"/>
              <a:t>political</a:t>
            </a:r>
            <a:r>
              <a:rPr lang="pt-PT" sz="1050" i="1" dirty="0"/>
              <a:t> network </a:t>
            </a:r>
            <a:r>
              <a:rPr lang="pt-PT" sz="1050" i="1" dirty="0" err="1"/>
              <a:t>we</a:t>
            </a:r>
            <a:r>
              <a:rPr lang="pt-PT" sz="1050" i="1" dirty="0"/>
              <a:t> are </a:t>
            </a:r>
            <a:r>
              <a:rPr lang="pt-PT" sz="1050" i="1" dirty="0" err="1"/>
              <a:t>analyzing</a:t>
            </a:r>
            <a:r>
              <a:rPr lang="pt-PT" sz="1050" i="1" dirty="0"/>
              <a:t> in </a:t>
            </a:r>
            <a:r>
              <a:rPr lang="pt-PT" sz="1050" i="1" dirty="0" err="1"/>
              <a:t>this</a:t>
            </a:r>
            <a:r>
              <a:rPr lang="pt-PT" sz="1050" i="1" dirty="0"/>
              <a:t> </a:t>
            </a:r>
            <a:r>
              <a:rPr lang="pt-PT" sz="1050" i="1" dirty="0" err="1"/>
              <a:t>article</a:t>
            </a:r>
            <a:r>
              <a:rPr lang="pt-PT" sz="1050" i="1" dirty="0"/>
              <a:t> </a:t>
            </a:r>
            <a:r>
              <a:rPr lang="pt-PT" sz="1050" i="1" dirty="0" err="1"/>
              <a:t>is</a:t>
            </a:r>
            <a:r>
              <a:rPr lang="pt-PT" sz="1050" i="1" dirty="0"/>
              <a:t> </a:t>
            </a:r>
            <a:r>
              <a:rPr lang="pt-PT" sz="1050" i="1" dirty="0" err="1"/>
              <a:t>an</a:t>
            </a:r>
            <a:r>
              <a:rPr lang="pt-PT" sz="1050" i="1" dirty="0"/>
              <a:t> </a:t>
            </a:r>
            <a:r>
              <a:rPr lang="pt-PT" sz="1050" i="1" dirty="0" err="1"/>
              <a:t>example</a:t>
            </a:r>
            <a:r>
              <a:rPr lang="pt-PT" sz="1050" i="1" dirty="0"/>
              <a:t> </a:t>
            </a:r>
            <a:r>
              <a:rPr lang="pt-PT" sz="1050" i="1" dirty="0" err="1"/>
              <a:t>of</a:t>
            </a:r>
            <a:r>
              <a:rPr lang="pt-PT" sz="1050" i="1" dirty="0"/>
              <a:t> </a:t>
            </a:r>
            <a:r>
              <a:rPr lang="pt-PT" sz="1050" i="1" dirty="0" err="1"/>
              <a:t>an</a:t>
            </a:r>
            <a:r>
              <a:rPr lang="pt-PT" sz="1050" i="1" dirty="0"/>
              <a:t> open </a:t>
            </a:r>
            <a:r>
              <a:rPr lang="pt-PT" sz="1050" i="1" dirty="0" err="1"/>
              <a:t>system</a:t>
            </a:r>
            <a:r>
              <a:rPr lang="pt-PT" sz="1050" i="1" dirty="0"/>
              <a:t> network.</a:t>
            </a:r>
            <a:endParaRPr lang="pt-PT" sz="1050" dirty="0"/>
          </a:p>
          <a:p>
            <a:pPr>
              <a:lnSpc>
                <a:spcPct val="170000"/>
              </a:lnSpc>
            </a:pPr>
            <a:endParaRPr lang="pt-PT" sz="1050" dirty="0" smtClean="0">
              <a:hlinkClick r:id="rId3"/>
            </a:endParaRPr>
          </a:p>
          <a:p>
            <a:pPr>
              <a:lnSpc>
                <a:spcPct val="170000"/>
              </a:lnSpc>
            </a:pPr>
            <a:r>
              <a:rPr lang="pt-PT" sz="1050" dirty="0" smtClean="0">
                <a:hlinkClick r:id="rId3"/>
              </a:rPr>
              <a:t>Social </a:t>
            </a:r>
            <a:r>
              <a:rPr lang="pt-PT" sz="1050" dirty="0">
                <a:hlinkClick r:id="rId3"/>
              </a:rPr>
              <a:t>network analysis examines the structure of relationships between social entities. These entities are often people, but may also be social groups, political organizations, financial networks, residents of a community, citizens of a country, and so on. The empirical study of networks has played a central role in social science, and many of the mathematical and statistical tools used for studying networks were first developed in sociology.</a:t>
            </a:r>
          </a:p>
          <a:p>
            <a:pPr>
              <a:lnSpc>
                <a:spcPct val="170000"/>
              </a:lnSpc>
            </a:pPr>
            <a:endParaRPr lang="pt-PT" sz="1050" dirty="0" smtClean="0"/>
          </a:p>
          <a:p>
            <a:pPr>
              <a:lnSpc>
                <a:spcPct val="170000"/>
              </a:lnSpc>
            </a:pPr>
            <a:r>
              <a:rPr lang="pt-PT" sz="1050" dirty="0" smtClean="0"/>
              <a:t>To </a:t>
            </a:r>
            <a:r>
              <a:rPr lang="pt-PT" sz="1050" dirty="0" err="1"/>
              <a:t>create</a:t>
            </a:r>
            <a:r>
              <a:rPr lang="pt-PT" sz="1050" dirty="0"/>
              <a:t> a network </a:t>
            </a:r>
            <a:r>
              <a:rPr lang="pt-PT" sz="1050" dirty="0" err="1"/>
              <a:t>using</a:t>
            </a:r>
            <a:r>
              <a:rPr lang="pt-PT" sz="1050" dirty="0"/>
              <a:t> </a:t>
            </a:r>
            <a:r>
              <a:rPr lang="pt-PT" sz="1050" dirty="0" err="1"/>
              <a:t>the</a:t>
            </a:r>
            <a:r>
              <a:rPr lang="pt-PT" sz="1050" dirty="0"/>
              <a:t> </a:t>
            </a:r>
            <a:r>
              <a:rPr lang="pt-PT" sz="1050" dirty="0" err="1"/>
              <a:t>Twitter</a:t>
            </a:r>
            <a:r>
              <a:rPr lang="pt-PT" sz="1050" dirty="0"/>
              <a:t> </a:t>
            </a:r>
            <a:r>
              <a:rPr lang="pt-PT" sz="1050" dirty="0" err="1"/>
              <a:t>Trend</a:t>
            </a:r>
            <a:r>
              <a:rPr lang="pt-PT" sz="1050" dirty="0"/>
              <a:t> </a:t>
            </a:r>
            <a:r>
              <a:rPr lang="pt-PT" sz="1050" dirty="0" err="1"/>
              <a:t>Topics</a:t>
            </a:r>
            <a:r>
              <a:rPr lang="pt-PT" sz="1050" dirty="0"/>
              <a:t>, I </a:t>
            </a:r>
            <a:r>
              <a:rPr lang="pt-PT" sz="1050" dirty="0" err="1"/>
              <a:t>defined</a:t>
            </a:r>
            <a:r>
              <a:rPr lang="pt-PT" sz="1050" dirty="0"/>
              <a:t> </a:t>
            </a:r>
            <a:r>
              <a:rPr lang="pt-PT" sz="1050" dirty="0" err="1"/>
              <a:t>the</a:t>
            </a:r>
            <a:r>
              <a:rPr lang="pt-PT" sz="1050" dirty="0"/>
              <a:t> </a:t>
            </a:r>
            <a:r>
              <a:rPr lang="pt-PT" sz="1050" dirty="0" err="1"/>
              <a:t>following</a:t>
            </a:r>
            <a:r>
              <a:rPr lang="pt-PT" sz="1050" dirty="0"/>
              <a:t> rules:</a:t>
            </a:r>
          </a:p>
          <a:p>
            <a:pPr lvl="1">
              <a:lnSpc>
                <a:spcPct val="170000"/>
              </a:lnSpc>
            </a:pPr>
            <a:r>
              <a:rPr lang="pt-PT" sz="1050" dirty="0" err="1" smtClean="0"/>
              <a:t>Each</a:t>
            </a:r>
            <a:r>
              <a:rPr lang="pt-PT" sz="1050" dirty="0" smtClean="0"/>
              <a:t> </a:t>
            </a:r>
            <a:r>
              <a:rPr lang="pt-PT" sz="1050" dirty="0" err="1"/>
              <a:t>city</a:t>
            </a:r>
            <a:r>
              <a:rPr lang="pt-PT" sz="1050" dirty="0"/>
              <a:t> </a:t>
            </a:r>
            <a:r>
              <a:rPr lang="pt-PT" sz="1050" dirty="0" err="1"/>
              <a:t>is</a:t>
            </a:r>
            <a:r>
              <a:rPr lang="pt-PT" sz="1050" dirty="0"/>
              <a:t> a </a:t>
            </a:r>
            <a:r>
              <a:rPr lang="pt-PT" sz="1050" dirty="0" err="1"/>
              <a:t>vertex</a:t>
            </a:r>
            <a:r>
              <a:rPr lang="pt-PT" sz="1050" dirty="0"/>
              <a:t> (i.e., node) in </a:t>
            </a:r>
            <a:r>
              <a:rPr lang="pt-PT" sz="1050" dirty="0" err="1"/>
              <a:t>the</a:t>
            </a:r>
            <a:r>
              <a:rPr lang="pt-PT" sz="1050" dirty="0"/>
              <a:t> network.</a:t>
            </a:r>
          </a:p>
          <a:p>
            <a:pPr lvl="1">
              <a:lnSpc>
                <a:spcPct val="170000"/>
              </a:lnSpc>
            </a:pPr>
            <a:r>
              <a:rPr lang="pt-PT" sz="1050" dirty="0" err="1" smtClean="0"/>
              <a:t>If</a:t>
            </a:r>
            <a:r>
              <a:rPr lang="pt-PT" sz="1050" dirty="0" smtClean="0"/>
              <a:t> </a:t>
            </a:r>
            <a:r>
              <a:rPr lang="pt-PT" sz="1050" dirty="0" err="1"/>
              <a:t>there</a:t>
            </a:r>
            <a:r>
              <a:rPr lang="pt-PT" sz="1050" dirty="0"/>
              <a:t> </a:t>
            </a:r>
            <a:r>
              <a:rPr lang="pt-PT" sz="1050" dirty="0" err="1"/>
              <a:t>is</a:t>
            </a:r>
            <a:r>
              <a:rPr lang="pt-PT" sz="1050" dirty="0"/>
              <a:t> </a:t>
            </a:r>
            <a:r>
              <a:rPr lang="pt-PT" sz="1050" dirty="0" err="1"/>
              <a:t>at</a:t>
            </a:r>
            <a:r>
              <a:rPr lang="pt-PT" sz="1050" dirty="0"/>
              <a:t> </a:t>
            </a:r>
            <a:r>
              <a:rPr lang="pt-PT" sz="1050" dirty="0" err="1"/>
              <a:t>least</a:t>
            </a:r>
            <a:r>
              <a:rPr lang="pt-PT" sz="1050" dirty="0"/>
              <a:t> </a:t>
            </a:r>
            <a:r>
              <a:rPr lang="pt-PT" sz="1050" dirty="0" err="1"/>
              <a:t>one</a:t>
            </a:r>
            <a:r>
              <a:rPr lang="pt-PT" sz="1050" dirty="0"/>
              <a:t> </a:t>
            </a:r>
            <a:r>
              <a:rPr lang="pt-PT" sz="1050" dirty="0" err="1"/>
              <a:t>common</a:t>
            </a:r>
            <a:r>
              <a:rPr lang="pt-PT" sz="1050" dirty="0"/>
              <a:t> </a:t>
            </a:r>
            <a:r>
              <a:rPr lang="pt-PT" sz="1050" dirty="0" err="1"/>
              <a:t>trend</a:t>
            </a:r>
            <a:r>
              <a:rPr lang="pt-PT" sz="1050" dirty="0"/>
              <a:t> </a:t>
            </a:r>
            <a:r>
              <a:rPr lang="pt-PT" sz="1050" dirty="0" err="1"/>
              <a:t>topic</a:t>
            </a:r>
            <a:r>
              <a:rPr lang="pt-PT" sz="1050" dirty="0"/>
              <a:t> </a:t>
            </a:r>
            <a:r>
              <a:rPr lang="pt-PT" sz="1050" dirty="0" err="1"/>
              <a:t>between</a:t>
            </a:r>
            <a:r>
              <a:rPr lang="pt-PT" sz="1050" dirty="0"/>
              <a:t> </a:t>
            </a:r>
            <a:r>
              <a:rPr lang="pt-PT" sz="1050" dirty="0" err="1"/>
              <a:t>two</a:t>
            </a:r>
            <a:r>
              <a:rPr lang="pt-PT" sz="1050" dirty="0"/>
              <a:t> </a:t>
            </a:r>
            <a:r>
              <a:rPr lang="pt-PT" sz="1050" dirty="0" err="1"/>
              <a:t>cities</a:t>
            </a:r>
            <a:r>
              <a:rPr lang="pt-PT" sz="1050" dirty="0"/>
              <a:t>, </a:t>
            </a:r>
            <a:r>
              <a:rPr lang="pt-PT" sz="1050" dirty="0" err="1"/>
              <a:t>there</a:t>
            </a:r>
            <a:r>
              <a:rPr lang="pt-PT" sz="1050" dirty="0"/>
              <a:t> </a:t>
            </a:r>
            <a:r>
              <a:rPr lang="pt-PT" sz="1050" dirty="0" err="1"/>
              <a:t>is</a:t>
            </a:r>
            <a:r>
              <a:rPr lang="pt-PT" sz="1050" dirty="0"/>
              <a:t> </a:t>
            </a:r>
            <a:r>
              <a:rPr lang="pt-PT" sz="1050" dirty="0" err="1"/>
              <a:t>an</a:t>
            </a:r>
            <a:r>
              <a:rPr lang="pt-PT" sz="1050" dirty="0"/>
              <a:t> </a:t>
            </a:r>
            <a:r>
              <a:rPr lang="pt-PT" sz="1050" dirty="0" err="1"/>
              <a:t>edge</a:t>
            </a:r>
            <a:r>
              <a:rPr lang="pt-PT" sz="1050" dirty="0"/>
              <a:t> (i.e., link) </a:t>
            </a:r>
            <a:r>
              <a:rPr lang="pt-PT" sz="1050" dirty="0" err="1"/>
              <a:t>between</a:t>
            </a:r>
            <a:r>
              <a:rPr lang="pt-PT" sz="1050" dirty="0"/>
              <a:t> </a:t>
            </a:r>
            <a:r>
              <a:rPr lang="pt-PT" sz="1050" dirty="0" err="1"/>
              <a:t>those</a:t>
            </a:r>
            <a:r>
              <a:rPr lang="pt-PT" sz="1050" dirty="0"/>
              <a:t> </a:t>
            </a:r>
            <a:r>
              <a:rPr lang="pt-PT" sz="1050" dirty="0" err="1"/>
              <a:t>cities</a:t>
            </a:r>
            <a:r>
              <a:rPr lang="pt-PT" sz="1050" dirty="0"/>
              <a:t>.</a:t>
            </a:r>
          </a:p>
          <a:p>
            <a:pPr lvl="1">
              <a:lnSpc>
                <a:spcPct val="170000"/>
              </a:lnSpc>
            </a:pPr>
            <a:r>
              <a:rPr lang="pt-PT" sz="1050" dirty="0" err="1" smtClean="0"/>
              <a:t>Each</a:t>
            </a:r>
            <a:r>
              <a:rPr lang="pt-PT" sz="1050" dirty="0" smtClean="0"/>
              <a:t> </a:t>
            </a:r>
            <a:r>
              <a:rPr lang="pt-PT" sz="1050" dirty="0" err="1"/>
              <a:t>edge</a:t>
            </a:r>
            <a:r>
              <a:rPr lang="pt-PT" sz="1050" dirty="0"/>
              <a:t> </a:t>
            </a:r>
            <a:r>
              <a:rPr lang="pt-PT" sz="1050" dirty="0" err="1"/>
              <a:t>is</a:t>
            </a:r>
            <a:r>
              <a:rPr lang="pt-PT" sz="1050" dirty="0"/>
              <a:t> </a:t>
            </a:r>
            <a:r>
              <a:rPr lang="pt-PT" sz="1050" dirty="0" err="1"/>
              <a:t>weighted</a:t>
            </a:r>
            <a:r>
              <a:rPr lang="pt-PT" sz="1050" dirty="0"/>
              <a:t> </a:t>
            </a:r>
            <a:r>
              <a:rPr lang="pt-PT" sz="1050" dirty="0" err="1"/>
              <a:t>according</a:t>
            </a:r>
            <a:r>
              <a:rPr lang="pt-PT" sz="1050" dirty="0"/>
              <a:t> to </a:t>
            </a:r>
            <a:r>
              <a:rPr lang="pt-PT" sz="1050" dirty="0" err="1"/>
              <a:t>the</a:t>
            </a:r>
            <a:r>
              <a:rPr lang="pt-PT" sz="1050" dirty="0"/>
              <a:t> </a:t>
            </a:r>
            <a:r>
              <a:rPr lang="pt-PT" sz="1050" dirty="0" err="1"/>
              <a:t>number</a:t>
            </a:r>
            <a:r>
              <a:rPr lang="pt-PT" sz="1050" dirty="0"/>
              <a:t> </a:t>
            </a:r>
            <a:r>
              <a:rPr lang="pt-PT" sz="1050" dirty="0" err="1"/>
              <a:t>of</a:t>
            </a:r>
            <a:r>
              <a:rPr lang="pt-PT" sz="1050" dirty="0"/>
              <a:t> </a:t>
            </a:r>
            <a:r>
              <a:rPr lang="pt-PT" sz="1050" dirty="0" err="1"/>
              <a:t>trend</a:t>
            </a:r>
            <a:r>
              <a:rPr lang="pt-PT" sz="1050" dirty="0"/>
              <a:t> </a:t>
            </a:r>
            <a:r>
              <a:rPr lang="pt-PT" sz="1050" dirty="0" err="1"/>
              <a:t>topics</a:t>
            </a:r>
            <a:r>
              <a:rPr lang="pt-PT" sz="1050" dirty="0"/>
              <a:t> in </a:t>
            </a:r>
            <a:r>
              <a:rPr lang="pt-PT" sz="1050" dirty="0" err="1"/>
              <a:t>common</a:t>
            </a:r>
            <a:r>
              <a:rPr lang="pt-PT" sz="1050" dirty="0"/>
              <a:t> </a:t>
            </a:r>
            <a:r>
              <a:rPr lang="pt-PT" sz="1050" dirty="0" err="1"/>
              <a:t>between</a:t>
            </a:r>
            <a:r>
              <a:rPr lang="pt-PT" sz="1050" dirty="0"/>
              <a:t> </a:t>
            </a:r>
            <a:r>
              <a:rPr lang="pt-PT" sz="1050" dirty="0" err="1"/>
              <a:t>those</a:t>
            </a:r>
            <a:r>
              <a:rPr lang="pt-PT" sz="1050" dirty="0"/>
              <a:t> </a:t>
            </a:r>
            <a:r>
              <a:rPr lang="pt-PT" sz="1050" dirty="0" err="1"/>
              <a:t>two</a:t>
            </a:r>
            <a:r>
              <a:rPr lang="pt-PT" sz="1050" dirty="0"/>
              <a:t> </a:t>
            </a:r>
            <a:r>
              <a:rPr lang="pt-PT" sz="1050" dirty="0" err="1"/>
              <a:t>cities</a:t>
            </a:r>
            <a:r>
              <a:rPr lang="pt-PT" sz="1050" dirty="0"/>
              <a:t> (i.e., </a:t>
            </a:r>
            <a:r>
              <a:rPr lang="pt-PT" sz="1050" dirty="0" err="1"/>
              <a:t>the</a:t>
            </a:r>
            <a:r>
              <a:rPr lang="pt-PT" sz="1050" dirty="0"/>
              <a:t> more </a:t>
            </a:r>
            <a:r>
              <a:rPr lang="pt-PT" sz="1050" dirty="0" err="1"/>
              <a:t>trend</a:t>
            </a:r>
            <a:r>
              <a:rPr lang="pt-PT" sz="1050" dirty="0"/>
              <a:t> </a:t>
            </a:r>
            <a:r>
              <a:rPr lang="pt-PT" sz="1050" dirty="0" err="1"/>
              <a:t>topics</a:t>
            </a:r>
            <a:r>
              <a:rPr lang="pt-PT" sz="1050" dirty="0"/>
              <a:t> </a:t>
            </a:r>
            <a:r>
              <a:rPr lang="pt-PT" sz="1050" dirty="0" err="1"/>
              <a:t>two</a:t>
            </a:r>
            <a:r>
              <a:rPr lang="pt-PT" sz="1050" dirty="0"/>
              <a:t> </a:t>
            </a:r>
            <a:r>
              <a:rPr lang="pt-PT" sz="1050" dirty="0" err="1"/>
              <a:t>cities</a:t>
            </a:r>
            <a:r>
              <a:rPr lang="pt-PT" sz="1050" dirty="0"/>
              <a:t> </a:t>
            </a:r>
            <a:r>
              <a:rPr lang="pt-PT" sz="1050" dirty="0" err="1"/>
              <a:t>have</a:t>
            </a:r>
            <a:r>
              <a:rPr lang="pt-PT" sz="1050" dirty="0"/>
              <a:t> in </a:t>
            </a:r>
            <a:r>
              <a:rPr lang="pt-PT" sz="1050" dirty="0" err="1"/>
              <a:t>common</a:t>
            </a:r>
            <a:r>
              <a:rPr lang="pt-PT" sz="1050" dirty="0"/>
              <a:t>, </a:t>
            </a:r>
            <a:r>
              <a:rPr lang="pt-PT" sz="1050" dirty="0" err="1"/>
              <a:t>the</a:t>
            </a:r>
            <a:r>
              <a:rPr lang="pt-PT" sz="1050" dirty="0"/>
              <a:t> </a:t>
            </a:r>
            <a:r>
              <a:rPr lang="pt-PT" sz="1050" dirty="0" err="1"/>
              <a:t>heavier</a:t>
            </a:r>
            <a:r>
              <a:rPr lang="pt-PT" sz="1050" dirty="0"/>
              <a:t> </a:t>
            </a:r>
            <a:r>
              <a:rPr lang="pt-PT" sz="1050" dirty="0" err="1"/>
              <a:t>the</a:t>
            </a:r>
            <a:r>
              <a:rPr lang="pt-PT" sz="1050" dirty="0"/>
              <a:t> </a:t>
            </a:r>
            <a:r>
              <a:rPr lang="pt-PT" sz="1050" dirty="0" err="1"/>
              <a:t>weight</a:t>
            </a:r>
            <a:r>
              <a:rPr lang="pt-PT" sz="1050" dirty="0"/>
              <a:t> </a:t>
            </a:r>
            <a:r>
              <a:rPr lang="pt-PT" sz="1050" dirty="0" err="1"/>
              <a:t>that</a:t>
            </a:r>
            <a:r>
              <a:rPr lang="pt-PT" sz="1050" dirty="0"/>
              <a:t> </a:t>
            </a:r>
            <a:r>
              <a:rPr lang="pt-PT" sz="1050" dirty="0" err="1"/>
              <a:t>is</a:t>
            </a:r>
            <a:r>
              <a:rPr lang="pt-PT" sz="1050" dirty="0"/>
              <a:t> </a:t>
            </a:r>
            <a:r>
              <a:rPr lang="pt-PT" sz="1050" dirty="0" err="1"/>
              <a:t>attributed</a:t>
            </a:r>
            <a:r>
              <a:rPr lang="pt-PT" sz="1050" dirty="0"/>
              <a:t> to </a:t>
            </a:r>
            <a:r>
              <a:rPr lang="pt-PT" sz="1050" dirty="0" err="1"/>
              <a:t>the</a:t>
            </a:r>
            <a:r>
              <a:rPr lang="pt-PT" sz="1050" dirty="0"/>
              <a:t> link </a:t>
            </a:r>
            <a:r>
              <a:rPr lang="pt-PT" sz="1050" dirty="0" err="1"/>
              <a:t>between</a:t>
            </a:r>
            <a:r>
              <a:rPr lang="pt-PT" sz="1050" dirty="0"/>
              <a:t> </a:t>
            </a:r>
            <a:r>
              <a:rPr lang="pt-PT" sz="1050" dirty="0" err="1"/>
              <a:t>them</a:t>
            </a:r>
            <a:r>
              <a:rPr lang="pt-PT" sz="1050" dirty="0"/>
              <a:t>).</a:t>
            </a:r>
          </a:p>
        </p:txBody>
      </p:sp>
    </p:spTree>
    <p:extLst>
      <p:ext uri="{BB962C8B-B14F-4D97-AF65-F5344CB8AC3E}">
        <p14:creationId xmlns:p14="http://schemas.microsoft.com/office/powerpoint/2010/main" val="17521061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smtClean="0"/>
              <a:t>Elections</a:t>
            </a:r>
            <a:endParaRPr lang="pt-PT" dirty="0"/>
          </a:p>
        </p:txBody>
      </p:sp>
      <p:sp>
        <p:nvSpPr>
          <p:cNvPr id="3" name="Marcador de Posição de Conteúdo 2"/>
          <p:cNvSpPr>
            <a:spLocks noGrp="1"/>
          </p:cNvSpPr>
          <p:nvPr>
            <p:ph idx="1"/>
          </p:nvPr>
        </p:nvSpPr>
        <p:spPr>
          <a:xfrm>
            <a:off x="457200" y="1196753"/>
            <a:ext cx="8363272" cy="864096"/>
          </a:xfrm>
        </p:spPr>
        <p:txBody>
          <a:bodyPr>
            <a:normAutofit/>
          </a:bodyPr>
          <a:lstStyle/>
          <a:p>
            <a:pPr>
              <a:lnSpc>
                <a:spcPct val="150000"/>
              </a:lnSpc>
            </a:pPr>
            <a:r>
              <a:rPr lang="pt-PT" sz="1100" dirty="0"/>
              <a:t>For </a:t>
            </a:r>
            <a:r>
              <a:rPr lang="pt-PT" sz="1100" dirty="0" err="1"/>
              <a:t>example</a:t>
            </a:r>
            <a:r>
              <a:rPr lang="pt-PT" sz="1100" dirty="0"/>
              <a:t>, </a:t>
            </a:r>
            <a:r>
              <a:rPr lang="pt-PT" sz="1100" dirty="0" err="1"/>
              <a:t>on</a:t>
            </a:r>
            <a:r>
              <a:rPr lang="pt-PT" sz="1100" dirty="0"/>
              <a:t> </a:t>
            </a:r>
            <a:r>
              <a:rPr lang="pt-PT" sz="1100" dirty="0" err="1"/>
              <a:t>October</a:t>
            </a:r>
            <a:r>
              <a:rPr lang="pt-PT" sz="1100" dirty="0"/>
              <a:t> 26th, </a:t>
            </a:r>
            <a:r>
              <a:rPr lang="pt-PT" sz="1100" dirty="0" err="1"/>
              <a:t>the</a:t>
            </a:r>
            <a:r>
              <a:rPr lang="pt-PT" sz="1100" dirty="0"/>
              <a:t> </a:t>
            </a:r>
            <a:r>
              <a:rPr lang="pt-PT" sz="1100" dirty="0" err="1"/>
              <a:t>cities</a:t>
            </a:r>
            <a:r>
              <a:rPr lang="pt-PT" sz="1100" dirty="0"/>
              <a:t> </a:t>
            </a:r>
            <a:r>
              <a:rPr lang="pt-PT" sz="1100" dirty="0" err="1"/>
              <a:t>of</a:t>
            </a:r>
            <a:r>
              <a:rPr lang="pt-PT" sz="1100" dirty="0"/>
              <a:t> Fortaleza </a:t>
            </a:r>
            <a:r>
              <a:rPr lang="pt-PT" sz="1100" dirty="0" err="1"/>
              <a:t>and</a:t>
            </a:r>
            <a:r>
              <a:rPr lang="pt-PT" sz="1100" dirty="0"/>
              <a:t> Campinas </a:t>
            </a:r>
            <a:r>
              <a:rPr lang="pt-PT" sz="1100" dirty="0" err="1"/>
              <a:t>had</a:t>
            </a:r>
            <a:r>
              <a:rPr lang="pt-PT" sz="1100" dirty="0"/>
              <a:t> 11 </a:t>
            </a:r>
            <a:r>
              <a:rPr lang="pt-PT" sz="1100" dirty="0" err="1"/>
              <a:t>trend</a:t>
            </a:r>
            <a:r>
              <a:rPr lang="pt-PT" sz="1100" dirty="0"/>
              <a:t> </a:t>
            </a:r>
            <a:r>
              <a:rPr lang="pt-PT" sz="1100" dirty="0" err="1"/>
              <a:t>topics</a:t>
            </a:r>
            <a:r>
              <a:rPr lang="pt-PT" sz="1100" dirty="0"/>
              <a:t> in </a:t>
            </a:r>
            <a:r>
              <a:rPr lang="pt-PT" sz="1100" dirty="0" err="1"/>
              <a:t>common</a:t>
            </a:r>
            <a:r>
              <a:rPr lang="pt-PT" sz="1100" dirty="0"/>
              <a:t>, </a:t>
            </a:r>
            <a:r>
              <a:rPr lang="pt-PT" sz="1100" dirty="0" err="1"/>
              <a:t>so</a:t>
            </a:r>
            <a:r>
              <a:rPr lang="pt-PT" sz="1100" dirty="0"/>
              <a:t> </a:t>
            </a:r>
            <a:r>
              <a:rPr lang="pt-PT" sz="1100" dirty="0" err="1"/>
              <a:t>the</a:t>
            </a:r>
            <a:r>
              <a:rPr lang="pt-PT" sz="1100" dirty="0"/>
              <a:t> network for </a:t>
            </a:r>
            <a:r>
              <a:rPr lang="pt-PT" sz="1100" dirty="0" err="1"/>
              <a:t>that</a:t>
            </a:r>
            <a:r>
              <a:rPr lang="pt-PT" sz="1100" dirty="0"/>
              <a:t> </a:t>
            </a:r>
            <a:r>
              <a:rPr lang="pt-PT" sz="1100" dirty="0" err="1"/>
              <a:t>day</a:t>
            </a:r>
            <a:r>
              <a:rPr lang="pt-PT" sz="1100" dirty="0"/>
              <a:t> </a:t>
            </a:r>
            <a:r>
              <a:rPr lang="pt-PT" sz="1100" dirty="0" err="1"/>
              <a:t>includes</a:t>
            </a:r>
            <a:r>
              <a:rPr lang="pt-PT" sz="1100" dirty="0"/>
              <a:t> </a:t>
            </a:r>
            <a:r>
              <a:rPr lang="pt-PT" sz="1100" dirty="0" err="1"/>
              <a:t>an</a:t>
            </a:r>
            <a:r>
              <a:rPr lang="pt-PT" sz="1100" dirty="0"/>
              <a:t> </a:t>
            </a:r>
            <a:r>
              <a:rPr lang="pt-PT" sz="1100" dirty="0" err="1"/>
              <a:t>edge</a:t>
            </a:r>
            <a:r>
              <a:rPr lang="pt-PT" sz="1100" dirty="0"/>
              <a:t> </a:t>
            </a:r>
            <a:r>
              <a:rPr lang="pt-PT" sz="1100" dirty="0" err="1"/>
              <a:t>between</a:t>
            </a:r>
            <a:r>
              <a:rPr lang="pt-PT" sz="1100" dirty="0"/>
              <a:t> Fortaleza </a:t>
            </a:r>
            <a:r>
              <a:rPr lang="pt-PT" sz="1100" dirty="0" err="1"/>
              <a:t>and</a:t>
            </a:r>
            <a:r>
              <a:rPr lang="pt-PT" sz="1100" dirty="0"/>
              <a:t> Campinas </a:t>
            </a:r>
            <a:r>
              <a:rPr lang="pt-PT" sz="1100" dirty="0" err="1"/>
              <a:t>with</a:t>
            </a:r>
            <a:r>
              <a:rPr lang="pt-PT" sz="1100" dirty="0"/>
              <a:t> a </a:t>
            </a:r>
            <a:r>
              <a:rPr lang="pt-PT" sz="1100" dirty="0" err="1"/>
              <a:t>weight</a:t>
            </a:r>
            <a:r>
              <a:rPr lang="pt-PT" sz="1100" dirty="0"/>
              <a:t> </a:t>
            </a:r>
            <a:r>
              <a:rPr lang="pt-PT" sz="1100" dirty="0" err="1"/>
              <a:t>of</a:t>
            </a:r>
            <a:r>
              <a:rPr lang="pt-PT" sz="1100" dirty="0"/>
              <a:t> 11:</a:t>
            </a:r>
          </a:p>
        </p:txBody>
      </p:sp>
      <p:sp>
        <p:nvSpPr>
          <p:cNvPr id="4" name="Marcador de Posição de Conteúdo 2"/>
          <p:cNvSpPr txBox="1">
            <a:spLocks/>
          </p:cNvSpPr>
          <p:nvPr/>
        </p:nvSpPr>
        <p:spPr>
          <a:xfrm>
            <a:off x="457200" y="5301208"/>
            <a:ext cx="8363272" cy="108012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60000"/>
              </a:lnSpc>
            </a:pPr>
            <a:r>
              <a:rPr lang="pt-PT" sz="1600" dirty="0"/>
              <a:t>In </a:t>
            </a:r>
            <a:r>
              <a:rPr lang="pt-PT" sz="1600" dirty="0" err="1"/>
              <a:t>addition</a:t>
            </a:r>
            <a:r>
              <a:rPr lang="pt-PT" sz="1600" dirty="0"/>
              <a:t>, to </a:t>
            </a:r>
            <a:r>
              <a:rPr lang="pt-PT" sz="1600" dirty="0" err="1"/>
              <a:t>aid</a:t>
            </a:r>
            <a:r>
              <a:rPr lang="pt-PT" sz="1600" dirty="0"/>
              <a:t> </a:t>
            </a:r>
            <a:r>
              <a:rPr lang="pt-PT" sz="1600" dirty="0" err="1"/>
              <a:t>the</a:t>
            </a:r>
            <a:r>
              <a:rPr lang="pt-PT" sz="1600" dirty="0"/>
              <a:t> </a:t>
            </a:r>
            <a:r>
              <a:rPr lang="pt-PT" sz="1600" dirty="0" err="1"/>
              <a:t>process</a:t>
            </a:r>
            <a:r>
              <a:rPr lang="pt-PT" sz="1600" dirty="0"/>
              <a:t> </a:t>
            </a:r>
            <a:r>
              <a:rPr lang="pt-PT" sz="1600" dirty="0" err="1"/>
              <a:t>of</a:t>
            </a:r>
            <a:r>
              <a:rPr lang="pt-PT" sz="1600" dirty="0"/>
              <a:t> </a:t>
            </a:r>
            <a:r>
              <a:rPr lang="pt-PT" sz="1600" dirty="0" err="1"/>
              <a:t>weighting</a:t>
            </a:r>
            <a:r>
              <a:rPr lang="pt-PT" sz="1600" dirty="0"/>
              <a:t> </a:t>
            </a:r>
            <a:r>
              <a:rPr lang="pt-PT" sz="1600" dirty="0" err="1"/>
              <a:t>the</a:t>
            </a:r>
            <a:r>
              <a:rPr lang="pt-PT" sz="1600" dirty="0"/>
              <a:t> </a:t>
            </a:r>
            <a:r>
              <a:rPr lang="pt-PT" sz="1600" dirty="0" err="1"/>
              <a:t>relationships</a:t>
            </a:r>
            <a:r>
              <a:rPr lang="pt-PT" sz="1600" dirty="0"/>
              <a:t> </a:t>
            </a:r>
            <a:r>
              <a:rPr lang="pt-PT" sz="1600" dirty="0" err="1"/>
              <a:t>between</a:t>
            </a:r>
            <a:r>
              <a:rPr lang="pt-PT" sz="1600" dirty="0"/>
              <a:t> </a:t>
            </a:r>
            <a:r>
              <a:rPr lang="pt-PT" sz="1600" dirty="0" err="1"/>
              <a:t>the</a:t>
            </a:r>
            <a:r>
              <a:rPr lang="pt-PT" sz="1600" dirty="0"/>
              <a:t> </a:t>
            </a:r>
            <a:r>
              <a:rPr lang="pt-PT" sz="1600" dirty="0" err="1"/>
              <a:t>cities</a:t>
            </a:r>
            <a:r>
              <a:rPr lang="pt-PT" sz="1600" dirty="0"/>
              <a:t>, </a:t>
            </a:r>
            <a:r>
              <a:rPr lang="pt-PT" sz="1600" dirty="0" err="1" smtClean="0"/>
              <a:t>it</a:t>
            </a:r>
            <a:r>
              <a:rPr lang="pt-PT" sz="1600" dirty="0" smtClean="0"/>
              <a:t> </a:t>
            </a:r>
            <a:r>
              <a:rPr lang="pt-PT" sz="1600" dirty="0" err="1" smtClean="0"/>
              <a:t>was</a:t>
            </a:r>
            <a:r>
              <a:rPr lang="pt-PT" sz="1600" dirty="0" smtClean="0"/>
              <a:t> </a:t>
            </a:r>
            <a:r>
              <a:rPr lang="pt-PT" sz="1600" dirty="0" err="1"/>
              <a:t>also</a:t>
            </a:r>
            <a:r>
              <a:rPr lang="pt-PT" sz="1600" dirty="0"/>
              <a:t> </a:t>
            </a:r>
            <a:r>
              <a:rPr lang="pt-PT" sz="1600" dirty="0" err="1"/>
              <a:t>considered</a:t>
            </a:r>
            <a:r>
              <a:rPr lang="pt-PT" sz="1600" dirty="0"/>
              <a:t> </a:t>
            </a:r>
            <a:r>
              <a:rPr lang="pt-PT" sz="1600" dirty="0" err="1"/>
              <a:t>topics</a:t>
            </a:r>
            <a:r>
              <a:rPr lang="pt-PT" sz="1600" dirty="0"/>
              <a:t> </a:t>
            </a:r>
            <a:r>
              <a:rPr lang="pt-PT" sz="1600" dirty="0" err="1"/>
              <a:t>that</a:t>
            </a:r>
            <a:r>
              <a:rPr lang="pt-PT" sz="1600" dirty="0"/>
              <a:t> </a:t>
            </a:r>
            <a:r>
              <a:rPr lang="pt-PT" sz="1600" dirty="0" err="1"/>
              <a:t>were</a:t>
            </a:r>
            <a:r>
              <a:rPr lang="pt-PT" sz="1600" dirty="0"/>
              <a:t> </a:t>
            </a:r>
            <a:r>
              <a:rPr lang="pt-PT" sz="1600" dirty="0" err="1"/>
              <a:t>not</a:t>
            </a:r>
            <a:r>
              <a:rPr lang="pt-PT" sz="1600" dirty="0"/>
              <a:t> </a:t>
            </a:r>
            <a:r>
              <a:rPr lang="pt-PT" sz="1600" dirty="0" err="1"/>
              <a:t>related</a:t>
            </a:r>
            <a:r>
              <a:rPr lang="pt-PT" sz="1600" dirty="0"/>
              <a:t> to </a:t>
            </a:r>
            <a:r>
              <a:rPr lang="pt-PT" sz="1600" dirty="0" err="1"/>
              <a:t>the</a:t>
            </a:r>
            <a:r>
              <a:rPr lang="pt-PT" sz="1600" dirty="0"/>
              <a:t> </a:t>
            </a:r>
            <a:r>
              <a:rPr lang="pt-PT" sz="1600" dirty="0" err="1"/>
              <a:t>election</a:t>
            </a:r>
            <a:r>
              <a:rPr lang="pt-PT" sz="1600" dirty="0"/>
              <a:t> </a:t>
            </a:r>
            <a:r>
              <a:rPr lang="pt-PT" sz="1600" dirty="0" err="1"/>
              <a:t>itself</a:t>
            </a:r>
            <a:r>
              <a:rPr lang="pt-PT" sz="1600" dirty="0"/>
              <a:t> (</a:t>
            </a:r>
            <a:r>
              <a:rPr lang="pt-PT" sz="1600" dirty="0" err="1"/>
              <a:t>the</a:t>
            </a:r>
            <a:r>
              <a:rPr lang="pt-PT" sz="1600" dirty="0"/>
              <a:t> </a:t>
            </a:r>
            <a:r>
              <a:rPr lang="pt-PT" sz="1600" dirty="0" err="1"/>
              <a:t>premise</a:t>
            </a:r>
            <a:r>
              <a:rPr lang="pt-PT" sz="1600" dirty="0"/>
              <a:t> </a:t>
            </a:r>
            <a:r>
              <a:rPr lang="pt-PT" sz="1600" dirty="0" err="1"/>
              <a:t>being</a:t>
            </a:r>
            <a:r>
              <a:rPr lang="pt-PT" sz="1600" dirty="0"/>
              <a:t> </a:t>
            </a:r>
            <a:r>
              <a:rPr lang="pt-PT" sz="1600" dirty="0" err="1"/>
              <a:t>that</a:t>
            </a:r>
            <a:r>
              <a:rPr lang="pt-PT" sz="1600" dirty="0"/>
              <a:t> </a:t>
            </a:r>
            <a:r>
              <a:rPr lang="pt-PT" sz="1600" dirty="0" err="1"/>
              <a:t>cities</a:t>
            </a:r>
            <a:r>
              <a:rPr lang="pt-PT" sz="1600" dirty="0"/>
              <a:t> </a:t>
            </a:r>
            <a:r>
              <a:rPr lang="pt-PT" sz="1600" dirty="0" err="1"/>
              <a:t>that</a:t>
            </a:r>
            <a:r>
              <a:rPr lang="pt-PT" sz="1600" dirty="0"/>
              <a:t> share </a:t>
            </a:r>
            <a:r>
              <a:rPr lang="pt-PT" sz="1600" dirty="0" err="1"/>
              <a:t>other</a:t>
            </a:r>
            <a:r>
              <a:rPr lang="pt-PT" sz="1600" dirty="0"/>
              <a:t> </a:t>
            </a:r>
            <a:r>
              <a:rPr lang="pt-PT" sz="1600" dirty="0" err="1"/>
              <a:t>common</a:t>
            </a:r>
            <a:r>
              <a:rPr lang="pt-PT" sz="1600" dirty="0"/>
              <a:t> </a:t>
            </a:r>
            <a:r>
              <a:rPr lang="pt-PT" sz="1600" dirty="0" err="1"/>
              <a:t>priorities</a:t>
            </a:r>
            <a:r>
              <a:rPr lang="pt-PT" sz="1600" dirty="0"/>
              <a:t> </a:t>
            </a:r>
            <a:r>
              <a:rPr lang="pt-PT" sz="1600" dirty="0" err="1"/>
              <a:t>and</a:t>
            </a:r>
            <a:r>
              <a:rPr lang="pt-PT" sz="1600" dirty="0"/>
              <a:t> </a:t>
            </a:r>
            <a:r>
              <a:rPr lang="pt-PT" sz="1600" dirty="0" err="1"/>
              <a:t>interests</a:t>
            </a:r>
            <a:r>
              <a:rPr lang="pt-PT" sz="1600" dirty="0"/>
              <a:t> </a:t>
            </a:r>
            <a:r>
              <a:rPr lang="pt-PT" sz="1600" dirty="0" err="1"/>
              <a:t>may</a:t>
            </a:r>
            <a:r>
              <a:rPr lang="pt-PT" sz="1600" dirty="0"/>
              <a:t> </a:t>
            </a:r>
            <a:r>
              <a:rPr lang="pt-PT" sz="1600" dirty="0" err="1"/>
              <a:t>be</a:t>
            </a:r>
            <a:r>
              <a:rPr lang="pt-PT" sz="1600" dirty="0"/>
              <a:t> more </a:t>
            </a:r>
            <a:r>
              <a:rPr lang="pt-PT" sz="1600" dirty="0" err="1"/>
              <a:t>inclined</a:t>
            </a:r>
            <a:r>
              <a:rPr lang="pt-PT" sz="1600" dirty="0"/>
              <a:t> to share </a:t>
            </a:r>
            <a:r>
              <a:rPr lang="pt-PT" sz="1600" dirty="0" err="1"/>
              <a:t>the</a:t>
            </a:r>
            <a:r>
              <a:rPr lang="pt-PT" sz="1600" dirty="0"/>
              <a:t> </a:t>
            </a:r>
            <a:r>
              <a:rPr lang="pt-PT" sz="1600" dirty="0" err="1"/>
              <a:t>same</a:t>
            </a:r>
            <a:r>
              <a:rPr lang="pt-PT" sz="1600" dirty="0"/>
              <a:t> </a:t>
            </a:r>
            <a:r>
              <a:rPr lang="pt-PT" sz="1600" dirty="0" err="1"/>
              <a:t>political</a:t>
            </a:r>
            <a:r>
              <a:rPr lang="pt-PT" sz="1600" dirty="0"/>
              <a:t> </a:t>
            </a:r>
            <a:r>
              <a:rPr lang="pt-PT" sz="1600" dirty="0" err="1"/>
              <a:t>leanings</a:t>
            </a:r>
            <a:r>
              <a:rPr lang="pt-PT" sz="1600" dirty="0" smtClean="0"/>
              <a:t>). </a:t>
            </a:r>
            <a:r>
              <a:rPr lang="pt-PT" sz="1600" dirty="0" err="1" smtClean="0"/>
              <a:t>Although</a:t>
            </a:r>
            <a:r>
              <a:rPr lang="pt-PT" sz="1600" dirty="0" smtClean="0"/>
              <a:t> </a:t>
            </a:r>
            <a:r>
              <a:rPr lang="pt-PT" sz="1600" dirty="0" err="1"/>
              <a:t>the</a:t>
            </a:r>
            <a:r>
              <a:rPr lang="pt-PT" sz="1600" dirty="0"/>
              <a:t> </a:t>
            </a:r>
            <a:r>
              <a:rPr lang="pt-PT" sz="1600" dirty="0" err="1"/>
              <a:t>order</a:t>
            </a:r>
            <a:r>
              <a:rPr lang="pt-PT" sz="1600" dirty="0"/>
              <a:t> </a:t>
            </a:r>
            <a:r>
              <a:rPr lang="pt-PT" sz="1600" dirty="0" err="1"/>
              <a:t>of</a:t>
            </a:r>
            <a:r>
              <a:rPr lang="pt-PT" sz="1600" dirty="0"/>
              <a:t> </a:t>
            </a:r>
            <a:r>
              <a:rPr lang="pt-PT" sz="1600" dirty="0" err="1"/>
              <a:t>the</a:t>
            </a:r>
            <a:r>
              <a:rPr lang="pt-PT" sz="1600" dirty="0"/>
              <a:t> </a:t>
            </a:r>
            <a:r>
              <a:rPr lang="pt-PT" sz="1600" dirty="0" err="1"/>
              <a:t>trend</a:t>
            </a:r>
            <a:r>
              <a:rPr lang="pt-PT" sz="1600" dirty="0"/>
              <a:t> </a:t>
            </a:r>
            <a:r>
              <a:rPr lang="pt-PT" sz="1600" dirty="0" err="1"/>
              <a:t>topics</a:t>
            </a:r>
            <a:r>
              <a:rPr lang="pt-PT" sz="1600" dirty="0"/>
              <a:t> </a:t>
            </a:r>
            <a:r>
              <a:rPr lang="pt-PT" sz="1600" dirty="0" err="1"/>
              <a:t>could</a:t>
            </a:r>
            <a:r>
              <a:rPr lang="pt-PT" sz="1600" dirty="0"/>
              <a:t> </a:t>
            </a:r>
            <a:r>
              <a:rPr lang="pt-PT" sz="1600" dirty="0" err="1"/>
              <a:t>potentially</a:t>
            </a:r>
            <a:r>
              <a:rPr lang="pt-PT" sz="1600" dirty="0"/>
              <a:t> </a:t>
            </a:r>
            <a:r>
              <a:rPr lang="pt-PT" sz="1600" dirty="0" err="1"/>
              <a:t>have</a:t>
            </a:r>
            <a:r>
              <a:rPr lang="pt-PT" sz="1600" dirty="0"/>
              <a:t> some </a:t>
            </a:r>
            <a:r>
              <a:rPr lang="pt-PT" sz="1600" dirty="0" err="1"/>
              <a:t>significance</a:t>
            </a:r>
            <a:r>
              <a:rPr lang="pt-PT" sz="1600" dirty="0"/>
              <a:t> to </a:t>
            </a:r>
            <a:r>
              <a:rPr lang="pt-PT" sz="1600" dirty="0" err="1"/>
              <a:t>the</a:t>
            </a:r>
            <a:r>
              <a:rPr lang="pt-PT" sz="1600" dirty="0"/>
              <a:t> </a:t>
            </a:r>
            <a:r>
              <a:rPr lang="pt-PT" sz="1600" dirty="0" err="1"/>
              <a:t>analysis</a:t>
            </a:r>
            <a:r>
              <a:rPr lang="pt-PT" sz="1600" dirty="0"/>
              <a:t>, for </a:t>
            </a:r>
            <a:r>
              <a:rPr lang="pt-PT" sz="1600" dirty="0" err="1"/>
              <a:t>purposes</a:t>
            </a:r>
            <a:r>
              <a:rPr lang="pt-PT" sz="1600" dirty="0"/>
              <a:t> </a:t>
            </a:r>
            <a:r>
              <a:rPr lang="pt-PT" sz="1600" dirty="0" err="1"/>
              <a:t>of</a:t>
            </a:r>
            <a:r>
              <a:rPr lang="pt-PT" sz="1600" dirty="0"/>
              <a:t> </a:t>
            </a:r>
            <a:r>
              <a:rPr lang="pt-PT" sz="1600" dirty="0" err="1"/>
              <a:t>simplification</a:t>
            </a:r>
            <a:r>
              <a:rPr lang="pt-PT" sz="1600" dirty="0"/>
              <a:t> </a:t>
            </a:r>
            <a:r>
              <a:rPr lang="pt-PT" sz="1600" dirty="0" err="1"/>
              <a:t>of</a:t>
            </a:r>
            <a:r>
              <a:rPr lang="pt-PT" sz="1600" dirty="0"/>
              <a:t> </a:t>
            </a:r>
            <a:r>
              <a:rPr lang="pt-PT" sz="1600" dirty="0" err="1"/>
              <a:t>the</a:t>
            </a:r>
            <a:r>
              <a:rPr lang="pt-PT" sz="1600" dirty="0"/>
              <a:t> </a:t>
            </a:r>
            <a:r>
              <a:rPr lang="pt-PT" sz="1600" dirty="0" err="1"/>
              <a:t>proof-of-concept</a:t>
            </a:r>
            <a:r>
              <a:rPr lang="pt-PT" sz="1600" dirty="0"/>
              <a:t>, </a:t>
            </a:r>
            <a:r>
              <a:rPr lang="pt-PT" sz="1600" dirty="0" err="1" smtClean="0"/>
              <a:t>it</a:t>
            </a:r>
            <a:r>
              <a:rPr lang="pt-PT" sz="1600" dirty="0" smtClean="0"/>
              <a:t> </a:t>
            </a:r>
            <a:r>
              <a:rPr lang="pt-PT" sz="1600" dirty="0" err="1" smtClean="0"/>
              <a:t>was</a:t>
            </a:r>
            <a:r>
              <a:rPr lang="pt-PT" sz="1600" dirty="0" smtClean="0"/>
              <a:t> </a:t>
            </a:r>
            <a:r>
              <a:rPr lang="pt-PT" sz="1600" dirty="0" err="1" smtClean="0"/>
              <a:t>chosen</a:t>
            </a:r>
            <a:r>
              <a:rPr lang="pt-PT" sz="1600" dirty="0" smtClean="0"/>
              <a:t> </a:t>
            </a:r>
            <a:r>
              <a:rPr lang="pt-PT" sz="1600" dirty="0"/>
              <a:t>to ignore </a:t>
            </a:r>
            <a:r>
              <a:rPr lang="pt-PT" sz="1600" dirty="0" err="1"/>
              <a:t>the</a:t>
            </a:r>
            <a:r>
              <a:rPr lang="pt-PT" sz="1600" dirty="0"/>
              <a:t> </a:t>
            </a:r>
            <a:r>
              <a:rPr lang="pt-PT" sz="1600" dirty="0" err="1"/>
              <a:t>ordering</a:t>
            </a:r>
            <a:r>
              <a:rPr lang="pt-PT" sz="1600" dirty="0"/>
              <a:t> </a:t>
            </a:r>
            <a:r>
              <a:rPr lang="pt-PT" sz="1600" dirty="0" err="1"/>
              <a:t>of</a:t>
            </a:r>
            <a:r>
              <a:rPr lang="pt-PT" sz="1600" dirty="0"/>
              <a:t> </a:t>
            </a:r>
            <a:r>
              <a:rPr lang="pt-PT" sz="1600" dirty="0" err="1"/>
              <a:t>the</a:t>
            </a:r>
            <a:r>
              <a:rPr lang="pt-PT" sz="1600" dirty="0"/>
              <a:t> </a:t>
            </a:r>
            <a:r>
              <a:rPr lang="pt-PT" sz="1600" dirty="0" err="1"/>
              <a:t>topics</a:t>
            </a:r>
            <a:r>
              <a:rPr lang="pt-PT" sz="1600" dirty="0"/>
              <a:t> in </a:t>
            </a:r>
            <a:r>
              <a:rPr lang="pt-PT" sz="1600" dirty="0" err="1"/>
              <a:t>the</a:t>
            </a:r>
            <a:r>
              <a:rPr lang="pt-PT" sz="1600" dirty="0"/>
              <a:t> </a:t>
            </a:r>
            <a:r>
              <a:rPr lang="pt-PT" sz="1600" dirty="0" err="1"/>
              <a:t>trend</a:t>
            </a:r>
            <a:r>
              <a:rPr lang="pt-PT" sz="1600" dirty="0"/>
              <a:t> </a:t>
            </a:r>
            <a:r>
              <a:rPr lang="pt-PT" sz="1600" dirty="0" err="1"/>
              <a:t>topic</a:t>
            </a:r>
            <a:r>
              <a:rPr lang="pt-PT" sz="1600" dirty="0"/>
              <a:t> </a:t>
            </a:r>
            <a:r>
              <a:rPr lang="pt-PT" sz="1600" dirty="0" err="1"/>
              <a:t>list</a:t>
            </a:r>
            <a:r>
              <a:rPr lang="pt-PT" sz="1600" dirty="0"/>
              <a:t>.</a:t>
            </a:r>
          </a:p>
        </p:txBody>
      </p:sp>
      <p:pic>
        <p:nvPicPr>
          <p:cNvPr id="5" name="Imagem 4"/>
          <p:cNvPicPr>
            <a:picLocks noChangeAspect="1"/>
          </p:cNvPicPr>
          <p:nvPr/>
        </p:nvPicPr>
        <p:blipFill>
          <a:blip r:embed="rId2"/>
          <a:stretch>
            <a:fillRect/>
          </a:stretch>
        </p:blipFill>
        <p:spPr>
          <a:xfrm>
            <a:off x="2051720" y="2060848"/>
            <a:ext cx="4693086" cy="2952327"/>
          </a:xfrm>
          <a:prstGeom prst="rect">
            <a:avLst/>
          </a:prstGeom>
        </p:spPr>
      </p:pic>
    </p:spTree>
    <p:extLst>
      <p:ext uri="{BB962C8B-B14F-4D97-AF65-F5344CB8AC3E}">
        <p14:creationId xmlns:p14="http://schemas.microsoft.com/office/powerpoint/2010/main" val="2527309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smtClean="0"/>
              <a:t>Elections</a:t>
            </a:r>
            <a:endParaRPr lang="pt-PT" dirty="0"/>
          </a:p>
        </p:txBody>
      </p:sp>
      <p:sp>
        <p:nvSpPr>
          <p:cNvPr id="3" name="Marcador de Posição de Conteúdo 2"/>
          <p:cNvSpPr>
            <a:spLocks noGrp="1"/>
          </p:cNvSpPr>
          <p:nvPr>
            <p:ph idx="1"/>
          </p:nvPr>
        </p:nvSpPr>
        <p:spPr>
          <a:xfrm>
            <a:off x="457200" y="1196753"/>
            <a:ext cx="8363272" cy="1368152"/>
          </a:xfrm>
        </p:spPr>
        <p:txBody>
          <a:bodyPr>
            <a:normAutofit/>
          </a:bodyPr>
          <a:lstStyle/>
          <a:p>
            <a:pPr>
              <a:lnSpc>
                <a:spcPct val="150000"/>
              </a:lnSpc>
            </a:pPr>
            <a:r>
              <a:rPr lang="pt-PT" sz="1100" dirty="0" smtClean="0">
                <a:hlinkClick r:id="rId2"/>
              </a:rPr>
              <a:t>Network </a:t>
            </a:r>
            <a:r>
              <a:rPr lang="pt-PT" sz="1100" dirty="0">
                <a:hlinkClick r:id="rId2"/>
              </a:rPr>
              <a:t>topology is essentially the arrangement of the various elements (links, nodes, etc.) of a network. For the social network we are analyzing, the network topology does not change dramatically across the 3 days, since the nodes of the network (i.e., the 14 cities) remain fixed. However, differences can be detected in the weights of the links between the nodes, since the number of common trend topics between cities varies across the 3 days, as shown in the comparison below of the network topology on Day 24 vs. Day 25.</a:t>
            </a:r>
            <a:endParaRPr lang="pt-PT" sz="1100" dirty="0"/>
          </a:p>
        </p:txBody>
      </p:sp>
      <p:pic>
        <p:nvPicPr>
          <p:cNvPr id="4" name="Imagem 3"/>
          <p:cNvPicPr>
            <a:picLocks noChangeAspect="1"/>
          </p:cNvPicPr>
          <p:nvPr/>
        </p:nvPicPr>
        <p:blipFill>
          <a:blip r:embed="rId3"/>
          <a:stretch>
            <a:fillRect/>
          </a:stretch>
        </p:blipFill>
        <p:spPr>
          <a:xfrm>
            <a:off x="971600" y="2420888"/>
            <a:ext cx="7344816" cy="3816424"/>
          </a:xfrm>
          <a:prstGeom prst="rect">
            <a:avLst/>
          </a:prstGeom>
        </p:spPr>
      </p:pic>
    </p:spTree>
    <p:extLst>
      <p:ext uri="{BB962C8B-B14F-4D97-AF65-F5344CB8AC3E}">
        <p14:creationId xmlns:p14="http://schemas.microsoft.com/office/powerpoint/2010/main" val="7892654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smtClean="0"/>
              <a:t>Elections</a:t>
            </a:r>
            <a:endParaRPr lang="pt-PT" dirty="0"/>
          </a:p>
        </p:txBody>
      </p:sp>
      <p:sp>
        <p:nvSpPr>
          <p:cNvPr id="3" name="Marcador de Posição de Conteúdo 2"/>
          <p:cNvSpPr>
            <a:spLocks noGrp="1"/>
          </p:cNvSpPr>
          <p:nvPr>
            <p:ph idx="1"/>
          </p:nvPr>
        </p:nvSpPr>
        <p:spPr>
          <a:xfrm>
            <a:off x="457200" y="1196752"/>
            <a:ext cx="8363272" cy="4929411"/>
          </a:xfrm>
        </p:spPr>
        <p:txBody>
          <a:bodyPr>
            <a:noAutofit/>
          </a:bodyPr>
          <a:lstStyle/>
          <a:p>
            <a:pPr>
              <a:lnSpc>
                <a:spcPct val="170000"/>
              </a:lnSpc>
            </a:pPr>
            <a:r>
              <a:rPr lang="pt-PT" sz="1100" dirty="0" smtClean="0"/>
              <a:t>To </a:t>
            </a:r>
            <a:r>
              <a:rPr lang="pt-PT" sz="1100" dirty="0" err="1"/>
              <a:t>assist</a:t>
            </a:r>
            <a:r>
              <a:rPr lang="pt-PT" sz="1100" dirty="0"/>
              <a:t> </a:t>
            </a:r>
            <a:r>
              <a:rPr lang="pt-PT" sz="1100" dirty="0" smtClean="0"/>
              <a:t>in </a:t>
            </a:r>
            <a:r>
              <a:rPr lang="pt-PT" sz="1100" dirty="0" err="1"/>
              <a:t>predicting</a:t>
            </a:r>
            <a:r>
              <a:rPr lang="pt-PT" sz="1100" dirty="0"/>
              <a:t> </a:t>
            </a:r>
            <a:r>
              <a:rPr lang="pt-PT" sz="1100" dirty="0" err="1"/>
              <a:t>election</a:t>
            </a:r>
            <a:r>
              <a:rPr lang="pt-PT" sz="1100" dirty="0"/>
              <a:t> </a:t>
            </a:r>
            <a:r>
              <a:rPr lang="pt-PT" sz="1100" dirty="0" err="1"/>
              <a:t>results</a:t>
            </a:r>
            <a:r>
              <a:rPr lang="pt-PT" sz="1100" dirty="0"/>
              <a:t>, </a:t>
            </a:r>
            <a:r>
              <a:rPr lang="pt-PT" sz="1100" dirty="0" err="1"/>
              <a:t>we</a:t>
            </a:r>
            <a:r>
              <a:rPr lang="pt-PT" sz="1100" dirty="0"/>
              <a:t> </a:t>
            </a:r>
            <a:r>
              <a:rPr lang="pt-PT" sz="1100" dirty="0" err="1"/>
              <a:t>consider</a:t>
            </a:r>
            <a:r>
              <a:rPr lang="pt-PT" sz="1100" dirty="0"/>
              <a:t> </a:t>
            </a:r>
            <a:r>
              <a:rPr lang="pt-PT" sz="1100" dirty="0" err="1"/>
              <a:t>not</a:t>
            </a:r>
            <a:r>
              <a:rPr lang="pt-PT" sz="1100" dirty="0"/>
              <a:t> </a:t>
            </a:r>
            <a:r>
              <a:rPr lang="pt-PT" sz="1100" dirty="0" err="1"/>
              <a:t>only</a:t>
            </a:r>
            <a:r>
              <a:rPr lang="pt-PT" sz="1100" dirty="0"/>
              <a:t> </a:t>
            </a:r>
            <a:r>
              <a:rPr lang="pt-PT" sz="1100" dirty="0" err="1"/>
              <a:t>the</a:t>
            </a:r>
            <a:r>
              <a:rPr lang="pt-PT" sz="1100" dirty="0"/>
              <a:t> </a:t>
            </a:r>
            <a:r>
              <a:rPr lang="pt-PT" sz="1100" dirty="0" err="1"/>
              <a:t>trend</a:t>
            </a:r>
            <a:r>
              <a:rPr lang="pt-PT" sz="1100" dirty="0"/>
              <a:t> </a:t>
            </a:r>
            <a:r>
              <a:rPr lang="pt-PT" sz="1100" dirty="0" err="1"/>
              <a:t>topics</a:t>
            </a:r>
            <a:r>
              <a:rPr lang="pt-PT" sz="1100" dirty="0"/>
              <a:t> in </a:t>
            </a:r>
            <a:r>
              <a:rPr lang="pt-PT" sz="1100" dirty="0" err="1"/>
              <a:t>common</a:t>
            </a:r>
            <a:r>
              <a:rPr lang="pt-PT" sz="1100" dirty="0"/>
              <a:t> </a:t>
            </a:r>
            <a:r>
              <a:rPr lang="pt-PT" sz="1100" dirty="0" err="1"/>
              <a:t>between</a:t>
            </a:r>
            <a:r>
              <a:rPr lang="pt-PT" sz="1100" dirty="0"/>
              <a:t> </a:t>
            </a:r>
            <a:r>
              <a:rPr lang="pt-PT" sz="1100" dirty="0" err="1"/>
              <a:t>cities</a:t>
            </a:r>
            <a:r>
              <a:rPr lang="pt-PT" sz="1100" dirty="0"/>
              <a:t>, </a:t>
            </a:r>
            <a:r>
              <a:rPr lang="pt-PT" sz="1100" dirty="0" err="1"/>
              <a:t>but</a:t>
            </a:r>
            <a:r>
              <a:rPr lang="pt-PT" sz="1100" dirty="0"/>
              <a:t> </a:t>
            </a:r>
            <a:r>
              <a:rPr lang="pt-PT" sz="1100" dirty="0" err="1"/>
              <a:t>also</a:t>
            </a:r>
            <a:r>
              <a:rPr lang="pt-PT" sz="1100" dirty="0"/>
              <a:t> </a:t>
            </a:r>
            <a:r>
              <a:rPr lang="pt-PT" sz="1100" dirty="0" err="1"/>
              <a:t>how</a:t>
            </a:r>
            <a:r>
              <a:rPr lang="pt-PT" sz="1100" dirty="0"/>
              <a:t> </a:t>
            </a:r>
            <a:r>
              <a:rPr lang="pt-PT" sz="1100" dirty="0" err="1"/>
              <a:t>the</a:t>
            </a:r>
            <a:r>
              <a:rPr lang="pt-PT" sz="1100" dirty="0"/>
              <a:t> </a:t>
            </a:r>
            <a:r>
              <a:rPr lang="pt-PT" sz="1100" dirty="0" err="1"/>
              <a:t>content</a:t>
            </a:r>
            <a:r>
              <a:rPr lang="pt-PT" sz="1100" dirty="0"/>
              <a:t> </a:t>
            </a:r>
            <a:r>
              <a:rPr lang="pt-PT" sz="1100" dirty="0" err="1"/>
              <a:t>of</a:t>
            </a:r>
            <a:r>
              <a:rPr lang="pt-PT" sz="1100" dirty="0"/>
              <a:t> </a:t>
            </a:r>
            <a:r>
              <a:rPr lang="pt-PT" sz="1100" dirty="0" err="1"/>
              <a:t>those</a:t>
            </a:r>
            <a:r>
              <a:rPr lang="pt-PT" sz="1100" dirty="0"/>
              <a:t> </a:t>
            </a:r>
            <a:r>
              <a:rPr lang="pt-PT" sz="1100" dirty="0" err="1"/>
              <a:t>topics</a:t>
            </a:r>
            <a:r>
              <a:rPr lang="pt-PT" sz="1100" dirty="0"/>
              <a:t> relates to </a:t>
            </a:r>
            <a:r>
              <a:rPr lang="pt-PT" sz="1100" dirty="0" err="1"/>
              <a:t>likely</a:t>
            </a:r>
            <a:r>
              <a:rPr lang="pt-PT" sz="1100" dirty="0"/>
              <a:t> </a:t>
            </a:r>
            <a:r>
              <a:rPr lang="pt-PT" sz="1100" dirty="0" err="1"/>
              <a:t>support</a:t>
            </a:r>
            <a:r>
              <a:rPr lang="pt-PT" sz="1100" dirty="0"/>
              <a:t> for </a:t>
            </a:r>
            <a:r>
              <a:rPr lang="pt-PT" sz="1100" dirty="0" err="1"/>
              <a:t>each</a:t>
            </a:r>
            <a:r>
              <a:rPr lang="pt-PT" sz="1100" dirty="0"/>
              <a:t> </a:t>
            </a:r>
            <a:r>
              <a:rPr lang="pt-PT" sz="1100" dirty="0" err="1"/>
              <a:t>of</a:t>
            </a:r>
            <a:r>
              <a:rPr lang="pt-PT" sz="1100" dirty="0"/>
              <a:t> </a:t>
            </a:r>
            <a:r>
              <a:rPr lang="pt-PT" sz="1100" dirty="0" err="1"/>
              <a:t>the</a:t>
            </a:r>
            <a:r>
              <a:rPr lang="pt-PT" sz="1100" dirty="0"/>
              <a:t> </a:t>
            </a:r>
            <a:r>
              <a:rPr lang="pt-PT" sz="1100" dirty="0" err="1"/>
              <a:t>two</a:t>
            </a:r>
            <a:r>
              <a:rPr lang="pt-PT" sz="1100" dirty="0"/>
              <a:t> principal </a:t>
            </a:r>
            <a:r>
              <a:rPr lang="pt-PT" sz="1100" dirty="0" err="1"/>
              <a:t>political</a:t>
            </a:r>
            <a:r>
              <a:rPr lang="pt-PT" sz="1100" dirty="0"/>
              <a:t> </a:t>
            </a:r>
            <a:r>
              <a:rPr lang="pt-PT" sz="1100" dirty="0" err="1"/>
              <a:t>parties</a:t>
            </a:r>
            <a:r>
              <a:rPr lang="pt-PT" sz="1100" dirty="0"/>
              <a:t>; i.e., Partido dos Trabalhadores (PT) </a:t>
            </a:r>
            <a:r>
              <a:rPr lang="pt-PT" sz="1100" dirty="0" err="1"/>
              <a:t>and</a:t>
            </a:r>
            <a:r>
              <a:rPr lang="pt-PT" sz="1100" dirty="0"/>
              <a:t> Partido da Social Democracia Brasileira (PSDB).</a:t>
            </a:r>
          </a:p>
          <a:p>
            <a:pPr>
              <a:lnSpc>
                <a:spcPct val="170000"/>
              </a:lnSpc>
            </a:pPr>
            <a:endParaRPr lang="pt-PT" sz="1100" i="1" dirty="0" smtClean="0"/>
          </a:p>
          <a:p>
            <a:pPr>
              <a:lnSpc>
                <a:spcPct val="170000"/>
              </a:lnSpc>
            </a:pPr>
            <a:r>
              <a:rPr lang="pt-PT" sz="1100" i="1" dirty="0" err="1" smtClean="0"/>
              <a:t>First</a:t>
            </a:r>
            <a:r>
              <a:rPr lang="pt-PT" sz="1100" i="1" dirty="0"/>
              <a:t>, </a:t>
            </a:r>
            <a:r>
              <a:rPr lang="pt-PT" sz="1100" i="1" dirty="0" err="1" smtClean="0"/>
              <a:t>created</a:t>
            </a:r>
            <a:r>
              <a:rPr lang="pt-PT" sz="1100" i="1" dirty="0" smtClean="0"/>
              <a:t> </a:t>
            </a:r>
            <a:r>
              <a:rPr lang="pt-PT" sz="1100" i="1" dirty="0"/>
              <a:t>a </a:t>
            </a:r>
            <a:r>
              <a:rPr lang="pt-PT" sz="1100" i="1" dirty="0" err="1"/>
              <a:t>list</a:t>
            </a:r>
            <a:r>
              <a:rPr lang="pt-PT" sz="1100" i="1" dirty="0"/>
              <a:t> </a:t>
            </a:r>
            <a:r>
              <a:rPr lang="pt-PT" sz="1100" i="1" dirty="0" err="1"/>
              <a:t>of</a:t>
            </a:r>
            <a:r>
              <a:rPr lang="pt-PT" sz="1100" i="1" dirty="0"/>
              <a:t> </a:t>
            </a:r>
            <a:r>
              <a:rPr lang="pt-PT" sz="1100" i="1" dirty="0" err="1"/>
              <a:t>words</a:t>
            </a:r>
            <a:r>
              <a:rPr lang="pt-PT" sz="1100" i="1" dirty="0"/>
              <a:t> </a:t>
            </a:r>
            <a:r>
              <a:rPr lang="pt-PT" sz="1100" i="1" dirty="0" err="1"/>
              <a:t>and</a:t>
            </a:r>
            <a:r>
              <a:rPr lang="pt-PT" sz="1100" i="1" dirty="0"/>
              <a:t> </a:t>
            </a:r>
            <a:r>
              <a:rPr lang="pt-PT" sz="1100" i="1" dirty="0" err="1"/>
              <a:t>phrases</a:t>
            </a:r>
            <a:r>
              <a:rPr lang="pt-PT" sz="1100" i="1" dirty="0"/>
              <a:t> </a:t>
            </a:r>
            <a:r>
              <a:rPr lang="pt-PT" sz="1100" i="1" dirty="0" err="1"/>
              <a:t>perceived</a:t>
            </a:r>
            <a:r>
              <a:rPr lang="pt-PT" sz="1100" i="1" dirty="0"/>
              <a:t> to </a:t>
            </a:r>
            <a:r>
              <a:rPr lang="pt-PT" sz="1100" i="1" dirty="0" err="1"/>
              <a:t>indicate</a:t>
            </a:r>
            <a:r>
              <a:rPr lang="pt-PT" sz="1100" i="1" dirty="0"/>
              <a:t> a positive </a:t>
            </a:r>
            <a:r>
              <a:rPr lang="pt-PT" sz="1100" i="1" dirty="0" err="1"/>
              <a:t>leaning</a:t>
            </a:r>
            <a:r>
              <a:rPr lang="pt-PT" sz="1100" i="1" dirty="0"/>
              <a:t> </a:t>
            </a:r>
            <a:r>
              <a:rPr lang="pt-PT" sz="1100" i="1" dirty="0" err="1"/>
              <a:t>toward</a:t>
            </a:r>
            <a:r>
              <a:rPr lang="pt-PT" sz="1100" i="1" dirty="0"/>
              <a:t>, </a:t>
            </a:r>
            <a:r>
              <a:rPr lang="pt-PT" sz="1100" i="1" dirty="0" err="1"/>
              <a:t>or</a:t>
            </a:r>
            <a:r>
              <a:rPr lang="pt-PT" sz="1100" i="1" dirty="0"/>
              <a:t> </a:t>
            </a:r>
            <a:r>
              <a:rPr lang="pt-PT" sz="1100" i="1" dirty="0" err="1"/>
              <a:t>support</a:t>
            </a:r>
            <a:r>
              <a:rPr lang="pt-PT" sz="1100" i="1" dirty="0"/>
              <a:t> for, </a:t>
            </a:r>
            <a:r>
              <a:rPr lang="pt-PT" sz="1100" i="1" dirty="0" err="1"/>
              <a:t>one</a:t>
            </a:r>
            <a:r>
              <a:rPr lang="pt-PT" sz="1100" i="1" dirty="0"/>
              <a:t> </a:t>
            </a:r>
            <a:r>
              <a:rPr lang="pt-PT" sz="1100" i="1" dirty="0" err="1"/>
              <a:t>of</a:t>
            </a:r>
            <a:r>
              <a:rPr lang="pt-PT" sz="1100" i="1" dirty="0"/>
              <a:t> </a:t>
            </a:r>
            <a:r>
              <a:rPr lang="pt-PT" sz="1100" i="1" dirty="0" err="1"/>
              <a:t>the</a:t>
            </a:r>
            <a:r>
              <a:rPr lang="pt-PT" sz="1100" i="1" dirty="0"/>
              <a:t> </a:t>
            </a:r>
            <a:r>
              <a:rPr lang="pt-PT" sz="1100" i="1" dirty="0" err="1"/>
              <a:t>parties</a:t>
            </a:r>
            <a:r>
              <a:rPr lang="pt-PT" sz="1100" i="1" dirty="0"/>
              <a:t>.</a:t>
            </a:r>
            <a:r>
              <a:rPr lang="pt-PT" sz="1100" dirty="0"/>
              <a:t> (</a:t>
            </a:r>
            <a:r>
              <a:rPr lang="pt-PT" sz="1100" dirty="0" err="1"/>
              <a:t>Populating</a:t>
            </a:r>
            <a:r>
              <a:rPr lang="pt-PT" sz="1100" dirty="0"/>
              <a:t> </a:t>
            </a:r>
            <a:r>
              <a:rPr lang="pt-PT" sz="1100" dirty="0" err="1"/>
              <a:t>this</a:t>
            </a:r>
            <a:r>
              <a:rPr lang="pt-PT" sz="1100" dirty="0"/>
              <a:t> </a:t>
            </a:r>
            <a:r>
              <a:rPr lang="pt-PT" sz="1100" dirty="0" err="1"/>
              <a:t>list</a:t>
            </a:r>
            <a:r>
              <a:rPr lang="pt-PT" sz="1100" dirty="0"/>
              <a:t> </a:t>
            </a:r>
            <a:r>
              <a:rPr lang="pt-PT" sz="1100" dirty="0" err="1"/>
              <a:t>is</a:t>
            </a:r>
            <a:r>
              <a:rPr lang="pt-PT" sz="1100" dirty="0"/>
              <a:t> </a:t>
            </a:r>
            <a:r>
              <a:rPr lang="pt-PT" sz="1100" dirty="0" err="1"/>
              <a:t>admittedly</a:t>
            </a:r>
            <a:r>
              <a:rPr lang="pt-PT" sz="1100" dirty="0"/>
              <a:t> a </a:t>
            </a:r>
            <a:r>
              <a:rPr lang="pt-PT" sz="1100" dirty="0" err="1"/>
              <a:t>highly</a:t>
            </a:r>
            <a:r>
              <a:rPr lang="pt-PT" sz="1100" dirty="0"/>
              <a:t> </a:t>
            </a:r>
            <a:r>
              <a:rPr lang="pt-PT" sz="1100" dirty="0" err="1"/>
              <a:t>complex</a:t>
            </a:r>
            <a:r>
              <a:rPr lang="pt-PT" sz="1100" dirty="0"/>
              <a:t> </a:t>
            </a:r>
            <a:r>
              <a:rPr lang="pt-PT" sz="1100" dirty="0" err="1"/>
              <a:t>task</a:t>
            </a:r>
            <a:r>
              <a:rPr lang="pt-PT" sz="1100" dirty="0"/>
              <a:t>. In </a:t>
            </a:r>
            <a:r>
              <a:rPr lang="pt-PT" sz="1100" dirty="0" err="1"/>
              <a:t>the</a:t>
            </a:r>
            <a:r>
              <a:rPr lang="pt-PT" sz="1100" dirty="0"/>
              <a:t> </a:t>
            </a:r>
            <a:r>
              <a:rPr lang="pt-PT" sz="1100" dirty="0" err="1"/>
              <a:t>context</a:t>
            </a:r>
            <a:r>
              <a:rPr lang="pt-PT" sz="1100" dirty="0"/>
              <a:t> </a:t>
            </a:r>
            <a:r>
              <a:rPr lang="pt-PT" sz="1100" dirty="0" err="1"/>
              <a:t>of</a:t>
            </a:r>
            <a:r>
              <a:rPr lang="pt-PT" sz="1100" dirty="0"/>
              <a:t> </a:t>
            </a:r>
            <a:r>
              <a:rPr lang="pt-PT" sz="1100" dirty="0" err="1"/>
              <a:t>this</a:t>
            </a:r>
            <a:r>
              <a:rPr lang="pt-PT" sz="1100" dirty="0"/>
              <a:t> </a:t>
            </a:r>
            <a:r>
              <a:rPr lang="pt-PT" sz="1100" dirty="0" err="1"/>
              <a:t>proof</a:t>
            </a:r>
            <a:r>
              <a:rPr lang="pt-PT" sz="1100" dirty="0"/>
              <a:t> </a:t>
            </a:r>
            <a:r>
              <a:rPr lang="pt-PT" sz="1100" dirty="0" err="1"/>
              <a:t>of</a:t>
            </a:r>
            <a:r>
              <a:rPr lang="pt-PT" sz="1100" dirty="0"/>
              <a:t> </a:t>
            </a:r>
            <a:r>
              <a:rPr lang="pt-PT" sz="1100" dirty="0" err="1"/>
              <a:t>concept</a:t>
            </a:r>
            <a:r>
              <a:rPr lang="pt-PT" sz="1100" dirty="0"/>
              <a:t>, I </a:t>
            </a:r>
            <a:r>
              <a:rPr lang="pt-PT" sz="1100" dirty="0" err="1"/>
              <a:t>deliberately</a:t>
            </a:r>
            <a:r>
              <a:rPr lang="pt-PT" sz="1100" dirty="0"/>
              <a:t> </a:t>
            </a:r>
            <a:r>
              <a:rPr lang="pt-PT" sz="1100" dirty="0" err="1"/>
              <a:t>took</a:t>
            </a:r>
            <a:r>
              <a:rPr lang="pt-PT" sz="1100" dirty="0"/>
              <a:t> a </a:t>
            </a:r>
            <a:r>
              <a:rPr lang="pt-PT" sz="1100" dirty="0" err="1"/>
              <a:t>simplified</a:t>
            </a:r>
            <a:r>
              <a:rPr lang="pt-PT" sz="1100" dirty="0"/>
              <a:t> </a:t>
            </a:r>
            <a:r>
              <a:rPr lang="pt-PT" sz="1100" dirty="0" err="1"/>
              <a:t>approach</a:t>
            </a:r>
            <a:r>
              <a:rPr lang="pt-PT" sz="1100" dirty="0"/>
              <a:t>. </a:t>
            </a:r>
            <a:r>
              <a:rPr lang="pt-PT" sz="1100" dirty="0" err="1"/>
              <a:t>If</a:t>
            </a:r>
            <a:r>
              <a:rPr lang="pt-PT" sz="1100" dirty="0"/>
              <a:t> </a:t>
            </a:r>
            <a:r>
              <a:rPr lang="pt-PT" sz="1100" dirty="0" err="1"/>
              <a:t>anything</a:t>
            </a:r>
            <a:r>
              <a:rPr lang="pt-PT" sz="1100" dirty="0"/>
              <a:t>, </a:t>
            </a:r>
            <a:r>
              <a:rPr lang="pt-PT" sz="1100" dirty="0" err="1"/>
              <a:t>this</a:t>
            </a:r>
            <a:r>
              <a:rPr lang="pt-PT" sz="1100" dirty="0"/>
              <a:t> </a:t>
            </a:r>
            <a:r>
              <a:rPr lang="pt-PT" sz="1100" dirty="0" err="1"/>
              <a:t>makes</a:t>
            </a:r>
            <a:r>
              <a:rPr lang="pt-PT" sz="1100" dirty="0"/>
              <a:t> </a:t>
            </a:r>
            <a:r>
              <a:rPr lang="pt-PT" sz="1100" dirty="0" err="1"/>
              <a:t>the</a:t>
            </a:r>
            <a:r>
              <a:rPr lang="pt-PT" sz="1100" dirty="0"/>
              <a:t> </a:t>
            </a:r>
            <a:r>
              <a:rPr lang="pt-PT" sz="1100" dirty="0" err="1"/>
              <a:t>caliber</a:t>
            </a:r>
            <a:r>
              <a:rPr lang="pt-PT" sz="1100" dirty="0"/>
              <a:t> </a:t>
            </a:r>
            <a:r>
              <a:rPr lang="pt-PT" sz="1100" dirty="0" err="1"/>
              <a:t>of</a:t>
            </a:r>
            <a:r>
              <a:rPr lang="pt-PT" sz="1100" dirty="0"/>
              <a:t> </a:t>
            </a:r>
            <a:r>
              <a:rPr lang="pt-PT" sz="1100" dirty="0" err="1"/>
              <a:t>the</a:t>
            </a:r>
            <a:r>
              <a:rPr lang="pt-PT" sz="1100" dirty="0"/>
              <a:t> </a:t>
            </a:r>
            <a:r>
              <a:rPr lang="pt-PT" sz="1100" dirty="0" err="1"/>
              <a:t>results</a:t>
            </a:r>
            <a:r>
              <a:rPr lang="pt-PT" sz="1100" dirty="0"/>
              <a:t> </a:t>
            </a:r>
            <a:r>
              <a:rPr lang="pt-PT" sz="1100" dirty="0" err="1"/>
              <a:t>all</a:t>
            </a:r>
            <a:r>
              <a:rPr lang="pt-PT" sz="1100" dirty="0"/>
              <a:t> </a:t>
            </a:r>
            <a:r>
              <a:rPr lang="pt-PT" sz="1100" dirty="0" err="1"/>
              <a:t>the</a:t>
            </a:r>
            <a:r>
              <a:rPr lang="pt-PT" sz="1100" dirty="0"/>
              <a:t> more </a:t>
            </a:r>
            <a:r>
              <a:rPr lang="pt-PT" sz="1100" dirty="0" err="1"/>
              <a:t>intriguing</a:t>
            </a:r>
            <a:r>
              <a:rPr lang="pt-PT" sz="1100" dirty="0"/>
              <a:t>, </a:t>
            </a:r>
            <a:r>
              <a:rPr lang="pt-PT" sz="1100" dirty="0" err="1"/>
              <a:t>since</a:t>
            </a:r>
            <a:r>
              <a:rPr lang="pt-PT" sz="1100" dirty="0"/>
              <a:t> a more </a:t>
            </a:r>
            <a:r>
              <a:rPr lang="pt-PT" sz="1100" dirty="0" err="1"/>
              <a:t>highly</a:t>
            </a:r>
            <a:r>
              <a:rPr lang="pt-PT" sz="1100" dirty="0"/>
              <a:t> </a:t>
            </a:r>
            <a:r>
              <a:rPr lang="pt-PT" sz="1100" dirty="0" err="1"/>
              <a:t>tuned</a:t>
            </a:r>
            <a:r>
              <a:rPr lang="pt-PT" sz="1100" dirty="0"/>
              <a:t> </a:t>
            </a:r>
            <a:r>
              <a:rPr lang="pt-PT" sz="1100" dirty="0" err="1"/>
              <a:t>list</a:t>
            </a:r>
            <a:r>
              <a:rPr lang="pt-PT" sz="1100" dirty="0"/>
              <a:t> </a:t>
            </a:r>
            <a:r>
              <a:rPr lang="pt-PT" sz="1100" dirty="0" err="1"/>
              <a:t>of</a:t>
            </a:r>
            <a:r>
              <a:rPr lang="pt-PT" sz="1100" dirty="0"/>
              <a:t> </a:t>
            </a:r>
            <a:r>
              <a:rPr lang="pt-PT" sz="1100" dirty="0" err="1"/>
              <a:t>terms</a:t>
            </a:r>
            <a:r>
              <a:rPr lang="pt-PT" sz="1100" dirty="0"/>
              <a:t> </a:t>
            </a:r>
            <a:r>
              <a:rPr lang="pt-PT" sz="1100" dirty="0" err="1"/>
              <a:t>and</a:t>
            </a:r>
            <a:r>
              <a:rPr lang="pt-PT" sz="1100" dirty="0"/>
              <a:t> </a:t>
            </a:r>
            <a:r>
              <a:rPr lang="pt-PT" sz="1100" dirty="0" err="1"/>
              <a:t>phrases</a:t>
            </a:r>
            <a:r>
              <a:rPr lang="pt-PT" sz="1100" dirty="0"/>
              <a:t> </a:t>
            </a:r>
            <a:r>
              <a:rPr lang="pt-PT" sz="1100" dirty="0" err="1"/>
              <a:t>would</a:t>
            </a:r>
            <a:r>
              <a:rPr lang="pt-PT" sz="1100" dirty="0"/>
              <a:t> </a:t>
            </a:r>
            <a:r>
              <a:rPr lang="pt-PT" sz="1100" dirty="0" err="1"/>
              <a:t>presumably</a:t>
            </a:r>
            <a:r>
              <a:rPr lang="pt-PT" sz="1100" dirty="0"/>
              <a:t> </a:t>
            </a:r>
            <a:r>
              <a:rPr lang="pt-PT" sz="1100" dirty="0" err="1"/>
              <a:t>further</a:t>
            </a:r>
            <a:r>
              <a:rPr lang="pt-PT" sz="1100" dirty="0"/>
              <a:t> improve </a:t>
            </a:r>
            <a:r>
              <a:rPr lang="pt-PT" sz="1100" dirty="0" err="1"/>
              <a:t>the</a:t>
            </a:r>
            <a:r>
              <a:rPr lang="pt-PT" sz="1100" dirty="0"/>
              <a:t> </a:t>
            </a:r>
            <a:r>
              <a:rPr lang="pt-PT" sz="1100" dirty="0" err="1"/>
              <a:t>accuracy</a:t>
            </a:r>
            <a:r>
              <a:rPr lang="pt-PT" sz="1100" dirty="0"/>
              <a:t> </a:t>
            </a:r>
            <a:r>
              <a:rPr lang="pt-PT" sz="1100" dirty="0" err="1"/>
              <a:t>of</a:t>
            </a:r>
            <a:r>
              <a:rPr lang="pt-PT" sz="1100" dirty="0"/>
              <a:t> </a:t>
            </a:r>
            <a:r>
              <a:rPr lang="pt-PT" sz="1100" dirty="0" err="1"/>
              <a:t>the</a:t>
            </a:r>
            <a:r>
              <a:rPr lang="pt-PT" sz="1100" dirty="0"/>
              <a:t> </a:t>
            </a:r>
            <a:r>
              <a:rPr lang="pt-PT" sz="1100" dirty="0" err="1"/>
              <a:t>results</a:t>
            </a:r>
            <a:r>
              <a:rPr lang="pt-PT" sz="1100" dirty="0"/>
              <a:t>.)</a:t>
            </a:r>
          </a:p>
          <a:p>
            <a:pPr>
              <a:lnSpc>
                <a:spcPct val="170000"/>
              </a:lnSpc>
            </a:pPr>
            <a:endParaRPr lang="pt-PT" sz="1100" i="1" dirty="0" smtClean="0"/>
          </a:p>
          <a:p>
            <a:pPr>
              <a:lnSpc>
                <a:spcPct val="170000"/>
              </a:lnSpc>
            </a:pPr>
            <a:r>
              <a:rPr lang="pt-PT" sz="1100" i="1" dirty="0" err="1" smtClean="0"/>
              <a:t>Then</a:t>
            </a:r>
            <a:r>
              <a:rPr lang="pt-PT" sz="1100" i="1" dirty="0"/>
              <a:t>, for </a:t>
            </a:r>
            <a:r>
              <a:rPr lang="pt-PT" sz="1100" i="1" dirty="0" err="1"/>
              <a:t>each</a:t>
            </a:r>
            <a:r>
              <a:rPr lang="pt-PT" sz="1100" i="1" dirty="0"/>
              <a:t> node, </a:t>
            </a:r>
            <a:r>
              <a:rPr lang="pt-PT" sz="1100" i="1" dirty="0" err="1" smtClean="0"/>
              <a:t>count</a:t>
            </a:r>
            <a:r>
              <a:rPr lang="pt-PT" sz="1100" i="1" dirty="0"/>
              <a:t>:</a:t>
            </a:r>
            <a:endParaRPr lang="pt-PT" sz="1100" dirty="0"/>
          </a:p>
          <a:p>
            <a:pPr lvl="1">
              <a:lnSpc>
                <a:spcPct val="170000"/>
              </a:lnSpc>
            </a:pPr>
            <a:r>
              <a:rPr lang="pt-PT" sz="1100" dirty="0" err="1" smtClean="0"/>
              <a:t>the</a:t>
            </a:r>
            <a:r>
              <a:rPr lang="pt-PT" sz="1100" dirty="0" smtClean="0"/>
              <a:t> </a:t>
            </a:r>
            <a:r>
              <a:rPr lang="pt-PT" sz="1100" dirty="0" err="1"/>
              <a:t>number</a:t>
            </a:r>
            <a:r>
              <a:rPr lang="pt-PT" sz="1100" dirty="0"/>
              <a:t> </a:t>
            </a:r>
            <a:r>
              <a:rPr lang="pt-PT" sz="1100" dirty="0" err="1"/>
              <a:t>of</a:t>
            </a:r>
            <a:r>
              <a:rPr lang="pt-PT" sz="1100" dirty="0"/>
              <a:t> </a:t>
            </a:r>
            <a:r>
              <a:rPr lang="pt-PT" sz="1100" dirty="0" err="1"/>
              <a:t>its</a:t>
            </a:r>
            <a:r>
              <a:rPr lang="pt-PT" sz="1100" dirty="0"/>
              <a:t> links </a:t>
            </a:r>
            <a:r>
              <a:rPr lang="pt-PT" sz="1100" dirty="0" err="1"/>
              <a:t>which</a:t>
            </a:r>
            <a:r>
              <a:rPr lang="pt-PT" sz="1100" dirty="0"/>
              <a:t> </a:t>
            </a:r>
            <a:r>
              <a:rPr lang="pt-PT" sz="1100" dirty="0" err="1"/>
              <a:t>include</a:t>
            </a:r>
            <a:r>
              <a:rPr lang="pt-PT" sz="1100" dirty="0"/>
              <a:t> </a:t>
            </a:r>
            <a:r>
              <a:rPr lang="pt-PT" sz="1100" dirty="0" err="1"/>
              <a:t>terms</a:t>
            </a:r>
            <a:r>
              <a:rPr lang="pt-PT" sz="1100" dirty="0"/>
              <a:t> </a:t>
            </a:r>
            <a:r>
              <a:rPr lang="pt-PT" sz="1100" dirty="0" err="1"/>
              <a:t>that</a:t>
            </a:r>
            <a:r>
              <a:rPr lang="pt-PT" sz="1100" dirty="0"/>
              <a:t> </a:t>
            </a:r>
            <a:r>
              <a:rPr lang="pt-PT" sz="1100" dirty="0" err="1"/>
              <a:t>indicated</a:t>
            </a:r>
            <a:r>
              <a:rPr lang="pt-PT" sz="1100" dirty="0"/>
              <a:t> </a:t>
            </a:r>
            <a:r>
              <a:rPr lang="pt-PT" sz="1100" dirty="0" err="1"/>
              <a:t>support</a:t>
            </a:r>
            <a:r>
              <a:rPr lang="pt-PT" sz="1100" dirty="0"/>
              <a:t> for PT</a:t>
            </a:r>
          </a:p>
          <a:p>
            <a:pPr lvl="1">
              <a:lnSpc>
                <a:spcPct val="170000"/>
              </a:lnSpc>
            </a:pPr>
            <a:r>
              <a:rPr lang="pt-PT" sz="1100" dirty="0" err="1" smtClean="0"/>
              <a:t>the</a:t>
            </a:r>
            <a:r>
              <a:rPr lang="pt-PT" sz="1100" dirty="0" smtClean="0"/>
              <a:t> </a:t>
            </a:r>
            <a:r>
              <a:rPr lang="pt-PT" sz="1100" dirty="0" err="1"/>
              <a:t>number</a:t>
            </a:r>
            <a:r>
              <a:rPr lang="pt-PT" sz="1100" dirty="0"/>
              <a:t> </a:t>
            </a:r>
            <a:r>
              <a:rPr lang="pt-PT" sz="1100" dirty="0" err="1"/>
              <a:t>of</a:t>
            </a:r>
            <a:r>
              <a:rPr lang="pt-PT" sz="1100" dirty="0"/>
              <a:t> </a:t>
            </a:r>
            <a:r>
              <a:rPr lang="pt-PT" sz="1100" dirty="0" err="1"/>
              <a:t>its</a:t>
            </a:r>
            <a:r>
              <a:rPr lang="pt-PT" sz="1100" dirty="0"/>
              <a:t> links </a:t>
            </a:r>
            <a:r>
              <a:rPr lang="pt-PT" sz="1100" dirty="0" err="1"/>
              <a:t>which</a:t>
            </a:r>
            <a:r>
              <a:rPr lang="pt-PT" sz="1100" dirty="0"/>
              <a:t> </a:t>
            </a:r>
            <a:r>
              <a:rPr lang="pt-PT" sz="1100" dirty="0" err="1"/>
              <a:t>include</a:t>
            </a:r>
            <a:r>
              <a:rPr lang="pt-PT" sz="1100" dirty="0"/>
              <a:t> </a:t>
            </a:r>
            <a:r>
              <a:rPr lang="pt-PT" sz="1100" dirty="0" err="1"/>
              <a:t>terms</a:t>
            </a:r>
            <a:r>
              <a:rPr lang="pt-PT" sz="1100" dirty="0"/>
              <a:t> </a:t>
            </a:r>
            <a:r>
              <a:rPr lang="pt-PT" sz="1100" dirty="0" err="1"/>
              <a:t>that</a:t>
            </a:r>
            <a:r>
              <a:rPr lang="pt-PT" sz="1100" dirty="0"/>
              <a:t> </a:t>
            </a:r>
            <a:r>
              <a:rPr lang="pt-PT" sz="1100" dirty="0" err="1"/>
              <a:t>indicated</a:t>
            </a:r>
            <a:r>
              <a:rPr lang="pt-PT" sz="1100" dirty="0"/>
              <a:t> </a:t>
            </a:r>
            <a:r>
              <a:rPr lang="pt-PT" sz="1100" dirty="0" err="1"/>
              <a:t>support</a:t>
            </a:r>
            <a:r>
              <a:rPr lang="pt-PT" sz="1100" dirty="0"/>
              <a:t> for PSDB</a:t>
            </a:r>
          </a:p>
          <a:p>
            <a:pPr>
              <a:lnSpc>
                <a:spcPct val="170000"/>
              </a:lnSpc>
            </a:pPr>
            <a:endParaRPr lang="pt-PT" sz="1100" dirty="0" smtClean="0"/>
          </a:p>
          <a:p>
            <a:pPr>
              <a:lnSpc>
                <a:spcPct val="170000"/>
              </a:lnSpc>
            </a:pPr>
            <a:r>
              <a:rPr lang="pt-PT" sz="1100" dirty="0" err="1" smtClean="0"/>
              <a:t>Using</a:t>
            </a:r>
            <a:r>
              <a:rPr lang="pt-PT" sz="1100" dirty="0" smtClean="0"/>
              <a:t> </a:t>
            </a:r>
            <a:r>
              <a:rPr lang="pt-PT" sz="1100" dirty="0" err="1"/>
              <a:t>the</a:t>
            </a:r>
            <a:r>
              <a:rPr lang="pt-PT" sz="1100" dirty="0"/>
              <a:t> </a:t>
            </a:r>
            <a:r>
              <a:rPr lang="pt-PT" sz="1100" dirty="0" err="1"/>
              <a:t>city</a:t>
            </a:r>
            <a:r>
              <a:rPr lang="pt-PT" sz="1100" dirty="0"/>
              <a:t> </a:t>
            </a:r>
            <a:r>
              <a:rPr lang="pt-PT" sz="1100" dirty="0" err="1"/>
              <a:t>of</a:t>
            </a:r>
            <a:r>
              <a:rPr lang="pt-PT" sz="1100" dirty="0"/>
              <a:t> </a:t>
            </a:r>
            <a:r>
              <a:rPr lang="pt-PT" sz="1100" dirty="0" err="1"/>
              <a:t>Fortazela</a:t>
            </a:r>
            <a:r>
              <a:rPr lang="pt-PT" sz="1100" dirty="0"/>
              <a:t> </a:t>
            </a:r>
            <a:r>
              <a:rPr lang="pt-PT" sz="1100" dirty="0" err="1"/>
              <a:t>again</a:t>
            </a:r>
            <a:r>
              <a:rPr lang="pt-PT" sz="1100" dirty="0"/>
              <a:t> as </a:t>
            </a:r>
            <a:r>
              <a:rPr lang="pt-PT" sz="1100" dirty="0" err="1"/>
              <a:t>an</a:t>
            </a:r>
            <a:r>
              <a:rPr lang="pt-PT" sz="1100" dirty="0"/>
              <a:t> </a:t>
            </a:r>
            <a:r>
              <a:rPr lang="pt-PT" sz="1100" dirty="0" err="1"/>
              <a:t>example</a:t>
            </a:r>
            <a:r>
              <a:rPr lang="pt-PT" sz="1100" dirty="0"/>
              <a:t>, I </a:t>
            </a:r>
            <a:r>
              <a:rPr lang="pt-PT" sz="1100" dirty="0" err="1"/>
              <a:t>ended</a:t>
            </a:r>
            <a:r>
              <a:rPr lang="pt-PT" sz="1100" dirty="0"/>
              <a:t> </a:t>
            </a:r>
            <a:r>
              <a:rPr lang="pt-PT" sz="1100" dirty="0" err="1"/>
              <a:t>up</a:t>
            </a:r>
            <a:r>
              <a:rPr lang="pt-PT" sz="1100" dirty="0"/>
              <a:t> </a:t>
            </a:r>
            <a:r>
              <a:rPr lang="pt-PT" sz="1100" dirty="0" err="1"/>
              <a:t>with</a:t>
            </a:r>
            <a:r>
              <a:rPr lang="pt-PT" sz="1100" dirty="0"/>
              <a:t> </a:t>
            </a:r>
            <a:r>
              <a:rPr lang="pt-PT" sz="1100" dirty="0" err="1"/>
              <a:t>counts</a:t>
            </a:r>
            <a:r>
              <a:rPr lang="pt-PT" sz="1100" dirty="0"/>
              <a:t> </a:t>
            </a:r>
            <a:r>
              <a:rPr lang="pt-PT" sz="1100" dirty="0" err="1"/>
              <a:t>of</a:t>
            </a:r>
            <a:r>
              <a:rPr lang="pt-PT" sz="1100" dirty="0"/>
              <a:t>:</a:t>
            </a:r>
          </a:p>
          <a:p>
            <a:pPr lvl="1">
              <a:lnSpc>
                <a:spcPct val="170000"/>
              </a:lnSpc>
            </a:pPr>
            <a:r>
              <a:rPr lang="pt-PT" sz="1100" dirty="0"/>
              <a:t>Fortaleza['PT'] = 56 Fortaleza['PDSB'] = 37 </a:t>
            </a:r>
          </a:p>
          <a:p>
            <a:pPr lvl="1">
              <a:lnSpc>
                <a:spcPct val="170000"/>
              </a:lnSpc>
            </a:pPr>
            <a:r>
              <a:rPr lang="pt-PT" sz="1100" dirty="0" err="1"/>
              <a:t>We</a:t>
            </a:r>
            <a:r>
              <a:rPr lang="pt-PT" sz="1100" dirty="0"/>
              <a:t> </a:t>
            </a:r>
            <a:r>
              <a:rPr lang="pt-PT" sz="1100" dirty="0" err="1"/>
              <a:t>thereby</a:t>
            </a:r>
            <a:r>
              <a:rPr lang="pt-PT" sz="1100" dirty="0"/>
              <a:t> </a:t>
            </a:r>
            <a:r>
              <a:rPr lang="pt-PT" sz="1100" dirty="0" err="1"/>
              <a:t>draw</a:t>
            </a:r>
            <a:r>
              <a:rPr lang="pt-PT" sz="1100" dirty="0"/>
              <a:t> </a:t>
            </a:r>
            <a:r>
              <a:rPr lang="pt-PT" sz="1100" dirty="0" err="1"/>
              <a:t>the</a:t>
            </a:r>
            <a:r>
              <a:rPr lang="pt-PT" sz="1100" dirty="0"/>
              <a:t> </a:t>
            </a:r>
            <a:r>
              <a:rPr lang="pt-PT" sz="1100" dirty="0" err="1"/>
              <a:t>conclusion</a:t>
            </a:r>
            <a:r>
              <a:rPr lang="pt-PT" sz="1100" dirty="0"/>
              <a:t> </a:t>
            </a:r>
            <a:r>
              <a:rPr lang="pt-PT" sz="1100" dirty="0" err="1"/>
              <a:t>that</a:t>
            </a:r>
            <a:r>
              <a:rPr lang="pt-PT" sz="1100" dirty="0"/>
              <a:t> Fortaleza </a:t>
            </a:r>
            <a:r>
              <a:rPr lang="pt-PT" sz="1100" dirty="0" err="1"/>
              <a:t>residents</a:t>
            </a:r>
            <a:r>
              <a:rPr lang="pt-PT" sz="1100" dirty="0"/>
              <a:t> </a:t>
            </a:r>
            <a:r>
              <a:rPr lang="pt-PT" sz="1100" dirty="0" err="1"/>
              <a:t>have</a:t>
            </a:r>
            <a:r>
              <a:rPr lang="pt-PT" sz="1100" dirty="0"/>
              <a:t> </a:t>
            </a:r>
            <a:r>
              <a:rPr lang="pt-PT" sz="1100" dirty="0" err="1"/>
              <a:t>an</a:t>
            </a:r>
            <a:r>
              <a:rPr lang="pt-PT" sz="1100" dirty="0"/>
              <a:t> </a:t>
            </a:r>
            <a:r>
              <a:rPr lang="pt-PT" sz="1100" dirty="0" err="1"/>
              <a:t>overall</a:t>
            </a:r>
            <a:r>
              <a:rPr lang="pt-PT" sz="1100" dirty="0"/>
              <a:t> </a:t>
            </a:r>
            <a:r>
              <a:rPr lang="pt-PT" sz="1100" dirty="0" err="1"/>
              <a:t>preference</a:t>
            </a:r>
            <a:r>
              <a:rPr lang="pt-PT" sz="1100" dirty="0"/>
              <a:t> for Partido dos Trabalhadores (PT).</a:t>
            </a:r>
          </a:p>
        </p:txBody>
      </p:sp>
    </p:spTree>
    <p:extLst>
      <p:ext uri="{BB962C8B-B14F-4D97-AF65-F5344CB8AC3E}">
        <p14:creationId xmlns:p14="http://schemas.microsoft.com/office/powerpoint/2010/main" val="5056097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smtClean="0"/>
              <a:t>Elections</a:t>
            </a:r>
            <a:endParaRPr lang="pt-PT" dirty="0"/>
          </a:p>
        </p:txBody>
      </p:sp>
      <p:sp>
        <p:nvSpPr>
          <p:cNvPr id="3" name="Marcador de Posição de Conteúdo 2"/>
          <p:cNvSpPr>
            <a:spLocks noGrp="1"/>
          </p:cNvSpPr>
          <p:nvPr>
            <p:ph idx="1"/>
          </p:nvPr>
        </p:nvSpPr>
        <p:spPr>
          <a:xfrm>
            <a:off x="457200" y="1196752"/>
            <a:ext cx="8363272" cy="4929411"/>
          </a:xfrm>
        </p:spPr>
        <p:txBody>
          <a:bodyPr>
            <a:normAutofit/>
          </a:bodyPr>
          <a:lstStyle/>
          <a:p>
            <a:pPr>
              <a:lnSpc>
                <a:spcPct val="170000"/>
              </a:lnSpc>
            </a:pPr>
            <a:r>
              <a:rPr lang="pt-PT" sz="1100" dirty="0" err="1" smtClean="0"/>
              <a:t>Here</a:t>
            </a:r>
            <a:r>
              <a:rPr lang="pt-PT" sz="1100" dirty="0" smtClean="0"/>
              <a:t> </a:t>
            </a:r>
            <a:r>
              <a:rPr lang="pt-PT" sz="1100" dirty="0"/>
              <a:t>are a </a:t>
            </a:r>
            <a:r>
              <a:rPr lang="pt-PT" sz="1100" dirty="0" err="1"/>
              <a:t>few</a:t>
            </a:r>
            <a:r>
              <a:rPr lang="pt-PT" sz="1100" dirty="0"/>
              <a:t> </a:t>
            </a:r>
            <a:r>
              <a:rPr lang="pt-PT" sz="1100" dirty="0" err="1"/>
              <a:t>metrics</a:t>
            </a:r>
            <a:r>
              <a:rPr lang="pt-PT" sz="1100" dirty="0"/>
              <a:t>, for </a:t>
            </a:r>
            <a:r>
              <a:rPr lang="pt-PT" sz="1100" dirty="0" err="1"/>
              <a:t>example</a:t>
            </a:r>
            <a:r>
              <a:rPr lang="pt-PT" sz="1100" dirty="0"/>
              <a:t>, </a:t>
            </a:r>
            <a:r>
              <a:rPr lang="pt-PT" sz="1100" dirty="0" err="1"/>
              <a:t>that</a:t>
            </a:r>
            <a:r>
              <a:rPr lang="pt-PT" sz="1100" dirty="0"/>
              <a:t> </a:t>
            </a:r>
            <a:r>
              <a:rPr lang="pt-PT" sz="1100" dirty="0" err="1"/>
              <a:t>could</a:t>
            </a:r>
            <a:r>
              <a:rPr lang="pt-PT" sz="1100" dirty="0"/>
              <a:t> </a:t>
            </a:r>
            <a:r>
              <a:rPr lang="pt-PT" sz="1100" dirty="0" err="1"/>
              <a:t>be</a:t>
            </a:r>
            <a:r>
              <a:rPr lang="pt-PT" sz="1100" dirty="0"/>
              <a:t> </a:t>
            </a:r>
            <a:r>
              <a:rPr lang="pt-PT" sz="1100" dirty="0" err="1"/>
              <a:t>used</a:t>
            </a:r>
            <a:r>
              <a:rPr lang="pt-PT" sz="1100" dirty="0"/>
              <a:t> to </a:t>
            </a:r>
            <a:r>
              <a:rPr lang="pt-PT" sz="1100" dirty="0" err="1"/>
              <a:t>infer</a:t>
            </a:r>
            <a:r>
              <a:rPr lang="pt-PT" sz="1100" dirty="0"/>
              <a:t> a </a:t>
            </a:r>
            <a:r>
              <a:rPr lang="pt-PT" sz="1100" dirty="0" err="1"/>
              <a:t>node’s</a:t>
            </a:r>
            <a:r>
              <a:rPr lang="pt-PT" sz="1100" dirty="0"/>
              <a:t> </a:t>
            </a:r>
            <a:r>
              <a:rPr lang="pt-PT" sz="1100" dirty="0" err="1"/>
              <a:t>importance</a:t>
            </a:r>
            <a:r>
              <a:rPr lang="pt-PT" sz="1100" dirty="0"/>
              <a:t> </a:t>
            </a:r>
            <a:r>
              <a:rPr lang="pt-PT" sz="1100" dirty="0" err="1"/>
              <a:t>or</a:t>
            </a:r>
            <a:r>
              <a:rPr lang="pt-PT" sz="1100" dirty="0"/>
              <a:t> </a:t>
            </a:r>
            <a:r>
              <a:rPr lang="pt-PT" sz="1100" dirty="0" err="1"/>
              <a:t>influence</a:t>
            </a:r>
            <a:r>
              <a:rPr lang="pt-PT" sz="1100" dirty="0"/>
              <a:t>, </a:t>
            </a:r>
            <a:r>
              <a:rPr lang="pt-PT" sz="1100" dirty="0" err="1"/>
              <a:t>which</a:t>
            </a:r>
            <a:r>
              <a:rPr lang="pt-PT" sz="1100" dirty="0"/>
              <a:t> </a:t>
            </a:r>
            <a:r>
              <a:rPr lang="pt-PT" sz="1100" dirty="0" err="1"/>
              <a:t>could</a:t>
            </a:r>
            <a:r>
              <a:rPr lang="pt-PT" sz="1100" dirty="0"/>
              <a:t> in </a:t>
            </a:r>
            <a:r>
              <a:rPr lang="pt-PT" sz="1100" dirty="0" err="1"/>
              <a:t>turn</a:t>
            </a:r>
            <a:r>
              <a:rPr lang="pt-PT" sz="1100" dirty="0"/>
              <a:t> </a:t>
            </a:r>
            <a:r>
              <a:rPr lang="pt-PT" sz="1100" dirty="0" err="1"/>
              <a:t>inform</a:t>
            </a:r>
            <a:r>
              <a:rPr lang="pt-PT" sz="1100" dirty="0"/>
              <a:t> </a:t>
            </a:r>
            <a:r>
              <a:rPr lang="pt-PT" sz="1100" dirty="0" err="1"/>
              <a:t>the</a:t>
            </a:r>
            <a:r>
              <a:rPr lang="pt-PT" sz="1100" dirty="0"/>
              <a:t> </a:t>
            </a:r>
            <a:r>
              <a:rPr lang="pt-PT" sz="1100" dirty="0" err="1"/>
              <a:t>type</a:t>
            </a:r>
            <a:r>
              <a:rPr lang="pt-PT" sz="1100" dirty="0"/>
              <a:t> </a:t>
            </a:r>
            <a:r>
              <a:rPr lang="pt-PT" sz="1100" dirty="0" err="1"/>
              <a:t>of</a:t>
            </a:r>
            <a:r>
              <a:rPr lang="pt-PT" sz="1100" dirty="0"/>
              <a:t> </a:t>
            </a:r>
            <a:r>
              <a:rPr lang="pt-PT" sz="1100" dirty="0" err="1"/>
              <a:t>predictive</a:t>
            </a:r>
            <a:r>
              <a:rPr lang="pt-PT" sz="1100" dirty="0"/>
              <a:t> </a:t>
            </a:r>
            <a:r>
              <a:rPr lang="pt-PT" sz="1100" dirty="0" err="1"/>
              <a:t>analysis</a:t>
            </a:r>
            <a:r>
              <a:rPr lang="pt-PT" sz="1100" dirty="0"/>
              <a:t> </a:t>
            </a:r>
            <a:r>
              <a:rPr lang="pt-PT" sz="1100" dirty="0" err="1"/>
              <a:t>described</a:t>
            </a:r>
            <a:r>
              <a:rPr lang="pt-PT" sz="1100" dirty="0"/>
              <a:t> in </a:t>
            </a:r>
            <a:r>
              <a:rPr lang="pt-PT" sz="1100" dirty="0" err="1"/>
              <a:t>this</a:t>
            </a:r>
            <a:r>
              <a:rPr lang="pt-PT" sz="1100" dirty="0"/>
              <a:t> </a:t>
            </a:r>
            <a:r>
              <a:rPr lang="pt-PT" sz="1100" dirty="0" err="1"/>
              <a:t>article</a:t>
            </a:r>
            <a:r>
              <a:rPr lang="pt-PT" sz="1100" dirty="0"/>
              <a:t>:</a:t>
            </a:r>
          </a:p>
          <a:p>
            <a:pPr lvl="1">
              <a:lnSpc>
                <a:spcPct val="170000"/>
              </a:lnSpc>
            </a:pPr>
            <a:r>
              <a:rPr lang="pt-PT" sz="1100" dirty="0" smtClean="0"/>
              <a:t>Node </a:t>
            </a:r>
            <a:r>
              <a:rPr lang="pt-PT" sz="1100" dirty="0" err="1"/>
              <a:t>centrality</a:t>
            </a:r>
            <a:r>
              <a:rPr lang="pt-PT" sz="1100" dirty="0"/>
              <a:t>. </a:t>
            </a:r>
            <a:r>
              <a:rPr lang="pt-PT" sz="1100" dirty="0" err="1"/>
              <a:t>Numerous</a:t>
            </a:r>
            <a:r>
              <a:rPr lang="pt-PT" sz="1100" dirty="0"/>
              <a:t> </a:t>
            </a:r>
            <a:r>
              <a:rPr lang="pt-PT" sz="1100" dirty="0">
                <a:hlinkClick r:id="rId2"/>
              </a:rPr>
              <a:t>node centrality measures exist that can be employed to help identify the most important or influential nodes in a network. Betweenness centrality, for example, considers a node highly important if it forms bridges between many other nodes. The eigenvalue centrality, on the other hand, based a node’s importance on the number of other highly important nodes that link to it.</a:t>
            </a:r>
          </a:p>
          <a:p>
            <a:pPr lvl="1">
              <a:lnSpc>
                <a:spcPct val="170000"/>
              </a:lnSpc>
            </a:pPr>
            <a:r>
              <a:rPr lang="pt-PT" sz="1100" dirty="0" err="1" smtClean="0"/>
              <a:t>Clustering</a:t>
            </a:r>
            <a:r>
              <a:rPr lang="pt-PT" sz="1100" dirty="0" smtClean="0"/>
              <a:t> </a:t>
            </a:r>
            <a:r>
              <a:rPr lang="pt-PT" sz="1100" dirty="0" err="1"/>
              <a:t>coefficient</a:t>
            </a:r>
            <a:r>
              <a:rPr lang="pt-PT" sz="1100" dirty="0"/>
              <a:t>. </a:t>
            </a:r>
            <a:r>
              <a:rPr lang="pt-PT" sz="1100" dirty="0" err="1"/>
              <a:t>The</a:t>
            </a:r>
            <a:r>
              <a:rPr lang="pt-PT" sz="1100" dirty="0"/>
              <a:t> </a:t>
            </a:r>
            <a:r>
              <a:rPr lang="pt-PT" sz="1100" dirty="0">
                <a:hlinkClick r:id="rId3"/>
              </a:rPr>
              <a:t>clustering coefficient of a node measures the extent to which a node’s “neighbors” are connected to one other. This is another measure that can be relevant to evaluating a node’s presumed degree of influence on its neighboring nodes.</a:t>
            </a:r>
          </a:p>
          <a:p>
            <a:pPr lvl="1">
              <a:lnSpc>
                <a:spcPct val="170000"/>
              </a:lnSpc>
            </a:pPr>
            <a:r>
              <a:rPr lang="pt-PT" sz="1100" dirty="0" err="1" smtClean="0"/>
              <a:t>Degree</a:t>
            </a:r>
            <a:r>
              <a:rPr lang="pt-PT" sz="1100" dirty="0" smtClean="0"/>
              <a:t> </a:t>
            </a:r>
            <a:r>
              <a:rPr lang="pt-PT" sz="1100" dirty="0" err="1"/>
              <a:t>centrality</a:t>
            </a:r>
            <a:r>
              <a:rPr lang="pt-PT" sz="1100" dirty="0"/>
              <a:t>. </a:t>
            </a:r>
            <a:r>
              <a:rPr lang="pt-PT" sz="1100" dirty="0" err="1"/>
              <a:t>Degree</a:t>
            </a:r>
            <a:r>
              <a:rPr lang="pt-PT" sz="1100" dirty="0"/>
              <a:t> </a:t>
            </a:r>
            <a:r>
              <a:rPr lang="pt-PT" sz="1100" dirty="0" err="1"/>
              <a:t>centrality</a:t>
            </a:r>
            <a:r>
              <a:rPr lang="pt-PT" sz="1100" dirty="0"/>
              <a:t> </a:t>
            </a:r>
            <a:r>
              <a:rPr lang="pt-PT" sz="1100" dirty="0" err="1"/>
              <a:t>is</a:t>
            </a:r>
            <a:r>
              <a:rPr lang="pt-PT" sz="1100" dirty="0"/>
              <a:t> </a:t>
            </a:r>
            <a:r>
              <a:rPr lang="pt-PT" sz="1100" dirty="0" err="1"/>
              <a:t>based</a:t>
            </a:r>
            <a:r>
              <a:rPr lang="pt-PT" sz="1100" dirty="0"/>
              <a:t> </a:t>
            </a:r>
            <a:r>
              <a:rPr lang="pt-PT" sz="1100" dirty="0" err="1"/>
              <a:t>on</a:t>
            </a:r>
            <a:r>
              <a:rPr lang="pt-PT" sz="1100" dirty="0"/>
              <a:t> </a:t>
            </a:r>
            <a:r>
              <a:rPr lang="pt-PT" sz="1100" dirty="0" err="1"/>
              <a:t>the</a:t>
            </a:r>
            <a:r>
              <a:rPr lang="pt-PT" sz="1100" dirty="0"/>
              <a:t> </a:t>
            </a:r>
            <a:r>
              <a:rPr lang="pt-PT" sz="1100" dirty="0" err="1"/>
              <a:t>number</a:t>
            </a:r>
            <a:r>
              <a:rPr lang="pt-PT" sz="1100" dirty="0"/>
              <a:t> </a:t>
            </a:r>
            <a:r>
              <a:rPr lang="pt-PT" sz="1100" dirty="0" err="1"/>
              <a:t>of</a:t>
            </a:r>
            <a:r>
              <a:rPr lang="pt-PT" sz="1100" dirty="0"/>
              <a:t> links (i.e., </a:t>
            </a:r>
            <a:r>
              <a:rPr lang="pt-PT" sz="1100" dirty="0" err="1"/>
              <a:t>connections</a:t>
            </a:r>
            <a:r>
              <a:rPr lang="pt-PT" sz="1100" dirty="0"/>
              <a:t>) to a node. </a:t>
            </a:r>
            <a:r>
              <a:rPr lang="pt-PT" sz="1100" dirty="0" err="1"/>
              <a:t>This</a:t>
            </a:r>
            <a:r>
              <a:rPr lang="pt-PT" sz="1100" dirty="0"/>
              <a:t> </a:t>
            </a:r>
            <a:r>
              <a:rPr lang="pt-PT" sz="1100" dirty="0" err="1"/>
              <a:t>is</a:t>
            </a:r>
            <a:r>
              <a:rPr lang="pt-PT" sz="1100" dirty="0"/>
              <a:t> </a:t>
            </a:r>
            <a:r>
              <a:rPr lang="pt-PT" sz="1100" dirty="0" err="1"/>
              <a:t>one</a:t>
            </a:r>
            <a:r>
              <a:rPr lang="pt-PT" sz="1100" dirty="0"/>
              <a:t> </a:t>
            </a:r>
            <a:r>
              <a:rPr lang="pt-PT" sz="1100" dirty="0" err="1"/>
              <a:t>of</a:t>
            </a:r>
            <a:r>
              <a:rPr lang="pt-PT" sz="1100" dirty="0"/>
              <a:t> </a:t>
            </a:r>
            <a:r>
              <a:rPr lang="pt-PT" sz="1100" dirty="0" err="1"/>
              <a:t>the</a:t>
            </a:r>
            <a:r>
              <a:rPr lang="pt-PT" sz="1100" dirty="0"/>
              <a:t> </a:t>
            </a:r>
            <a:r>
              <a:rPr lang="pt-PT" sz="1100" dirty="0" err="1"/>
              <a:t>simplest</a:t>
            </a:r>
            <a:r>
              <a:rPr lang="pt-PT" sz="1100" dirty="0"/>
              <a:t> </a:t>
            </a:r>
            <a:r>
              <a:rPr lang="pt-PT" sz="1100" dirty="0" err="1"/>
              <a:t>measures</a:t>
            </a:r>
            <a:r>
              <a:rPr lang="pt-PT" sz="1100" dirty="0"/>
              <a:t> </a:t>
            </a:r>
            <a:r>
              <a:rPr lang="pt-PT" sz="1100" dirty="0" err="1"/>
              <a:t>of</a:t>
            </a:r>
            <a:r>
              <a:rPr lang="pt-PT" sz="1100" dirty="0"/>
              <a:t> a </a:t>
            </a:r>
            <a:r>
              <a:rPr lang="pt-PT" sz="1100" dirty="0" err="1"/>
              <a:t>node’s</a:t>
            </a:r>
            <a:r>
              <a:rPr lang="pt-PT" sz="1100" dirty="0"/>
              <a:t> “</a:t>
            </a:r>
            <a:r>
              <a:rPr lang="pt-PT" sz="1100" dirty="0" err="1"/>
              <a:t>significance</a:t>
            </a:r>
            <a:r>
              <a:rPr lang="pt-PT" sz="1100" dirty="0"/>
              <a:t>” </a:t>
            </a:r>
            <a:r>
              <a:rPr lang="pt-PT" sz="1100" dirty="0" err="1"/>
              <a:t>within</a:t>
            </a:r>
            <a:r>
              <a:rPr lang="pt-PT" sz="1100" dirty="0"/>
              <a:t> a network</a:t>
            </a:r>
            <a:r>
              <a:rPr lang="pt-PT" sz="1100" dirty="0" smtClean="0"/>
              <a:t>.</a:t>
            </a:r>
          </a:p>
        </p:txBody>
      </p:sp>
    </p:spTree>
    <p:extLst>
      <p:ext uri="{BB962C8B-B14F-4D97-AF65-F5344CB8AC3E}">
        <p14:creationId xmlns:p14="http://schemas.microsoft.com/office/powerpoint/2010/main" val="115320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872" y="-99392"/>
            <a:ext cx="8229600" cy="1143000"/>
          </a:xfrm>
        </p:spPr>
        <p:txBody>
          <a:bodyPr>
            <a:noAutofit/>
          </a:bodyPr>
          <a:lstStyle/>
          <a:p>
            <a:pPr>
              <a:defRPr/>
            </a:pPr>
            <a:r>
              <a:rPr lang="en-US" sz="3200" dirty="0" smtClean="0"/>
              <a:t>Web Content Mining – Agent Based Approach</a:t>
            </a:r>
            <a:endParaRPr lang="en-US" sz="3200" dirty="0"/>
          </a:p>
        </p:txBody>
      </p:sp>
      <p:sp>
        <p:nvSpPr>
          <p:cNvPr id="3" name="Content Placeholder 2"/>
          <p:cNvSpPr>
            <a:spLocks noGrp="1"/>
          </p:cNvSpPr>
          <p:nvPr>
            <p:ph idx="1"/>
          </p:nvPr>
        </p:nvSpPr>
        <p:spPr>
          <a:xfrm>
            <a:off x="827584" y="1412776"/>
            <a:ext cx="7859216" cy="4525963"/>
          </a:xfrm>
        </p:spPr>
        <p:txBody>
          <a:bodyPr/>
          <a:lstStyle/>
          <a:p>
            <a:pPr algn="just">
              <a:lnSpc>
                <a:spcPct val="110000"/>
              </a:lnSpc>
              <a:defRPr/>
            </a:pPr>
            <a:r>
              <a:rPr lang="en-US" sz="1800" b="1" dirty="0"/>
              <a:t>Intelligent Search Agents: </a:t>
            </a:r>
            <a:r>
              <a:rPr lang="en-US" sz="1800" dirty="0"/>
              <a:t>Several intelligent Web agents have been developed that search for </a:t>
            </a:r>
            <a:r>
              <a:rPr lang="en-US" sz="1800" dirty="0" smtClean="0"/>
              <a:t>relevant </a:t>
            </a:r>
            <a:r>
              <a:rPr lang="en-US" sz="1800" dirty="0"/>
              <a:t>information using domain characteristics and user profiles to organize and interpret the </a:t>
            </a:r>
            <a:r>
              <a:rPr lang="en-US" sz="1800" dirty="0" smtClean="0"/>
              <a:t>discovered </a:t>
            </a:r>
            <a:r>
              <a:rPr lang="en-US" sz="1800" dirty="0"/>
              <a:t>information. </a:t>
            </a:r>
            <a:endParaRPr lang="en-US" sz="1800" dirty="0" smtClean="0"/>
          </a:p>
          <a:p>
            <a:pPr algn="just">
              <a:lnSpc>
                <a:spcPct val="110000"/>
              </a:lnSpc>
              <a:defRPr/>
            </a:pPr>
            <a:endParaRPr lang="en-US" sz="1800" dirty="0" smtClean="0"/>
          </a:p>
          <a:p>
            <a:pPr algn="just">
              <a:lnSpc>
                <a:spcPct val="110000"/>
              </a:lnSpc>
              <a:defRPr/>
            </a:pPr>
            <a:r>
              <a:rPr lang="en-US" sz="1800" b="1" dirty="0"/>
              <a:t>Information Filtering/Categorization: </a:t>
            </a:r>
            <a:r>
              <a:rPr lang="en-US" sz="1800" dirty="0" smtClean="0"/>
              <a:t>A number </a:t>
            </a:r>
            <a:r>
              <a:rPr lang="en-US" sz="1800" dirty="0"/>
              <a:t>of Web agents use various information </a:t>
            </a:r>
            <a:r>
              <a:rPr lang="en-US" sz="1800" dirty="0" smtClean="0"/>
              <a:t>retrieval </a:t>
            </a:r>
            <a:r>
              <a:rPr lang="en-US" sz="1800" dirty="0"/>
              <a:t>techniques </a:t>
            </a:r>
            <a:r>
              <a:rPr lang="en-US" sz="1800" dirty="0" smtClean="0"/>
              <a:t>and </a:t>
            </a:r>
            <a:r>
              <a:rPr lang="en-US" sz="1800" dirty="0"/>
              <a:t>Characteristics of open </a:t>
            </a:r>
            <a:r>
              <a:rPr lang="en-US" sz="1800" dirty="0" smtClean="0"/>
              <a:t>hypertext </a:t>
            </a:r>
            <a:r>
              <a:rPr lang="en-US" sz="1800" dirty="0"/>
              <a:t>Web documents to automatically retrieve, </a:t>
            </a:r>
            <a:r>
              <a:rPr lang="en-US" sz="1800" dirty="0" smtClean="0"/>
              <a:t>filter</a:t>
            </a:r>
            <a:r>
              <a:rPr lang="en-US" sz="1800" dirty="0"/>
              <a:t>, and categorize them </a:t>
            </a:r>
            <a:endParaRPr lang="en-US" sz="1800" dirty="0" smtClean="0"/>
          </a:p>
          <a:p>
            <a:pPr algn="just">
              <a:lnSpc>
                <a:spcPct val="110000"/>
              </a:lnSpc>
              <a:defRPr/>
            </a:pPr>
            <a:endParaRPr lang="en-US" sz="1800" dirty="0" smtClean="0"/>
          </a:p>
          <a:p>
            <a:pPr algn="just">
              <a:lnSpc>
                <a:spcPct val="110000"/>
              </a:lnSpc>
              <a:defRPr/>
            </a:pPr>
            <a:r>
              <a:rPr lang="en-US" sz="1800" b="1" dirty="0" smtClean="0"/>
              <a:t>Personalized </a:t>
            </a:r>
            <a:r>
              <a:rPr lang="en-US" sz="1800" b="1" dirty="0"/>
              <a:t>Web Agents: </a:t>
            </a:r>
            <a:r>
              <a:rPr lang="en-US" sz="1800" dirty="0"/>
              <a:t>This category </a:t>
            </a:r>
            <a:r>
              <a:rPr lang="en-US" sz="1800" dirty="0" smtClean="0"/>
              <a:t>of </a:t>
            </a:r>
            <a:r>
              <a:rPr lang="en-US" sz="1800" dirty="0"/>
              <a:t>Web agents learn user preferences and discover Web information sources based on these preferences, and those of other individuals with similar interests (</a:t>
            </a:r>
            <a:r>
              <a:rPr lang="en-US" sz="1800" dirty="0" smtClean="0"/>
              <a:t>using </a:t>
            </a:r>
            <a:r>
              <a:rPr lang="en-US" sz="1800" dirty="0"/>
              <a:t>collaborative filtering). </a:t>
            </a:r>
            <a:endParaRPr lang="en-US" sz="1800" dirty="0" smtClean="0"/>
          </a:p>
          <a:p>
            <a:pPr algn="just">
              <a:lnSpc>
                <a:spcPct val="110000"/>
              </a:lnSpc>
              <a:defRPr/>
            </a:pPr>
            <a:endParaRPr lang="en-US" sz="1800" dirty="0" smtClean="0"/>
          </a:p>
          <a:p>
            <a:pPr algn="just">
              <a:lnSpc>
                <a:spcPct val="110000"/>
              </a:lnSpc>
              <a:defRPr/>
            </a:pPr>
            <a:endParaRPr lang="en-US" sz="1800" dirty="0" smtClean="0"/>
          </a:p>
          <a:p>
            <a:pPr algn="just">
              <a:lnSpc>
                <a:spcPct val="110000"/>
              </a:lnSpc>
              <a:defRPr/>
            </a:pPr>
            <a:endParaRPr lang="en-US" sz="1800" dirty="0" smtClean="0"/>
          </a:p>
          <a:p>
            <a:pPr algn="just">
              <a:lnSpc>
                <a:spcPct val="110000"/>
              </a:lnSpc>
              <a:defRPr/>
            </a:pPr>
            <a:endParaRPr lang="en-US" sz="1800" dirty="0"/>
          </a:p>
        </p:txBody>
      </p:sp>
      <p:sp>
        <p:nvSpPr>
          <p:cNvPr id="19459"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F75DC321-57A4-C545-9FA9-6C68B097C8D6}" type="slidenum">
              <a:rPr lang="en-GB" sz="1400">
                <a:solidFill>
                  <a:srgbClr val="000000"/>
                </a:solidFill>
              </a:rPr>
              <a:pPr/>
              <a:t>8</a:t>
            </a:fld>
            <a:endParaRPr lang="en-GB" sz="1400">
              <a:solidFill>
                <a:srgbClr val="000000"/>
              </a:solidFill>
            </a:endParaRPr>
          </a:p>
        </p:txBody>
      </p:sp>
    </p:spTree>
    <p:extLst>
      <p:ext uri="{BB962C8B-B14F-4D97-AF65-F5344CB8AC3E}">
        <p14:creationId xmlns:p14="http://schemas.microsoft.com/office/powerpoint/2010/main" val="52454832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smtClean="0"/>
              <a:t>Elections</a:t>
            </a:r>
            <a:endParaRPr lang="pt-PT" dirty="0"/>
          </a:p>
        </p:txBody>
      </p:sp>
      <p:sp>
        <p:nvSpPr>
          <p:cNvPr id="3" name="Marcador de Posição de Conteúdo 2"/>
          <p:cNvSpPr>
            <a:spLocks noGrp="1"/>
          </p:cNvSpPr>
          <p:nvPr>
            <p:ph idx="1"/>
          </p:nvPr>
        </p:nvSpPr>
        <p:spPr>
          <a:xfrm>
            <a:off x="457200" y="1196752"/>
            <a:ext cx="8363272" cy="1440159"/>
          </a:xfrm>
        </p:spPr>
        <p:txBody>
          <a:bodyPr>
            <a:normAutofit/>
          </a:bodyPr>
          <a:lstStyle/>
          <a:p>
            <a:pPr>
              <a:lnSpc>
                <a:spcPct val="170000"/>
              </a:lnSpc>
            </a:pPr>
            <a:r>
              <a:rPr lang="pt-PT" sz="1100" smtClean="0"/>
              <a:t>Based</a:t>
            </a:r>
            <a:r>
              <a:rPr lang="pt-PT" sz="1100" dirty="0" smtClean="0"/>
              <a:t> </a:t>
            </a:r>
            <a:r>
              <a:rPr lang="pt-PT" sz="1100" dirty="0" err="1"/>
              <a:t>on</a:t>
            </a:r>
            <a:r>
              <a:rPr lang="pt-PT" sz="1100" dirty="0"/>
              <a:t> </a:t>
            </a:r>
            <a:r>
              <a:rPr lang="pt-PT" sz="1100" dirty="0" err="1"/>
              <a:t>this</a:t>
            </a:r>
            <a:r>
              <a:rPr lang="pt-PT" sz="1100" dirty="0"/>
              <a:t> </a:t>
            </a:r>
            <a:r>
              <a:rPr lang="pt-PT" sz="1100" dirty="0" err="1"/>
              <a:t>algorithm</a:t>
            </a:r>
            <a:r>
              <a:rPr lang="pt-PT" sz="1100" dirty="0"/>
              <a:t>, </a:t>
            </a:r>
            <a:r>
              <a:rPr lang="pt-PT" sz="1100" dirty="0" err="1"/>
              <a:t>the</a:t>
            </a:r>
            <a:r>
              <a:rPr lang="pt-PT" sz="1100" dirty="0"/>
              <a:t> </a:t>
            </a:r>
            <a:r>
              <a:rPr lang="pt-PT" sz="1100" dirty="0" err="1"/>
              <a:t>analysis</a:t>
            </a:r>
            <a:r>
              <a:rPr lang="pt-PT" sz="1100" dirty="0"/>
              <a:t> yields </a:t>
            </a:r>
            <a:r>
              <a:rPr lang="pt-PT" sz="1100" dirty="0" err="1"/>
              <a:t>results</a:t>
            </a:r>
            <a:r>
              <a:rPr lang="pt-PT" sz="1100" dirty="0"/>
              <a:t> </a:t>
            </a:r>
            <a:r>
              <a:rPr lang="pt-PT" sz="1100" dirty="0" err="1"/>
              <a:t>that</a:t>
            </a:r>
            <a:r>
              <a:rPr lang="pt-PT" sz="1100" dirty="0"/>
              <a:t> are </a:t>
            </a:r>
            <a:r>
              <a:rPr lang="pt-PT" sz="1100" dirty="0" err="1"/>
              <a:t>surprisingly</a:t>
            </a:r>
            <a:r>
              <a:rPr lang="pt-PT" sz="1100" dirty="0"/>
              <a:t> similar to </a:t>
            </a:r>
            <a:r>
              <a:rPr lang="pt-PT" sz="1100" dirty="0" err="1"/>
              <a:t>the</a:t>
            </a:r>
            <a:r>
              <a:rPr lang="pt-PT" sz="1100" dirty="0"/>
              <a:t> </a:t>
            </a:r>
            <a:r>
              <a:rPr lang="pt-PT" sz="1100" dirty="0" err="1"/>
              <a:t>actual</a:t>
            </a:r>
            <a:r>
              <a:rPr lang="pt-PT" sz="1100" dirty="0"/>
              <a:t> </a:t>
            </a:r>
            <a:r>
              <a:rPr lang="pt-PT" sz="1100" dirty="0" err="1"/>
              <a:t>election</a:t>
            </a:r>
            <a:r>
              <a:rPr lang="pt-PT" sz="1100" dirty="0"/>
              <a:t> </a:t>
            </a:r>
            <a:r>
              <a:rPr lang="pt-PT" sz="1100" dirty="0" err="1"/>
              <a:t>results</a:t>
            </a:r>
            <a:r>
              <a:rPr lang="pt-PT" sz="1100" dirty="0"/>
              <a:t>, </a:t>
            </a:r>
            <a:r>
              <a:rPr lang="pt-PT" sz="1100" dirty="0" err="1"/>
              <a:t>especially</a:t>
            </a:r>
            <a:r>
              <a:rPr lang="pt-PT" sz="1100" dirty="0"/>
              <a:t> </a:t>
            </a:r>
            <a:r>
              <a:rPr lang="pt-PT" sz="1100" dirty="0" err="1"/>
              <a:t>when</a:t>
            </a:r>
            <a:r>
              <a:rPr lang="pt-PT" sz="1100" dirty="0"/>
              <a:t> </a:t>
            </a:r>
            <a:r>
              <a:rPr lang="pt-PT" sz="1100" dirty="0" err="1"/>
              <a:t>one</a:t>
            </a:r>
            <a:r>
              <a:rPr lang="pt-PT" sz="1100" dirty="0"/>
              <a:t> </a:t>
            </a:r>
            <a:r>
              <a:rPr lang="pt-PT" sz="1100" dirty="0" err="1"/>
              <a:t>considers</a:t>
            </a:r>
            <a:r>
              <a:rPr lang="pt-PT" sz="1100" dirty="0"/>
              <a:t> </a:t>
            </a:r>
            <a:r>
              <a:rPr lang="pt-PT" sz="1100" dirty="0" err="1"/>
              <a:t>the</a:t>
            </a:r>
            <a:r>
              <a:rPr lang="pt-PT" sz="1100" dirty="0"/>
              <a:t> general </a:t>
            </a:r>
            <a:r>
              <a:rPr lang="pt-PT" sz="1100" dirty="0" err="1"/>
              <a:t>simplicity</a:t>
            </a:r>
            <a:r>
              <a:rPr lang="pt-PT" sz="1100" dirty="0"/>
              <a:t> </a:t>
            </a:r>
            <a:r>
              <a:rPr lang="pt-PT" sz="1100" dirty="0" err="1"/>
              <a:t>of</a:t>
            </a:r>
            <a:r>
              <a:rPr lang="pt-PT" sz="1100" dirty="0"/>
              <a:t> </a:t>
            </a:r>
            <a:r>
              <a:rPr lang="pt-PT" sz="1100" dirty="0" err="1"/>
              <a:t>our</a:t>
            </a:r>
            <a:r>
              <a:rPr lang="pt-PT" sz="1100" dirty="0"/>
              <a:t> </a:t>
            </a:r>
            <a:r>
              <a:rPr lang="pt-PT" sz="1100" dirty="0" err="1"/>
              <a:t>approach</a:t>
            </a:r>
            <a:r>
              <a:rPr lang="pt-PT" sz="1100" dirty="0"/>
              <a:t>. </a:t>
            </a:r>
            <a:r>
              <a:rPr lang="pt-PT" sz="1100" dirty="0" err="1"/>
              <a:t>Here’s</a:t>
            </a:r>
            <a:r>
              <a:rPr lang="pt-PT" sz="1100" dirty="0"/>
              <a:t> a </a:t>
            </a:r>
            <a:r>
              <a:rPr lang="pt-PT" sz="1100" dirty="0" err="1"/>
              <a:t>comparison</a:t>
            </a:r>
            <a:r>
              <a:rPr lang="pt-PT" sz="1100" dirty="0"/>
              <a:t> </a:t>
            </a:r>
            <a:r>
              <a:rPr lang="pt-PT" sz="1100" dirty="0" err="1"/>
              <a:t>of</a:t>
            </a:r>
            <a:r>
              <a:rPr lang="pt-PT" sz="1100" dirty="0"/>
              <a:t> </a:t>
            </a:r>
            <a:r>
              <a:rPr lang="pt-PT" sz="1100" dirty="0" err="1"/>
              <a:t>the</a:t>
            </a:r>
            <a:r>
              <a:rPr lang="pt-PT" sz="1100" dirty="0"/>
              <a:t> </a:t>
            </a:r>
            <a:r>
              <a:rPr lang="pt-PT" sz="1100" dirty="0" err="1"/>
              <a:t>predictive</a:t>
            </a:r>
            <a:r>
              <a:rPr lang="pt-PT" sz="1100" dirty="0"/>
              <a:t> </a:t>
            </a:r>
            <a:r>
              <a:rPr lang="pt-PT" sz="1100" dirty="0" err="1"/>
              <a:t>results</a:t>
            </a:r>
            <a:r>
              <a:rPr lang="pt-PT" sz="1100" dirty="0"/>
              <a:t> </a:t>
            </a:r>
            <a:r>
              <a:rPr lang="pt-PT" sz="1100" dirty="0" err="1"/>
              <a:t>based</a:t>
            </a:r>
            <a:r>
              <a:rPr lang="pt-PT" sz="1100" dirty="0"/>
              <a:t> </a:t>
            </a:r>
            <a:r>
              <a:rPr lang="pt-PT" sz="1100" dirty="0" err="1"/>
              <a:t>on</a:t>
            </a:r>
            <a:r>
              <a:rPr lang="pt-PT" sz="1100" dirty="0"/>
              <a:t> </a:t>
            </a:r>
            <a:r>
              <a:rPr lang="pt-PT" sz="1100" dirty="0" err="1"/>
              <a:t>the</a:t>
            </a:r>
            <a:r>
              <a:rPr lang="pt-PT" sz="1100" dirty="0"/>
              <a:t> </a:t>
            </a:r>
            <a:r>
              <a:rPr lang="pt-PT" sz="1100" dirty="0" err="1"/>
              <a:t>Twitter</a:t>
            </a:r>
            <a:r>
              <a:rPr lang="pt-PT" sz="1100" dirty="0"/>
              <a:t> </a:t>
            </a:r>
            <a:r>
              <a:rPr lang="pt-PT" sz="1100" dirty="0" err="1"/>
              <a:t>Trend</a:t>
            </a:r>
            <a:r>
              <a:rPr lang="pt-PT" sz="1100" dirty="0"/>
              <a:t> </a:t>
            </a:r>
            <a:r>
              <a:rPr lang="pt-PT" sz="1100" dirty="0" err="1"/>
              <a:t>Topic</a:t>
            </a:r>
            <a:r>
              <a:rPr lang="pt-PT" sz="1100" dirty="0"/>
              <a:t> data as </a:t>
            </a:r>
            <a:r>
              <a:rPr lang="pt-PT" sz="1100" dirty="0" err="1"/>
              <a:t>compared</a:t>
            </a:r>
            <a:r>
              <a:rPr lang="pt-PT" sz="1100" dirty="0"/>
              <a:t> </a:t>
            </a:r>
            <a:r>
              <a:rPr lang="pt-PT" sz="1100" dirty="0" err="1"/>
              <a:t>with</a:t>
            </a:r>
            <a:r>
              <a:rPr lang="pt-PT" sz="1100" dirty="0"/>
              <a:t> </a:t>
            </a:r>
            <a:r>
              <a:rPr lang="pt-PT" sz="1100" dirty="0" err="1"/>
              <a:t>the</a:t>
            </a:r>
            <a:r>
              <a:rPr lang="pt-PT" sz="1100" dirty="0"/>
              <a:t> real </a:t>
            </a:r>
            <a:r>
              <a:rPr lang="pt-PT" sz="1100" dirty="0" err="1"/>
              <a:t>election</a:t>
            </a:r>
            <a:r>
              <a:rPr lang="pt-PT" sz="1100" dirty="0"/>
              <a:t> </a:t>
            </a:r>
            <a:r>
              <a:rPr lang="pt-PT" sz="1100" dirty="0" err="1"/>
              <a:t>results</a:t>
            </a:r>
            <a:r>
              <a:rPr lang="pt-PT" sz="1100" dirty="0"/>
              <a:t> (</a:t>
            </a:r>
            <a:r>
              <a:rPr lang="pt-PT" sz="1100" dirty="0" err="1"/>
              <a:t>red</a:t>
            </a:r>
            <a:r>
              <a:rPr lang="pt-PT" sz="1100" dirty="0"/>
              <a:t> </a:t>
            </a:r>
            <a:r>
              <a:rPr lang="pt-PT" sz="1100" dirty="0" err="1"/>
              <a:t>is</a:t>
            </a:r>
            <a:r>
              <a:rPr lang="pt-PT" sz="1100" dirty="0"/>
              <a:t> </a:t>
            </a:r>
            <a:r>
              <a:rPr lang="pt-PT" sz="1100" dirty="0" err="1"/>
              <a:t>used</a:t>
            </a:r>
            <a:r>
              <a:rPr lang="pt-PT" sz="1100" dirty="0"/>
              <a:t> to </a:t>
            </a:r>
            <a:r>
              <a:rPr lang="pt-PT" sz="1100" dirty="0" err="1"/>
              <a:t>represent</a:t>
            </a:r>
            <a:r>
              <a:rPr lang="pt-PT" sz="1100" dirty="0"/>
              <a:t> Partido dos Trabalhadores </a:t>
            </a:r>
            <a:r>
              <a:rPr lang="pt-PT" sz="1100" dirty="0" err="1"/>
              <a:t>and</a:t>
            </a:r>
            <a:r>
              <a:rPr lang="pt-PT" sz="1100" dirty="0"/>
              <a:t> </a:t>
            </a:r>
            <a:r>
              <a:rPr lang="pt-PT" sz="1100" dirty="0" err="1"/>
              <a:t>blue</a:t>
            </a:r>
            <a:r>
              <a:rPr lang="pt-PT" sz="1100" dirty="0"/>
              <a:t> </a:t>
            </a:r>
            <a:r>
              <a:rPr lang="pt-PT" sz="1100" dirty="0" err="1"/>
              <a:t>is</a:t>
            </a:r>
            <a:r>
              <a:rPr lang="pt-PT" sz="1100" dirty="0"/>
              <a:t> </a:t>
            </a:r>
            <a:r>
              <a:rPr lang="pt-PT" sz="1100" dirty="0" err="1"/>
              <a:t>used</a:t>
            </a:r>
            <a:r>
              <a:rPr lang="pt-PT" sz="1100" dirty="0"/>
              <a:t> to </a:t>
            </a:r>
            <a:r>
              <a:rPr lang="pt-PT" sz="1100" dirty="0" err="1"/>
              <a:t>represent</a:t>
            </a:r>
            <a:r>
              <a:rPr lang="pt-PT" sz="1100" dirty="0"/>
              <a:t> Partido da Social Democracia Brasileira):</a:t>
            </a:r>
          </a:p>
        </p:txBody>
      </p:sp>
      <p:pic>
        <p:nvPicPr>
          <p:cNvPr id="4" name="Imagem 3"/>
          <p:cNvPicPr>
            <a:picLocks noChangeAspect="1"/>
          </p:cNvPicPr>
          <p:nvPr/>
        </p:nvPicPr>
        <p:blipFill>
          <a:blip r:embed="rId2"/>
          <a:stretch>
            <a:fillRect/>
          </a:stretch>
        </p:blipFill>
        <p:spPr>
          <a:xfrm>
            <a:off x="1182452" y="2636911"/>
            <a:ext cx="6912768" cy="3717033"/>
          </a:xfrm>
          <a:prstGeom prst="rect">
            <a:avLst/>
          </a:prstGeom>
        </p:spPr>
      </p:pic>
    </p:spTree>
    <p:extLst>
      <p:ext uri="{BB962C8B-B14F-4D97-AF65-F5344CB8AC3E}">
        <p14:creationId xmlns:p14="http://schemas.microsoft.com/office/powerpoint/2010/main" val="3835819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Soccer big data</a:t>
            </a:r>
            <a:br>
              <a:rPr lang="en-US" dirty="0" smtClean="0"/>
            </a:b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5480896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err="1" smtClean="0"/>
              <a:t>World</a:t>
            </a:r>
            <a:r>
              <a:rPr lang="pt-PT" dirty="0" smtClean="0"/>
              <a:t> </a:t>
            </a:r>
            <a:r>
              <a:rPr lang="pt-PT" dirty="0" err="1" smtClean="0"/>
              <a:t>of</a:t>
            </a:r>
            <a:r>
              <a:rPr lang="pt-PT" dirty="0" smtClean="0"/>
              <a:t> soccer</a:t>
            </a:r>
            <a:endParaRPr lang="pt-PT" dirty="0"/>
          </a:p>
        </p:txBody>
      </p:sp>
      <p:sp>
        <p:nvSpPr>
          <p:cNvPr id="3" name="Marcador de Posição de Conteúdo 2"/>
          <p:cNvSpPr>
            <a:spLocks noGrp="1"/>
          </p:cNvSpPr>
          <p:nvPr>
            <p:ph idx="1"/>
          </p:nvPr>
        </p:nvSpPr>
        <p:spPr>
          <a:xfrm>
            <a:off x="457200" y="1196752"/>
            <a:ext cx="8363272" cy="4929411"/>
          </a:xfrm>
        </p:spPr>
        <p:txBody>
          <a:bodyPr>
            <a:normAutofit/>
          </a:bodyPr>
          <a:lstStyle/>
          <a:p>
            <a:pPr>
              <a:lnSpc>
                <a:spcPct val="170000"/>
              </a:lnSpc>
            </a:pPr>
            <a:r>
              <a:rPr lang="pt-PT" sz="1100" dirty="0" err="1"/>
              <a:t>A</a:t>
            </a:r>
            <a:r>
              <a:rPr lang="pt-PT" sz="1100" dirty="0" err="1" smtClean="0"/>
              <a:t>thletes</a:t>
            </a:r>
            <a:r>
              <a:rPr lang="pt-PT" sz="1100" dirty="0" smtClean="0"/>
              <a:t> are </a:t>
            </a:r>
            <a:r>
              <a:rPr lang="pt-PT" sz="1100" dirty="0" err="1"/>
              <a:t>not</a:t>
            </a:r>
            <a:r>
              <a:rPr lang="pt-PT" sz="1100" dirty="0"/>
              <a:t> </a:t>
            </a:r>
            <a:r>
              <a:rPr lang="pt-PT" sz="1100" dirty="0" err="1"/>
              <a:t>only</a:t>
            </a:r>
            <a:r>
              <a:rPr lang="pt-PT" sz="1100" dirty="0"/>
              <a:t> </a:t>
            </a:r>
            <a:r>
              <a:rPr lang="pt-PT" sz="1100" dirty="0" err="1"/>
              <a:t>monitored</a:t>
            </a:r>
            <a:r>
              <a:rPr lang="pt-PT" sz="1100" dirty="0"/>
              <a:t> </a:t>
            </a:r>
            <a:r>
              <a:rPr lang="pt-PT" sz="1100" dirty="0" err="1"/>
              <a:t>by</a:t>
            </a:r>
            <a:r>
              <a:rPr lang="pt-PT" sz="1100" dirty="0"/>
              <a:t> </a:t>
            </a:r>
            <a:r>
              <a:rPr lang="pt-PT" sz="1100" dirty="0" err="1"/>
              <a:t>cameras</a:t>
            </a:r>
            <a:r>
              <a:rPr lang="pt-PT" sz="1100" dirty="0"/>
              <a:t> </a:t>
            </a:r>
            <a:r>
              <a:rPr lang="pt-PT" sz="1100" dirty="0" err="1"/>
              <a:t>on</a:t>
            </a:r>
            <a:r>
              <a:rPr lang="pt-PT" sz="1100" dirty="0"/>
              <a:t> </a:t>
            </a:r>
            <a:r>
              <a:rPr lang="pt-PT" sz="1100" dirty="0" err="1"/>
              <a:t>stadiums</a:t>
            </a:r>
            <a:r>
              <a:rPr lang="pt-PT" sz="1100" dirty="0"/>
              <a:t>, </a:t>
            </a:r>
            <a:r>
              <a:rPr lang="pt-PT" sz="1100" dirty="0" err="1"/>
              <a:t>but</a:t>
            </a:r>
            <a:r>
              <a:rPr lang="pt-PT" sz="1100" dirty="0"/>
              <a:t> </a:t>
            </a:r>
            <a:r>
              <a:rPr lang="pt-PT" sz="1100" dirty="0" err="1"/>
              <a:t>also</a:t>
            </a:r>
            <a:r>
              <a:rPr lang="pt-PT" sz="1100" dirty="0"/>
              <a:t> </a:t>
            </a:r>
            <a:r>
              <a:rPr lang="pt-PT" sz="1100" dirty="0" err="1"/>
              <a:t>by</a:t>
            </a:r>
            <a:r>
              <a:rPr lang="pt-PT" sz="1100" dirty="0"/>
              <a:t> </a:t>
            </a:r>
            <a:r>
              <a:rPr lang="pt-PT" sz="1100" dirty="0" err="1"/>
              <a:t>many</a:t>
            </a:r>
            <a:r>
              <a:rPr lang="pt-PT" sz="1100" dirty="0"/>
              <a:t> </a:t>
            </a:r>
            <a:r>
              <a:rPr lang="pt-PT" sz="1100" dirty="0" err="1"/>
              <a:t>quirky</a:t>
            </a:r>
            <a:r>
              <a:rPr lang="pt-PT" sz="1100" dirty="0"/>
              <a:t> </a:t>
            </a:r>
            <a:r>
              <a:rPr lang="pt-PT" sz="1100" dirty="0" err="1"/>
              <a:t>devices</a:t>
            </a:r>
            <a:r>
              <a:rPr lang="pt-PT" sz="1100" dirty="0"/>
              <a:t> </a:t>
            </a:r>
            <a:r>
              <a:rPr lang="pt-PT" sz="1100" dirty="0" err="1"/>
              <a:t>such</a:t>
            </a:r>
            <a:r>
              <a:rPr lang="pt-PT" sz="1100" dirty="0"/>
              <a:t> as </a:t>
            </a:r>
            <a:r>
              <a:rPr lang="pt-PT" sz="1100" dirty="0" err="1"/>
              <a:t>accelerometers</a:t>
            </a:r>
            <a:r>
              <a:rPr lang="pt-PT" sz="1100" dirty="0"/>
              <a:t>, </a:t>
            </a:r>
            <a:r>
              <a:rPr lang="pt-PT" sz="1100" dirty="0" err="1"/>
              <a:t>heart</a:t>
            </a:r>
            <a:r>
              <a:rPr lang="pt-PT" sz="1100" dirty="0"/>
              <a:t> rate </a:t>
            </a:r>
            <a:r>
              <a:rPr lang="pt-PT" sz="1100" dirty="0" err="1"/>
              <a:t>sensors</a:t>
            </a:r>
            <a:r>
              <a:rPr lang="pt-PT" sz="1100" dirty="0"/>
              <a:t> </a:t>
            </a:r>
            <a:r>
              <a:rPr lang="pt-PT" sz="1100" dirty="0" err="1"/>
              <a:t>and</a:t>
            </a:r>
            <a:r>
              <a:rPr lang="pt-PT" sz="1100" dirty="0"/>
              <a:t> </a:t>
            </a:r>
            <a:r>
              <a:rPr lang="pt-PT" sz="1100" dirty="0" err="1"/>
              <a:t>even</a:t>
            </a:r>
            <a:r>
              <a:rPr lang="pt-PT" sz="1100" dirty="0"/>
              <a:t> local GPS-</a:t>
            </a:r>
            <a:r>
              <a:rPr lang="pt-PT" sz="1100" dirty="0" err="1"/>
              <a:t>like</a:t>
            </a:r>
            <a:r>
              <a:rPr lang="pt-PT" sz="1100" dirty="0"/>
              <a:t> </a:t>
            </a:r>
            <a:r>
              <a:rPr lang="pt-PT" sz="1100" dirty="0" err="1" smtClean="0"/>
              <a:t>systems</a:t>
            </a:r>
            <a:r>
              <a:rPr lang="pt-PT" sz="1100" dirty="0"/>
              <a:t>.</a:t>
            </a:r>
            <a:r>
              <a:rPr lang="pt-PT" sz="1100" dirty="0" smtClean="0"/>
              <a:t> </a:t>
            </a:r>
            <a:r>
              <a:rPr lang="pt-PT" sz="1100" dirty="0" err="1"/>
              <a:t>Indeed</a:t>
            </a:r>
            <a:r>
              <a:rPr lang="pt-PT" sz="1100" dirty="0"/>
              <a:t>, </a:t>
            </a:r>
            <a:r>
              <a:rPr lang="pt-PT" sz="1100" dirty="0" err="1"/>
              <a:t>Big</a:t>
            </a:r>
            <a:r>
              <a:rPr lang="pt-PT" sz="1100" dirty="0"/>
              <a:t> Data </a:t>
            </a:r>
            <a:r>
              <a:rPr lang="pt-PT" sz="1100" dirty="0" err="1"/>
              <a:t>and</a:t>
            </a:r>
            <a:r>
              <a:rPr lang="pt-PT" sz="1100" dirty="0"/>
              <a:t> </a:t>
            </a:r>
            <a:r>
              <a:rPr lang="pt-PT" sz="1100" dirty="0" err="1"/>
              <a:t>modern</a:t>
            </a:r>
            <a:r>
              <a:rPr lang="pt-PT" sz="1100" dirty="0"/>
              <a:t> </a:t>
            </a:r>
            <a:r>
              <a:rPr lang="pt-PT" sz="1100" dirty="0" err="1"/>
              <a:t>technologies</a:t>
            </a:r>
            <a:r>
              <a:rPr lang="pt-PT" sz="1100" dirty="0"/>
              <a:t> are </a:t>
            </a:r>
            <a:r>
              <a:rPr lang="pt-PT" sz="1100" dirty="0" err="1"/>
              <a:t>currently</a:t>
            </a:r>
            <a:r>
              <a:rPr lang="pt-PT" sz="1100" dirty="0"/>
              <a:t> </a:t>
            </a:r>
            <a:r>
              <a:rPr lang="pt-PT" sz="1100" dirty="0" err="1"/>
              <a:t>revolutionizing</a:t>
            </a:r>
            <a:r>
              <a:rPr lang="pt-PT" sz="1100" dirty="0"/>
              <a:t> sports </a:t>
            </a:r>
            <a:r>
              <a:rPr lang="pt-PT" sz="1100" dirty="0" err="1"/>
              <a:t>and</a:t>
            </a:r>
            <a:r>
              <a:rPr lang="pt-PT" sz="1100" dirty="0"/>
              <a:t> </a:t>
            </a:r>
            <a:r>
              <a:rPr lang="pt-PT" sz="1100" dirty="0" err="1"/>
              <a:t>even</a:t>
            </a:r>
            <a:r>
              <a:rPr lang="pt-PT" sz="1100" dirty="0"/>
              <a:t> </a:t>
            </a:r>
            <a:r>
              <a:rPr lang="pt-PT" sz="1100" dirty="0" err="1"/>
              <a:t>powering</a:t>
            </a:r>
            <a:r>
              <a:rPr lang="pt-PT" sz="1100" dirty="0"/>
              <a:t> </a:t>
            </a:r>
            <a:r>
              <a:rPr lang="pt-PT" sz="1100" dirty="0" err="1"/>
              <a:t>the</a:t>
            </a:r>
            <a:r>
              <a:rPr lang="pt-PT" sz="1100" dirty="0"/>
              <a:t> </a:t>
            </a:r>
            <a:r>
              <a:rPr lang="pt-PT" sz="1100" dirty="0" err="1"/>
              <a:t>Fantasy</a:t>
            </a:r>
            <a:r>
              <a:rPr lang="pt-PT" sz="1100" dirty="0"/>
              <a:t> Sports </a:t>
            </a:r>
            <a:r>
              <a:rPr lang="pt-PT" sz="1100" dirty="0" err="1"/>
              <a:t>industry</a:t>
            </a:r>
            <a:r>
              <a:rPr lang="pt-PT" sz="1100" dirty="0"/>
              <a:t>.</a:t>
            </a:r>
          </a:p>
          <a:p>
            <a:pPr>
              <a:lnSpc>
                <a:spcPct val="170000"/>
              </a:lnSpc>
            </a:pPr>
            <a:endParaRPr lang="pt-PT" sz="1100" dirty="0" smtClean="0"/>
          </a:p>
          <a:p>
            <a:pPr>
              <a:lnSpc>
                <a:spcPct val="170000"/>
              </a:lnSpc>
            </a:pPr>
            <a:r>
              <a:rPr lang="pt-PT" sz="1100" dirty="0" smtClean="0"/>
              <a:t>Sports </a:t>
            </a:r>
            <a:r>
              <a:rPr lang="pt-PT" sz="1100" dirty="0"/>
              <a:t>clubs, media </a:t>
            </a:r>
            <a:r>
              <a:rPr lang="pt-PT" sz="1100" dirty="0" err="1"/>
              <a:t>outlets</a:t>
            </a:r>
            <a:r>
              <a:rPr lang="pt-PT" sz="1100" dirty="0"/>
              <a:t> </a:t>
            </a:r>
            <a:r>
              <a:rPr lang="pt-PT" sz="1100" dirty="0" err="1"/>
              <a:t>and</a:t>
            </a:r>
            <a:r>
              <a:rPr lang="pt-PT" sz="1100" dirty="0"/>
              <a:t> fans </a:t>
            </a:r>
            <a:r>
              <a:rPr lang="pt-PT" sz="1100" dirty="0" err="1"/>
              <a:t>around</a:t>
            </a:r>
            <a:r>
              <a:rPr lang="pt-PT" sz="1100" dirty="0"/>
              <a:t> </a:t>
            </a:r>
            <a:r>
              <a:rPr lang="pt-PT" sz="1100" dirty="0" err="1"/>
              <a:t>the</a:t>
            </a:r>
            <a:r>
              <a:rPr lang="pt-PT" sz="1100" dirty="0"/>
              <a:t> </a:t>
            </a:r>
            <a:r>
              <a:rPr lang="pt-PT" sz="1100" dirty="0" err="1"/>
              <a:t>world</a:t>
            </a:r>
            <a:r>
              <a:rPr lang="pt-PT" sz="1100" dirty="0"/>
              <a:t> </a:t>
            </a:r>
            <a:r>
              <a:rPr lang="pt-PT" sz="1100" dirty="0" err="1"/>
              <a:t>all</a:t>
            </a:r>
            <a:r>
              <a:rPr lang="pt-PT" sz="1100" dirty="0"/>
              <a:t> share a </a:t>
            </a:r>
            <a:r>
              <a:rPr lang="pt-PT" sz="1100" dirty="0" err="1"/>
              <a:t>thirst</a:t>
            </a:r>
            <a:r>
              <a:rPr lang="pt-PT" sz="1100" dirty="0"/>
              <a:t> for </a:t>
            </a:r>
            <a:r>
              <a:rPr lang="pt-PT" sz="1100" dirty="0" err="1"/>
              <a:t>advanced</a:t>
            </a:r>
            <a:r>
              <a:rPr lang="pt-PT" sz="1100" dirty="0"/>
              <a:t> </a:t>
            </a:r>
            <a:r>
              <a:rPr lang="pt-PT" sz="1100" dirty="0" err="1"/>
              <a:t>statistics</a:t>
            </a:r>
            <a:r>
              <a:rPr lang="pt-PT" sz="1100" dirty="0"/>
              <a:t> </a:t>
            </a:r>
            <a:r>
              <a:rPr lang="pt-PT" sz="1100" dirty="0" err="1"/>
              <a:t>and</a:t>
            </a:r>
            <a:r>
              <a:rPr lang="pt-PT" sz="1100" dirty="0"/>
              <a:t> </a:t>
            </a:r>
            <a:r>
              <a:rPr lang="pt-PT" sz="1100" dirty="0" err="1"/>
              <a:t>information</a:t>
            </a:r>
            <a:r>
              <a:rPr lang="pt-PT" sz="1100" dirty="0"/>
              <a:t>. </a:t>
            </a:r>
            <a:r>
              <a:rPr lang="pt-PT" sz="1100" dirty="0" err="1"/>
              <a:t>Big</a:t>
            </a:r>
            <a:r>
              <a:rPr lang="pt-PT" sz="1100" dirty="0"/>
              <a:t> clubs use </a:t>
            </a:r>
            <a:r>
              <a:rPr lang="pt-PT" sz="1100" dirty="0" err="1"/>
              <a:t>them</a:t>
            </a:r>
            <a:r>
              <a:rPr lang="pt-PT" sz="1100" dirty="0"/>
              <a:t> to improve </a:t>
            </a:r>
            <a:r>
              <a:rPr lang="pt-PT" sz="1100" dirty="0" err="1"/>
              <a:t>the</a:t>
            </a:r>
            <a:r>
              <a:rPr lang="pt-PT" sz="1100" dirty="0"/>
              <a:t> performance </a:t>
            </a:r>
            <a:r>
              <a:rPr lang="pt-PT" sz="1100" dirty="0" err="1"/>
              <a:t>of</a:t>
            </a:r>
            <a:r>
              <a:rPr lang="pt-PT" sz="1100" dirty="0"/>
              <a:t> </a:t>
            </a:r>
            <a:r>
              <a:rPr lang="pt-PT" sz="1100" dirty="0" err="1"/>
              <a:t>their</a:t>
            </a:r>
            <a:r>
              <a:rPr lang="pt-PT" sz="1100" dirty="0"/>
              <a:t> </a:t>
            </a:r>
            <a:r>
              <a:rPr lang="pt-PT" sz="1100" dirty="0" err="1"/>
              <a:t>own</a:t>
            </a:r>
            <a:r>
              <a:rPr lang="pt-PT" sz="1100" dirty="0"/>
              <a:t> </a:t>
            </a:r>
            <a:r>
              <a:rPr lang="pt-PT" sz="1100" dirty="0" err="1"/>
              <a:t>players</a:t>
            </a:r>
            <a:r>
              <a:rPr lang="pt-PT" sz="1100" dirty="0"/>
              <a:t>, prepare </a:t>
            </a:r>
            <a:r>
              <a:rPr lang="pt-PT" sz="1100" dirty="0" err="1"/>
              <a:t>tactics</a:t>
            </a:r>
            <a:r>
              <a:rPr lang="pt-PT" sz="1100" dirty="0"/>
              <a:t> </a:t>
            </a:r>
            <a:r>
              <a:rPr lang="pt-PT" sz="1100" dirty="0" err="1"/>
              <a:t>against</a:t>
            </a:r>
            <a:r>
              <a:rPr lang="pt-PT" sz="1100" dirty="0"/>
              <a:t> </a:t>
            </a:r>
            <a:r>
              <a:rPr lang="pt-PT" sz="1100" dirty="0" err="1"/>
              <a:t>other</a:t>
            </a:r>
            <a:r>
              <a:rPr lang="pt-PT" sz="1100" dirty="0"/>
              <a:t> teams </a:t>
            </a:r>
            <a:r>
              <a:rPr lang="pt-PT" sz="1100" dirty="0" err="1"/>
              <a:t>or</a:t>
            </a:r>
            <a:r>
              <a:rPr lang="pt-PT" sz="1100" dirty="0"/>
              <a:t> </a:t>
            </a:r>
            <a:r>
              <a:rPr lang="pt-PT" sz="1100" dirty="0" err="1"/>
              <a:t>scout</a:t>
            </a:r>
            <a:r>
              <a:rPr lang="pt-PT" sz="1100" dirty="0"/>
              <a:t> </a:t>
            </a:r>
            <a:r>
              <a:rPr lang="pt-PT" sz="1100" dirty="0" err="1"/>
              <a:t>potentially</a:t>
            </a:r>
            <a:r>
              <a:rPr lang="pt-PT" sz="1100" dirty="0"/>
              <a:t> </a:t>
            </a:r>
            <a:r>
              <a:rPr lang="pt-PT" sz="1100" dirty="0" err="1"/>
              <a:t>interesting</a:t>
            </a:r>
            <a:r>
              <a:rPr lang="pt-PT" sz="1100" dirty="0"/>
              <a:t> </a:t>
            </a:r>
            <a:r>
              <a:rPr lang="pt-PT" sz="1100" dirty="0" err="1"/>
              <a:t>players</a:t>
            </a:r>
            <a:r>
              <a:rPr lang="pt-PT" sz="1100" dirty="0"/>
              <a:t>. </a:t>
            </a:r>
            <a:r>
              <a:rPr lang="pt-PT" sz="1100" dirty="0" err="1"/>
              <a:t>On</a:t>
            </a:r>
            <a:r>
              <a:rPr lang="pt-PT" sz="1100" dirty="0"/>
              <a:t> </a:t>
            </a:r>
            <a:r>
              <a:rPr lang="pt-PT" sz="1100" dirty="0" err="1"/>
              <a:t>the</a:t>
            </a:r>
            <a:r>
              <a:rPr lang="pt-PT" sz="1100" dirty="0"/>
              <a:t> </a:t>
            </a:r>
            <a:r>
              <a:rPr lang="pt-PT" sz="1100" dirty="0" err="1"/>
              <a:t>other</a:t>
            </a:r>
            <a:r>
              <a:rPr lang="pt-PT" sz="1100" dirty="0"/>
              <a:t> </a:t>
            </a:r>
            <a:r>
              <a:rPr lang="pt-PT" sz="1100" dirty="0" err="1"/>
              <a:t>hand</a:t>
            </a:r>
            <a:r>
              <a:rPr lang="pt-PT" sz="1100" dirty="0"/>
              <a:t>, media </a:t>
            </a:r>
            <a:r>
              <a:rPr lang="pt-PT" sz="1100" dirty="0" err="1"/>
              <a:t>outlets</a:t>
            </a:r>
            <a:r>
              <a:rPr lang="pt-PT" sz="1100" dirty="0"/>
              <a:t> </a:t>
            </a:r>
            <a:r>
              <a:rPr lang="pt-PT" sz="1100" dirty="0" err="1"/>
              <a:t>love</a:t>
            </a:r>
            <a:r>
              <a:rPr lang="pt-PT" sz="1100" dirty="0"/>
              <a:t> data </a:t>
            </a:r>
            <a:r>
              <a:rPr lang="pt-PT" sz="1100" dirty="0" err="1"/>
              <a:t>just</a:t>
            </a:r>
            <a:r>
              <a:rPr lang="pt-PT" sz="1100" dirty="0"/>
              <a:t> as </a:t>
            </a:r>
            <a:r>
              <a:rPr lang="pt-PT" sz="1100" dirty="0" err="1"/>
              <a:t>much</a:t>
            </a:r>
            <a:r>
              <a:rPr lang="pt-PT" sz="1100" dirty="0"/>
              <a:t> </a:t>
            </a:r>
            <a:r>
              <a:rPr lang="pt-PT" sz="1100" dirty="0" err="1"/>
              <a:t>since</a:t>
            </a:r>
            <a:r>
              <a:rPr lang="pt-PT" sz="1100" dirty="0"/>
              <a:t> </a:t>
            </a:r>
            <a:r>
              <a:rPr lang="pt-PT" sz="1100" dirty="0" err="1"/>
              <a:t>it</a:t>
            </a:r>
            <a:r>
              <a:rPr lang="pt-PT" sz="1100" dirty="0"/>
              <a:t> </a:t>
            </a:r>
            <a:r>
              <a:rPr lang="pt-PT" sz="1100" dirty="0" err="1"/>
              <a:t>gives</a:t>
            </a:r>
            <a:r>
              <a:rPr lang="pt-PT" sz="1100" dirty="0"/>
              <a:t> </a:t>
            </a:r>
            <a:r>
              <a:rPr lang="pt-PT" sz="1100" dirty="0" err="1"/>
              <a:t>added</a:t>
            </a:r>
            <a:r>
              <a:rPr lang="pt-PT" sz="1100" dirty="0"/>
              <a:t> </a:t>
            </a:r>
            <a:r>
              <a:rPr lang="pt-PT" sz="1100" dirty="0" err="1"/>
              <a:t>value</a:t>
            </a:r>
            <a:r>
              <a:rPr lang="pt-PT" sz="1100" dirty="0"/>
              <a:t> to </a:t>
            </a:r>
            <a:r>
              <a:rPr lang="pt-PT" sz="1100" dirty="0" err="1"/>
              <a:t>their</a:t>
            </a:r>
            <a:r>
              <a:rPr lang="pt-PT" sz="1100" dirty="0"/>
              <a:t> </a:t>
            </a:r>
            <a:r>
              <a:rPr lang="pt-PT" sz="1100" dirty="0" err="1"/>
              <a:t>reports</a:t>
            </a:r>
            <a:r>
              <a:rPr lang="pt-PT" sz="1100" dirty="0"/>
              <a:t>. </a:t>
            </a:r>
            <a:r>
              <a:rPr lang="pt-PT" sz="1100" dirty="0" err="1"/>
              <a:t>Finally</a:t>
            </a:r>
            <a:r>
              <a:rPr lang="pt-PT" sz="1100" dirty="0"/>
              <a:t>, </a:t>
            </a:r>
            <a:r>
              <a:rPr lang="pt-PT" sz="1100" dirty="0" err="1"/>
              <a:t>the</a:t>
            </a:r>
            <a:r>
              <a:rPr lang="pt-PT" sz="1100" dirty="0"/>
              <a:t> </a:t>
            </a:r>
            <a:r>
              <a:rPr lang="pt-PT" sz="1100" dirty="0" err="1"/>
              <a:t>stats</a:t>
            </a:r>
            <a:r>
              <a:rPr lang="pt-PT" sz="1100" dirty="0"/>
              <a:t> </a:t>
            </a:r>
            <a:r>
              <a:rPr lang="pt-PT" sz="1100" dirty="0" err="1"/>
              <a:t>have</a:t>
            </a:r>
            <a:r>
              <a:rPr lang="pt-PT" sz="1100" dirty="0"/>
              <a:t> </a:t>
            </a:r>
            <a:r>
              <a:rPr lang="pt-PT" sz="1100" dirty="0" err="1"/>
              <a:t>also</a:t>
            </a:r>
            <a:r>
              <a:rPr lang="pt-PT" sz="1100" dirty="0"/>
              <a:t> </a:t>
            </a:r>
            <a:r>
              <a:rPr lang="pt-PT" sz="1100" dirty="0" err="1"/>
              <a:t>outsized</a:t>
            </a:r>
            <a:r>
              <a:rPr lang="pt-PT" sz="1100" dirty="0"/>
              <a:t> </a:t>
            </a:r>
            <a:r>
              <a:rPr lang="pt-PT" sz="1100" dirty="0" err="1"/>
              <a:t>importance</a:t>
            </a:r>
            <a:r>
              <a:rPr lang="pt-PT" sz="1100" dirty="0"/>
              <a:t> for </a:t>
            </a:r>
            <a:r>
              <a:rPr lang="pt-PT" sz="1100" dirty="0" err="1"/>
              <a:t>fantasy</a:t>
            </a:r>
            <a:r>
              <a:rPr lang="pt-PT" sz="1100" dirty="0"/>
              <a:t> sports managers </a:t>
            </a:r>
            <a:r>
              <a:rPr lang="pt-PT" sz="1100" dirty="0" err="1"/>
              <a:t>who</a:t>
            </a:r>
            <a:r>
              <a:rPr lang="pt-PT" sz="1100" dirty="0"/>
              <a:t> </a:t>
            </a:r>
            <a:r>
              <a:rPr lang="pt-PT" sz="1100" dirty="0" err="1"/>
              <a:t>create</a:t>
            </a:r>
            <a:r>
              <a:rPr lang="pt-PT" sz="1100" dirty="0"/>
              <a:t> </a:t>
            </a:r>
            <a:r>
              <a:rPr lang="pt-PT" sz="1100" dirty="0" err="1"/>
              <a:t>their</a:t>
            </a:r>
            <a:r>
              <a:rPr lang="pt-PT" sz="1100" dirty="0"/>
              <a:t> </a:t>
            </a:r>
            <a:r>
              <a:rPr lang="pt-PT" sz="1100" dirty="0" err="1"/>
              <a:t>fantasy</a:t>
            </a:r>
            <a:r>
              <a:rPr lang="pt-PT" sz="1100" dirty="0"/>
              <a:t> teams </a:t>
            </a:r>
            <a:r>
              <a:rPr lang="pt-PT" sz="1100" dirty="0" err="1"/>
              <a:t>with</a:t>
            </a:r>
            <a:r>
              <a:rPr lang="pt-PT" sz="1100" dirty="0"/>
              <a:t> individual </a:t>
            </a:r>
            <a:r>
              <a:rPr lang="pt-PT" sz="1100" dirty="0" err="1"/>
              <a:t>athletes</a:t>
            </a:r>
            <a:r>
              <a:rPr lang="pt-PT" sz="1100" dirty="0"/>
              <a:t> in top </a:t>
            </a:r>
            <a:r>
              <a:rPr lang="pt-PT" sz="1100" dirty="0" err="1"/>
              <a:t>form</a:t>
            </a:r>
            <a:r>
              <a:rPr lang="pt-PT" sz="1100" dirty="0"/>
              <a:t>.</a:t>
            </a:r>
          </a:p>
          <a:p>
            <a:pPr>
              <a:lnSpc>
                <a:spcPct val="170000"/>
              </a:lnSpc>
            </a:pPr>
            <a:endParaRPr lang="pt-PT" sz="1100" dirty="0" smtClean="0"/>
          </a:p>
          <a:p>
            <a:pPr>
              <a:lnSpc>
                <a:spcPct val="170000"/>
              </a:lnSpc>
            </a:pPr>
            <a:r>
              <a:rPr lang="pt-PT" sz="1100" dirty="0" err="1" smtClean="0"/>
              <a:t>Let’s</a:t>
            </a:r>
            <a:r>
              <a:rPr lang="pt-PT" sz="1100" dirty="0" smtClean="0"/>
              <a:t> </a:t>
            </a:r>
            <a:r>
              <a:rPr lang="pt-PT" sz="1100" dirty="0" err="1"/>
              <a:t>start</a:t>
            </a:r>
            <a:r>
              <a:rPr lang="pt-PT" sz="1100" dirty="0"/>
              <a:t> </a:t>
            </a:r>
            <a:r>
              <a:rPr lang="pt-PT" sz="1100" dirty="0" err="1"/>
              <a:t>with</a:t>
            </a:r>
            <a:r>
              <a:rPr lang="pt-PT" sz="1100" dirty="0"/>
              <a:t> </a:t>
            </a:r>
            <a:r>
              <a:rPr lang="pt-PT" sz="1100" dirty="0" err="1"/>
              <a:t>last</a:t>
            </a:r>
            <a:r>
              <a:rPr lang="pt-PT" sz="1100" dirty="0"/>
              <a:t> </a:t>
            </a:r>
            <a:r>
              <a:rPr lang="pt-PT" sz="1100" dirty="0" err="1"/>
              <a:t>year’s</a:t>
            </a:r>
            <a:r>
              <a:rPr lang="pt-PT" sz="1100" dirty="0"/>
              <a:t> soccer </a:t>
            </a:r>
            <a:r>
              <a:rPr lang="pt-PT" sz="1100" dirty="0" err="1"/>
              <a:t>World</a:t>
            </a:r>
            <a:r>
              <a:rPr lang="pt-PT" sz="1100" dirty="0"/>
              <a:t> Cup in </a:t>
            </a:r>
            <a:r>
              <a:rPr lang="pt-PT" sz="1100" dirty="0" err="1"/>
              <a:t>Brazil</a:t>
            </a:r>
            <a:r>
              <a:rPr lang="pt-PT" sz="1100" dirty="0"/>
              <a:t>. </a:t>
            </a:r>
            <a:r>
              <a:rPr lang="pt-PT" sz="1100" dirty="0" err="1"/>
              <a:t>While</a:t>
            </a:r>
            <a:r>
              <a:rPr lang="pt-PT" sz="1100" dirty="0"/>
              <a:t> </a:t>
            </a:r>
            <a:r>
              <a:rPr lang="pt-PT" sz="1100" dirty="0" err="1"/>
              <a:t>their</a:t>
            </a:r>
            <a:r>
              <a:rPr lang="pt-PT" sz="1100" dirty="0"/>
              <a:t> </a:t>
            </a:r>
            <a:r>
              <a:rPr lang="pt-PT" sz="1100" dirty="0" err="1"/>
              <a:t>last</a:t>
            </a:r>
            <a:r>
              <a:rPr lang="pt-PT" sz="1100" dirty="0"/>
              <a:t> FIFA </a:t>
            </a:r>
            <a:r>
              <a:rPr lang="pt-PT" sz="1100" dirty="0" err="1"/>
              <a:t>World</a:t>
            </a:r>
            <a:r>
              <a:rPr lang="pt-PT" sz="1100" dirty="0"/>
              <a:t> Cup </a:t>
            </a:r>
            <a:r>
              <a:rPr lang="pt-PT" sz="1100" dirty="0" err="1"/>
              <a:t>success</a:t>
            </a:r>
            <a:r>
              <a:rPr lang="pt-PT" sz="1100" dirty="0"/>
              <a:t> can </a:t>
            </a:r>
            <a:r>
              <a:rPr lang="pt-PT" sz="1100" dirty="0" err="1"/>
              <a:t>be</a:t>
            </a:r>
            <a:r>
              <a:rPr lang="pt-PT" sz="1100" dirty="0"/>
              <a:t> </a:t>
            </a:r>
            <a:r>
              <a:rPr lang="pt-PT" sz="1100" dirty="0" err="1"/>
              <a:t>attributed</a:t>
            </a:r>
            <a:r>
              <a:rPr lang="pt-PT" sz="1100" dirty="0"/>
              <a:t> to </a:t>
            </a:r>
            <a:r>
              <a:rPr lang="pt-PT" sz="1100" dirty="0" err="1"/>
              <a:t>many</a:t>
            </a:r>
            <a:r>
              <a:rPr lang="pt-PT" sz="1100" dirty="0"/>
              <a:t> </a:t>
            </a:r>
            <a:r>
              <a:rPr lang="pt-PT" sz="1100" dirty="0" err="1"/>
              <a:t>things</a:t>
            </a:r>
            <a:r>
              <a:rPr lang="pt-PT" sz="1100" dirty="0"/>
              <a:t>, </a:t>
            </a:r>
            <a:r>
              <a:rPr lang="pt-PT" sz="1100" dirty="0" err="1"/>
              <a:t>the</a:t>
            </a:r>
            <a:r>
              <a:rPr lang="pt-PT" sz="1100" dirty="0"/>
              <a:t> </a:t>
            </a:r>
            <a:r>
              <a:rPr lang="pt-PT" sz="1100" dirty="0" err="1"/>
              <a:t>Germans</a:t>
            </a:r>
            <a:r>
              <a:rPr lang="pt-PT" sz="1100" dirty="0"/>
              <a:t>, </a:t>
            </a:r>
            <a:r>
              <a:rPr lang="pt-PT" sz="1100" dirty="0" err="1"/>
              <a:t>known</a:t>
            </a:r>
            <a:r>
              <a:rPr lang="pt-PT" sz="1100" dirty="0"/>
              <a:t> for </a:t>
            </a:r>
            <a:r>
              <a:rPr lang="pt-PT" sz="1100" dirty="0" err="1"/>
              <a:t>technological</a:t>
            </a:r>
            <a:r>
              <a:rPr lang="pt-PT" sz="1100" dirty="0"/>
              <a:t> know-how, </a:t>
            </a:r>
            <a:r>
              <a:rPr lang="pt-PT" sz="1100" dirty="0" err="1"/>
              <a:t>had</a:t>
            </a:r>
            <a:r>
              <a:rPr lang="pt-PT" sz="1100" dirty="0"/>
              <a:t> a </a:t>
            </a:r>
            <a:r>
              <a:rPr lang="pt-PT" sz="1100" dirty="0" err="1"/>
              <a:t>trump</a:t>
            </a:r>
            <a:r>
              <a:rPr lang="pt-PT" sz="1100" dirty="0"/>
              <a:t> </a:t>
            </a:r>
            <a:r>
              <a:rPr lang="pt-PT" sz="1100" dirty="0" err="1"/>
              <a:t>card</a:t>
            </a:r>
            <a:r>
              <a:rPr lang="pt-PT" sz="1100" dirty="0"/>
              <a:t> in </a:t>
            </a:r>
            <a:r>
              <a:rPr lang="pt-PT" sz="1100" dirty="0" err="1"/>
              <a:t>their</a:t>
            </a:r>
            <a:r>
              <a:rPr lang="pt-PT" sz="1100" dirty="0"/>
              <a:t> </a:t>
            </a:r>
            <a:r>
              <a:rPr lang="pt-PT" sz="1100" dirty="0" err="1"/>
              <a:t>hands</a:t>
            </a:r>
            <a:r>
              <a:rPr lang="pt-PT" sz="1100" dirty="0"/>
              <a:t>. </a:t>
            </a:r>
            <a:r>
              <a:rPr lang="pt-PT" sz="1100" dirty="0" err="1"/>
              <a:t>Many</a:t>
            </a:r>
            <a:r>
              <a:rPr lang="pt-PT" sz="1100" dirty="0"/>
              <a:t> soccer fans </a:t>
            </a:r>
            <a:r>
              <a:rPr lang="pt-PT" sz="1100" dirty="0" err="1"/>
              <a:t>raised</a:t>
            </a:r>
            <a:r>
              <a:rPr lang="pt-PT" sz="1100" dirty="0"/>
              <a:t> </a:t>
            </a:r>
            <a:r>
              <a:rPr lang="pt-PT" sz="1100" dirty="0" err="1"/>
              <a:t>their</a:t>
            </a:r>
            <a:r>
              <a:rPr lang="pt-PT" sz="1100" dirty="0"/>
              <a:t> </a:t>
            </a:r>
            <a:r>
              <a:rPr lang="pt-PT" sz="1100" dirty="0" err="1"/>
              <a:t>eyebrows</a:t>
            </a:r>
            <a:r>
              <a:rPr lang="pt-PT" sz="1100" dirty="0"/>
              <a:t> </a:t>
            </a:r>
            <a:r>
              <a:rPr lang="pt-PT" sz="1100" dirty="0" err="1"/>
              <a:t>when</a:t>
            </a:r>
            <a:r>
              <a:rPr lang="pt-PT" sz="1100" dirty="0"/>
              <a:t> </a:t>
            </a:r>
            <a:r>
              <a:rPr lang="pt-PT" sz="1100" dirty="0" err="1"/>
              <a:t>it</a:t>
            </a:r>
            <a:r>
              <a:rPr lang="pt-PT" sz="1100" dirty="0"/>
              <a:t> </a:t>
            </a:r>
            <a:r>
              <a:rPr lang="pt-PT" sz="1100" dirty="0" err="1"/>
              <a:t>was</a:t>
            </a:r>
            <a:r>
              <a:rPr lang="pt-PT" sz="1100" dirty="0"/>
              <a:t> </a:t>
            </a:r>
            <a:r>
              <a:rPr lang="pt-PT" sz="1100" dirty="0" err="1"/>
              <a:t>revealed</a:t>
            </a:r>
            <a:r>
              <a:rPr lang="pt-PT" sz="1100" dirty="0"/>
              <a:t> </a:t>
            </a:r>
            <a:r>
              <a:rPr lang="pt-PT" sz="1100" dirty="0" err="1"/>
              <a:t>that</a:t>
            </a:r>
            <a:r>
              <a:rPr lang="pt-PT" sz="1100" dirty="0"/>
              <a:t> </a:t>
            </a:r>
            <a:r>
              <a:rPr lang="pt-PT" sz="1100" dirty="0" err="1"/>
              <a:t>the</a:t>
            </a:r>
            <a:r>
              <a:rPr lang="pt-PT" sz="1100" dirty="0"/>
              <a:t> </a:t>
            </a:r>
            <a:r>
              <a:rPr lang="pt-PT" sz="1100" dirty="0" err="1"/>
              <a:t>national</a:t>
            </a:r>
            <a:r>
              <a:rPr lang="pt-PT" sz="1100" dirty="0"/>
              <a:t> </a:t>
            </a:r>
            <a:r>
              <a:rPr lang="pt-PT" sz="1100" dirty="0" err="1"/>
              <a:t>squad</a:t>
            </a:r>
            <a:r>
              <a:rPr lang="pt-PT" sz="1100" dirty="0"/>
              <a:t> </a:t>
            </a:r>
            <a:r>
              <a:rPr lang="pt-PT" sz="1100" dirty="0" err="1"/>
              <a:t>wore</a:t>
            </a:r>
            <a:r>
              <a:rPr lang="pt-PT" sz="1100" dirty="0"/>
              <a:t> Adidas’ </a:t>
            </a:r>
            <a:r>
              <a:rPr lang="pt-PT" sz="1100" dirty="0" err="1"/>
              <a:t>miCoach</a:t>
            </a:r>
            <a:r>
              <a:rPr lang="pt-PT" sz="1100" dirty="0"/>
              <a:t> elite team </a:t>
            </a:r>
            <a:r>
              <a:rPr lang="pt-PT" sz="1100" dirty="0" err="1"/>
              <a:t>system</a:t>
            </a:r>
            <a:r>
              <a:rPr lang="pt-PT" sz="1100" dirty="0"/>
              <a:t> </a:t>
            </a:r>
            <a:r>
              <a:rPr lang="pt-PT" sz="1100" dirty="0" err="1"/>
              <a:t>during</a:t>
            </a:r>
            <a:r>
              <a:rPr lang="pt-PT" sz="1100" dirty="0"/>
              <a:t> training </a:t>
            </a:r>
            <a:r>
              <a:rPr lang="pt-PT" sz="1100" dirty="0" err="1"/>
              <a:t>sessions</a:t>
            </a:r>
            <a:r>
              <a:rPr lang="pt-PT" sz="1100" dirty="0"/>
              <a:t> </a:t>
            </a:r>
            <a:r>
              <a:rPr lang="pt-PT" sz="1100" dirty="0" err="1"/>
              <a:t>before</a:t>
            </a:r>
            <a:r>
              <a:rPr lang="pt-PT" sz="1100" dirty="0"/>
              <a:t> </a:t>
            </a:r>
            <a:r>
              <a:rPr lang="pt-PT" sz="1100" dirty="0" err="1"/>
              <a:t>and</a:t>
            </a:r>
            <a:r>
              <a:rPr lang="pt-PT" sz="1100" dirty="0"/>
              <a:t> </a:t>
            </a:r>
            <a:r>
              <a:rPr lang="pt-PT" sz="1100" dirty="0" err="1"/>
              <a:t>during</a:t>
            </a:r>
            <a:r>
              <a:rPr lang="pt-PT" sz="1100" dirty="0"/>
              <a:t> </a:t>
            </a:r>
            <a:r>
              <a:rPr lang="pt-PT" sz="1100" dirty="0" err="1"/>
              <a:t>the</a:t>
            </a:r>
            <a:r>
              <a:rPr lang="pt-PT" sz="1100" dirty="0"/>
              <a:t> </a:t>
            </a:r>
            <a:r>
              <a:rPr lang="pt-PT" sz="1100" dirty="0" err="1"/>
              <a:t>competition</a:t>
            </a:r>
            <a:r>
              <a:rPr lang="pt-PT" sz="1100" dirty="0"/>
              <a:t>. </a:t>
            </a:r>
            <a:r>
              <a:rPr lang="pt-PT" sz="1100" dirty="0" err="1"/>
              <a:t>The</a:t>
            </a:r>
            <a:r>
              <a:rPr lang="pt-PT" sz="1100" dirty="0"/>
              <a:t> </a:t>
            </a:r>
            <a:r>
              <a:rPr lang="pt-PT" sz="1100" dirty="0" err="1"/>
              <a:t>physiological</a:t>
            </a:r>
            <a:r>
              <a:rPr lang="pt-PT" sz="1100" dirty="0"/>
              <a:t> </a:t>
            </a:r>
            <a:r>
              <a:rPr lang="pt-PT" sz="1100" dirty="0" err="1"/>
              <a:t>monitoring</a:t>
            </a:r>
            <a:r>
              <a:rPr lang="pt-PT" sz="1100" dirty="0"/>
              <a:t> </a:t>
            </a:r>
            <a:r>
              <a:rPr lang="pt-PT" sz="1100" dirty="0" err="1"/>
              <a:t>service</a:t>
            </a:r>
            <a:r>
              <a:rPr lang="pt-PT" sz="1100" dirty="0"/>
              <a:t> </a:t>
            </a:r>
            <a:r>
              <a:rPr lang="pt-PT" sz="1100" dirty="0" err="1"/>
              <a:t>collects</a:t>
            </a:r>
            <a:r>
              <a:rPr lang="pt-PT" sz="1100" dirty="0"/>
              <a:t> </a:t>
            </a:r>
            <a:r>
              <a:rPr lang="pt-PT" sz="1100" dirty="0" err="1"/>
              <a:t>and</a:t>
            </a:r>
            <a:r>
              <a:rPr lang="pt-PT" sz="1100" dirty="0"/>
              <a:t> </a:t>
            </a:r>
            <a:r>
              <a:rPr lang="pt-PT" sz="1100" dirty="0" err="1"/>
              <a:t>transmits</a:t>
            </a:r>
            <a:r>
              <a:rPr lang="pt-PT" sz="1100" dirty="0"/>
              <a:t> </a:t>
            </a:r>
            <a:r>
              <a:rPr lang="pt-PT" sz="1100" dirty="0" err="1"/>
              <a:t>information</a:t>
            </a:r>
            <a:r>
              <a:rPr lang="pt-PT" sz="1100" dirty="0"/>
              <a:t> </a:t>
            </a:r>
            <a:r>
              <a:rPr lang="pt-PT" sz="1100" dirty="0" err="1"/>
              <a:t>directly</a:t>
            </a:r>
            <a:r>
              <a:rPr lang="pt-PT" sz="1100" dirty="0"/>
              <a:t> </a:t>
            </a:r>
            <a:r>
              <a:rPr lang="pt-PT" sz="1100" dirty="0" err="1"/>
              <a:t>from</a:t>
            </a:r>
            <a:r>
              <a:rPr lang="pt-PT" sz="1100" dirty="0"/>
              <a:t> </a:t>
            </a:r>
            <a:r>
              <a:rPr lang="pt-PT" sz="1100" dirty="0" err="1"/>
              <a:t>the</a:t>
            </a:r>
            <a:r>
              <a:rPr lang="pt-PT" sz="1100" dirty="0"/>
              <a:t> </a:t>
            </a:r>
            <a:r>
              <a:rPr lang="pt-PT" sz="1100" dirty="0" err="1"/>
              <a:t>athlete’s</a:t>
            </a:r>
            <a:r>
              <a:rPr lang="pt-PT" sz="1100" dirty="0"/>
              <a:t> bodies, </a:t>
            </a:r>
            <a:r>
              <a:rPr lang="pt-PT" sz="1100" dirty="0" err="1"/>
              <a:t>including</a:t>
            </a:r>
            <a:r>
              <a:rPr lang="pt-PT" sz="1100" dirty="0"/>
              <a:t> </a:t>
            </a:r>
            <a:r>
              <a:rPr lang="pt-PT" sz="1100" dirty="0" err="1"/>
              <a:t>heart</a:t>
            </a:r>
            <a:r>
              <a:rPr lang="pt-PT" sz="1100" dirty="0"/>
              <a:t> rate, </a:t>
            </a:r>
            <a:r>
              <a:rPr lang="pt-PT" sz="1100" dirty="0" err="1"/>
              <a:t>distance</a:t>
            </a:r>
            <a:r>
              <a:rPr lang="pt-PT" sz="1100" dirty="0"/>
              <a:t>, speed, </a:t>
            </a:r>
            <a:r>
              <a:rPr lang="pt-PT" sz="1100" dirty="0" err="1"/>
              <a:t>acceleration</a:t>
            </a:r>
            <a:r>
              <a:rPr lang="pt-PT" sz="1100" dirty="0"/>
              <a:t> </a:t>
            </a:r>
            <a:r>
              <a:rPr lang="pt-PT" sz="1100" dirty="0" err="1"/>
              <a:t>and</a:t>
            </a:r>
            <a:r>
              <a:rPr lang="pt-PT" sz="1100" dirty="0"/>
              <a:t> </a:t>
            </a:r>
            <a:r>
              <a:rPr lang="pt-PT" sz="1100" dirty="0" err="1"/>
              <a:t>power</a:t>
            </a:r>
            <a:r>
              <a:rPr lang="pt-PT" sz="1100" dirty="0"/>
              <a:t>, </a:t>
            </a:r>
            <a:r>
              <a:rPr lang="pt-PT" sz="1100" dirty="0" err="1"/>
              <a:t>and</a:t>
            </a:r>
            <a:r>
              <a:rPr lang="pt-PT" sz="1100" dirty="0"/>
              <a:t> </a:t>
            </a:r>
            <a:r>
              <a:rPr lang="pt-PT" sz="1100" dirty="0" err="1"/>
              <a:t>then</a:t>
            </a:r>
            <a:r>
              <a:rPr lang="pt-PT" sz="1100" dirty="0"/>
              <a:t> display </a:t>
            </a:r>
            <a:r>
              <a:rPr lang="pt-PT" sz="1100" dirty="0" err="1"/>
              <a:t>those</a:t>
            </a:r>
            <a:r>
              <a:rPr lang="pt-PT" sz="1100" dirty="0"/>
              <a:t> </a:t>
            </a:r>
            <a:r>
              <a:rPr lang="pt-PT" sz="1100" dirty="0" err="1"/>
              <a:t>metrics</a:t>
            </a:r>
            <a:r>
              <a:rPr lang="pt-PT" sz="1100" dirty="0"/>
              <a:t> live </a:t>
            </a:r>
            <a:r>
              <a:rPr lang="pt-PT" sz="1100" dirty="0" err="1"/>
              <a:t>on</a:t>
            </a:r>
            <a:r>
              <a:rPr lang="pt-PT" sz="1100" dirty="0"/>
              <a:t> </a:t>
            </a:r>
            <a:r>
              <a:rPr lang="pt-PT" sz="1100" dirty="0" err="1"/>
              <a:t>an</a:t>
            </a:r>
            <a:r>
              <a:rPr lang="pt-PT" sz="1100" dirty="0"/>
              <a:t> </a:t>
            </a:r>
            <a:r>
              <a:rPr lang="pt-PT" sz="1100" dirty="0" err="1"/>
              <a:t>iPad</a:t>
            </a:r>
            <a:r>
              <a:rPr lang="pt-PT" sz="1100" dirty="0"/>
              <a:t>. </a:t>
            </a:r>
            <a:r>
              <a:rPr lang="pt-PT" sz="1100" dirty="0" err="1"/>
              <a:t>All</a:t>
            </a:r>
            <a:r>
              <a:rPr lang="pt-PT" sz="1100" dirty="0"/>
              <a:t> </a:t>
            </a:r>
            <a:r>
              <a:rPr lang="pt-PT" sz="1100" dirty="0" err="1"/>
              <a:t>this</a:t>
            </a:r>
            <a:r>
              <a:rPr lang="pt-PT" sz="1100" dirty="0"/>
              <a:t> </a:t>
            </a:r>
            <a:r>
              <a:rPr lang="pt-PT" sz="1100" dirty="0" err="1"/>
              <a:t>information</a:t>
            </a:r>
            <a:r>
              <a:rPr lang="pt-PT" sz="1100" dirty="0"/>
              <a:t> </a:t>
            </a:r>
            <a:r>
              <a:rPr lang="pt-PT" sz="1100" dirty="0" err="1"/>
              <a:t>is</a:t>
            </a:r>
            <a:r>
              <a:rPr lang="pt-PT" sz="1100" dirty="0"/>
              <a:t> </a:t>
            </a:r>
            <a:r>
              <a:rPr lang="pt-PT" sz="1100" dirty="0" err="1"/>
              <a:t>made</a:t>
            </a:r>
            <a:r>
              <a:rPr lang="pt-PT" sz="1100" dirty="0"/>
              <a:t> </a:t>
            </a:r>
            <a:r>
              <a:rPr lang="pt-PT" sz="1100" dirty="0" err="1"/>
              <a:t>available</a:t>
            </a:r>
            <a:r>
              <a:rPr lang="pt-PT" sz="1100" dirty="0"/>
              <a:t> live </a:t>
            </a:r>
            <a:r>
              <a:rPr lang="pt-PT" sz="1100" dirty="0" err="1"/>
              <a:t>on</a:t>
            </a:r>
            <a:r>
              <a:rPr lang="pt-PT" sz="1100" dirty="0"/>
              <a:t> </a:t>
            </a:r>
            <a:r>
              <a:rPr lang="pt-PT" sz="1100" dirty="0" err="1"/>
              <a:t>an</a:t>
            </a:r>
            <a:r>
              <a:rPr lang="pt-PT" sz="1100" dirty="0"/>
              <a:t> </a:t>
            </a:r>
            <a:r>
              <a:rPr lang="pt-PT" sz="1100" dirty="0" err="1"/>
              <a:t>iPad</a:t>
            </a:r>
            <a:r>
              <a:rPr lang="pt-PT" sz="1100" dirty="0"/>
              <a:t> to </a:t>
            </a:r>
            <a:r>
              <a:rPr lang="pt-PT" sz="1100" dirty="0" err="1"/>
              <a:t>coaches</a:t>
            </a:r>
            <a:r>
              <a:rPr lang="pt-PT" sz="1100" dirty="0"/>
              <a:t> </a:t>
            </a:r>
            <a:r>
              <a:rPr lang="pt-PT" sz="1100" dirty="0" err="1"/>
              <a:t>and</a:t>
            </a:r>
            <a:r>
              <a:rPr lang="pt-PT" sz="1100" dirty="0"/>
              <a:t> </a:t>
            </a:r>
            <a:r>
              <a:rPr lang="pt-PT" sz="1100" dirty="0" err="1"/>
              <a:t>trainers</a:t>
            </a:r>
            <a:r>
              <a:rPr lang="pt-PT" sz="1100" dirty="0"/>
              <a:t> </a:t>
            </a:r>
            <a:r>
              <a:rPr lang="pt-PT" sz="1100" dirty="0" err="1"/>
              <a:t>on</a:t>
            </a:r>
            <a:r>
              <a:rPr lang="pt-PT" sz="1100" dirty="0"/>
              <a:t> </a:t>
            </a:r>
            <a:r>
              <a:rPr lang="pt-PT" sz="1100" dirty="0" err="1"/>
              <a:t>the</a:t>
            </a:r>
            <a:r>
              <a:rPr lang="pt-PT" sz="1100" dirty="0"/>
              <a:t> </a:t>
            </a:r>
            <a:r>
              <a:rPr lang="pt-PT" sz="1100" dirty="0" err="1"/>
              <a:t>sideline</a:t>
            </a:r>
            <a:r>
              <a:rPr lang="pt-PT" sz="1100" dirty="0"/>
              <a:t> </a:t>
            </a:r>
            <a:r>
              <a:rPr lang="pt-PT" sz="1100" dirty="0" err="1"/>
              <a:t>during</a:t>
            </a:r>
            <a:r>
              <a:rPr lang="pt-PT" sz="1100" dirty="0"/>
              <a:t> training, as </a:t>
            </a:r>
            <a:r>
              <a:rPr lang="pt-PT" sz="1100" dirty="0" err="1"/>
              <a:t>well</a:t>
            </a:r>
            <a:r>
              <a:rPr lang="pt-PT" sz="1100" dirty="0"/>
              <a:t> as </a:t>
            </a:r>
            <a:r>
              <a:rPr lang="pt-PT" sz="1100" dirty="0" err="1"/>
              <a:t>post-session</a:t>
            </a:r>
            <a:r>
              <a:rPr lang="pt-PT" sz="1100" dirty="0"/>
              <a:t> for </a:t>
            </a:r>
            <a:r>
              <a:rPr lang="pt-PT" sz="1100" dirty="0" err="1"/>
              <a:t>in-depth</a:t>
            </a:r>
            <a:r>
              <a:rPr lang="pt-PT" sz="1100" dirty="0"/>
              <a:t> </a:t>
            </a:r>
            <a:r>
              <a:rPr lang="pt-PT" sz="1100" dirty="0" err="1"/>
              <a:t>analysis</a:t>
            </a:r>
            <a:r>
              <a:rPr lang="pt-PT" sz="1100" dirty="0"/>
              <a:t>. </a:t>
            </a:r>
            <a:r>
              <a:rPr lang="pt-PT" sz="1100" dirty="0" err="1"/>
              <a:t>Interestingly</a:t>
            </a:r>
            <a:r>
              <a:rPr lang="pt-PT" sz="1100" dirty="0"/>
              <a:t> </a:t>
            </a:r>
            <a:r>
              <a:rPr lang="pt-PT" sz="1100" dirty="0" err="1"/>
              <a:t>enough</a:t>
            </a:r>
            <a:r>
              <a:rPr lang="pt-PT" sz="1100" dirty="0"/>
              <a:t>, </a:t>
            </a:r>
            <a:r>
              <a:rPr lang="pt-PT" sz="1100" dirty="0" err="1"/>
              <a:t>analysis</a:t>
            </a:r>
            <a:r>
              <a:rPr lang="pt-PT" sz="1100" dirty="0"/>
              <a:t> </a:t>
            </a:r>
            <a:r>
              <a:rPr lang="pt-PT" sz="1100" dirty="0" err="1"/>
              <a:t>of</a:t>
            </a:r>
            <a:r>
              <a:rPr lang="pt-PT" sz="1100" dirty="0"/>
              <a:t> </a:t>
            </a:r>
            <a:r>
              <a:rPr lang="pt-PT" sz="1100" dirty="0" err="1"/>
              <a:t>the</a:t>
            </a:r>
            <a:r>
              <a:rPr lang="pt-PT" sz="1100" dirty="0"/>
              <a:t> data can </a:t>
            </a:r>
            <a:r>
              <a:rPr lang="pt-PT" sz="1100" dirty="0" err="1"/>
              <a:t>help</a:t>
            </a:r>
            <a:r>
              <a:rPr lang="pt-PT" sz="1100" dirty="0"/>
              <a:t> </a:t>
            </a:r>
            <a:r>
              <a:rPr lang="pt-PT" sz="1100" dirty="0" err="1"/>
              <a:t>identify</a:t>
            </a:r>
            <a:r>
              <a:rPr lang="pt-PT" sz="1100" dirty="0"/>
              <a:t> </a:t>
            </a:r>
            <a:r>
              <a:rPr lang="pt-PT" sz="1100" dirty="0" err="1"/>
              <a:t>the</a:t>
            </a:r>
            <a:r>
              <a:rPr lang="pt-PT" sz="1100" dirty="0"/>
              <a:t> </a:t>
            </a:r>
            <a:r>
              <a:rPr lang="pt-PT" sz="1100" dirty="0" err="1"/>
              <a:t>fit</a:t>
            </a:r>
            <a:r>
              <a:rPr lang="pt-PT" sz="1100" dirty="0"/>
              <a:t> </a:t>
            </a:r>
            <a:r>
              <a:rPr lang="pt-PT" sz="1100" dirty="0" err="1"/>
              <a:t>players</a:t>
            </a:r>
            <a:r>
              <a:rPr lang="pt-PT" sz="1100" dirty="0"/>
              <a:t> </a:t>
            </a:r>
            <a:r>
              <a:rPr lang="pt-PT" sz="1100" dirty="0" err="1"/>
              <a:t>from</a:t>
            </a:r>
            <a:r>
              <a:rPr lang="pt-PT" sz="1100" dirty="0"/>
              <a:t> </a:t>
            </a:r>
            <a:r>
              <a:rPr lang="pt-PT" sz="1100" dirty="0" err="1"/>
              <a:t>those</a:t>
            </a:r>
            <a:r>
              <a:rPr lang="pt-PT" sz="1100" dirty="0"/>
              <a:t> </a:t>
            </a:r>
            <a:r>
              <a:rPr lang="pt-PT" sz="1100" dirty="0" err="1"/>
              <a:t>who</a:t>
            </a:r>
            <a:r>
              <a:rPr lang="pt-PT" sz="1100" dirty="0"/>
              <a:t> </a:t>
            </a:r>
            <a:r>
              <a:rPr lang="pt-PT" sz="1100" dirty="0" err="1"/>
              <a:t>could</a:t>
            </a:r>
            <a:r>
              <a:rPr lang="pt-PT" sz="1100" dirty="0"/>
              <a:t> use a </a:t>
            </a:r>
            <a:r>
              <a:rPr lang="pt-PT" sz="1100" dirty="0" err="1"/>
              <a:t>rest</a:t>
            </a:r>
            <a:r>
              <a:rPr lang="pt-PT" sz="1100" dirty="0"/>
              <a:t>.</a:t>
            </a:r>
          </a:p>
        </p:txBody>
      </p:sp>
    </p:spTree>
    <p:extLst>
      <p:ext uri="{BB962C8B-B14F-4D97-AF65-F5344CB8AC3E}">
        <p14:creationId xmlns:p14="http://schemas.microsoft.com/office/powerpoint/2010/main" val="16742030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err="1" smtClean="0"/>
              <a:t>World</a:t>
            </a:r>
            <a:r>
              <a:rPr lang="pt-PT" dirty="0" smtClean="0"/>
              <a:t> </a:t>
            </a:r>
            <a:r>
              <a:rPr lang="pt-PT" dirty="0" err="1" smtClean="0"/>
              <a:t>of</a:t>
            </a:r>
            <a:r>
              <a:rPr lang="pt-PT" dirty="0" smtClean="0"/>
              <a:t> soccer</a:t>
            </a:r>
            <a:endParaRPr lang="pt-PT" dirty="0"/>
          </a:p>
        </p:txBody>
      </p:sp>
      <p:sp>
        <p:nvSpPr>
          <p:cNvPr id="3" name="Marcador de Posição de Conteúdo 2"/>
          <p:cNvSpPr>
            <a:spLocks noGrp="1"/>
          </p:cNvSpPr>
          <p:nvPr>
            <p:ph idx="1"/>
          </p:nvPr>
        </p:nvSpPr>
        <p:spPr>
          <a:xfrm>
            <a:off x="457200" y="1196752"/>
            <a:ext cx="8363272" cy="4929411"/>
          </a:xfrm>
        </p:spPr>
        <p:txBody>
          <a:bodyPr>
            <a:noAutofit/>
          </a:bodyPr>
          <a:lstStyle/>
          <a:p>
            <a:pPr>
              <a:lnSpc>
                <a:spcPct val="170000"/>
              </a:lnSpc>
            </a:pPr>
            <a:r>
              <a:rPr lang="pt-PT" sz="1100" dirty="0" err="1" smtClean="0"/>
              <a:t>Of</a:t>
            </a:r>
            <a:r>
              <a:rPr lang="pt-PT" sz="1100" dirty="0" smtClean="0"/>
              <a:t> </a:t>
            </a:r>
            <a:r>
              <a:rPr lang="pt-PT" sz="1100" dirty="0" err="1"/>
              <a:t>course</a:t>
            </a:r>
            <a:r>
              <a:rPr lang="pt-PT" sz="1100" dirty="0"/>
              <a:t>, </a:t>
            </a:r>
            <a:r>
              <a:rPr lang="pt-PT" sz="1100" dirty="0" err="1"/>
              <a:t>MiCoach</a:t>
            </a:r>
            <a:r>
              <a:rPr lang="pt-PT" sz="1100" dirty="0"/>
              <a:t> </a:t>
            </a:r>
            <a:r>
              <a:rPr lang="pt-PT" sz="1100" dirty="0" err="1"/>
              <a:t>is</a:t>
            </a:r>
            <a:r>
              <a:rPr lang="pt-PT" sz="1100" dirty="0"/>
              <a:t> </a:t>
            </a:r>
            <a:r>
              <a:rPr lang="pt-PT" sz="1100" dirty="0" err="1"/>
              <a:t>not</a:t>
            </a:r>
            <a:r>
              <a:rPr lang="pt-PT" sz="1100" dirty="0"/>
              <a:t> </a:t>
            </a:r>
            <a:r>
              <a:rPr lang="pt-PT" sz="1100" dirty="0" err="1"/>
              <a:t>the</a:t>
            </a:r>
            <a:r>
              <a:rPr lang="pt-PT" sz="1100" dirty="0"/>
              <a:t> </a:t>
            </a:r>
            <a:r>
              <a:rPr lang="pt-PT" sz="1100" dirty="0" err="1"/>
              <a:t>only</a:t>
            </a:r>
            <a:r>
              <a:rPr lang="pt-PT" sz="1100" dirty="0"/>
              <a:t> </a:t>
            </a:r>
            <a:r>
              <a:rPr lang="pt-PT" sz="1100" dirty="0" err="1"/>
              <a:t>device</a:t>
            </a:r>
            <a:r>
              <a:rPr lang="pt-PT" sz="1100" dirty="0"/>
              <a:t> </a:t>
            </a:r>
            <a:r>
              <a:rPr lang="pt-PT" sz="1100" dirty="0" err="1"/>
              <a:t>of</a:t>
            </a:r>
            <a:r>
              <a:rPr lang="pt-PT" sz="1100" dirty="0"/>
              <a:t> </a:t>
            </a:r>
            <a:r>
              <a:rPr lang="pt-PT" sz="1100" dirty="0" err="1"/>
              <a:t>this</a:t>
            </a:r>
            <a:r>
              <a:rPr lang="pt-PT" sz="1100" dirty="0"/>
              <a:t> </a:t>
            </a:r>
            <a:r>
              <a:rPr lang="pt-PT" sz="1100" dirty="0" err="1"/>
              <a:t>kind</a:t>
            </a:r>
            <a:r>
              <a:rPr lang="pt-PT" sz="1100" dirty="0"/>
              <a:t> </a:t>
            </a:r>
            <a:r>
              <a:rPr lang="pt-PT" sz="1100" dirty="0" err="1"/>
              <a:t>on</a:t>
            </a:r>
            <a:r>
              <a:rPr lang="pt-PT" sz="1100" dirty="0"/>
              <a:t> </a:t>
            </a:r>
            <a:r>
              <a:rPr lang="pt-PT" sz="1100" dirty="0" err="1"/>
              <a:t>the</a:t>
            </a:r>
            <a:r>
              <a:rPr lang="pt-PT" sz="1100" dirty="0"/>
              <a:t> </a:t>
            </a:r>
            <a:r>
              <a:rPr lang="pt-PT" sz="1100" dirty="0" err="1"/>
              <a:t>market</a:t>
            </a:r>
            <a:r>
              <a:rPr lang="pt-PT" sz="1100" dirty="0"/>
              <a:t>. </a:t>
            </a:r>
            <a:r>
              <a:rPr lang="pt-PT" sz="1100" dirty="0" err="1"/>
              <a:t>The</a:t>
            </a:r>
            <a:r>
              <a:rPr lang="pt-PT" sz="1100" dirty="0"/>
              <a:t> major </a:t>
            </a:r>
            <a:r>
              <a:rPr lang="pt-PT" sz="1100" dirty="0" err="1"/>
              <a:t>player</a:t>
            </a:r>
            <a:r>
              <a:rPr lang="pt-PT" sz="1100" dirty="0"/>
              <a:t> </a:t>
            </a:r>
            <a:r>
              <a:rPr lang="pt-PT" sz="1100" dirty="0" err="1"/>
              <a:t>is</a:t>
            </a:r>
            <a:r>
              <a:rPr lang="pt-PT" sz="1100" dirty="0"/>
              <a:t> </a:t>
            </a:r>
            <a:r>
              <a:rPr lang="pt-PT" sz="1100" dirty="0" err="1"/>
              <a:t>actually</a:t>
            </a:r>
            <a:r>
              <a:rPr lang="pt-PT" sz="1100" dirty="0"/>
              <a:t> </a:t>
            </a:r>
            <a:r>
              <a:rPr lang="pt-PT" sz="1100" dirty="0" err="1"/>
              <a:t>Australian</a:t>
            </a:r>
            <a:r>
              <a:rPr lang="pt-PT" sz="1100" dirty="0"/>
              <a:t> </a:t>
            </a:r>
            <a:r>
              <a:rPr lang="pt-PT" sz="1100" dirty="0" err="1"/>
              <a:t>company</a:t>
            </a:r>
            <a:r>
              <a:rPr lang="pt-PT" sz="1100" dirty="0"/>
              <a:t> </a:t>
            </a:r>
            <a:r>
              <a:rPr lang="pt-PT" sz="1100" dirty="0" err="1"/>
              <a:t>Catapult</a:t>
            </a:r>
            <a:r>
              <a:rPr lang="pt-PT" sz="1100" dirty="0"/>
              <a:t> Sports, </a:t>
            </a:r>
            <a:r>
              <a:rPr lang="pt-PT" sz="1100" dirty="0" err="1"/>
              <a:t>focused</a:t>
            </a:r>
            <a:r>
              <a:rPr lang="pt-PT" sz="1100" dirty="0"/>
              <a:t> </a:t>
            </a:r>
            <a:r>
              <a:rPr lang="pt-PT" sz="1100" dirty="0" err="1"/>
              <a:t>on</a:t>
            </a:r>
            <a:r>
              <a:rPr lang="pt-PT" sz="1100" dirty="0"/>
              <a:t> Global </a:t>
            </a:r>
            <a:r>
              <a:rPr lang="pt-PT" sz="1100" dirty="0" err="1"/>
              <a:t>Navigation</a:t>
            </a:r>
            <a:r>
              <a:rPr lang="pt-PT" sz="1100" dirty="0"/>
              <a:t> </a:t>
            </a:r>
            <a:r>
              <a:rPr lang="pt-PT" sz="1100" dirty="0" err="1"/>
              <a:t>Satellite</a:t>
            </a:r>
            <a:r>
              <a:rPr lang="pt-PT" sz="1100" dirty="0"/>
              <a:t> </a:t>
            </a:r>
            <a:r>
              <a:rPr lang="pt-PT" sz="1100" dirty="0" err="1"/>
              <a:t>System</a:t>
            </a:r>
            <a:r>
              <a:rPr lang="pt-PT" sz="1100" dirty="0"/>
              <a:t> (GNSS) data, </a:t>
            </a:r>
            <a:r>
              <a:rPr lang="pt-PT" sz="1100" dirty="0" err="1"/>
              <a:t>which</a:t>
            </a:r>
            <a:r>
              <a:rPr lang="pt-PT" sz="1100" dirty="0"/>
              <a:t> </a:t>
            </a:r>
            <a:r>
              <a:rPr lang="pt-PT" sz="1100" dirty="0" err="1"/>
              <a:t>is</a:t>
            </a:r>
            <a:r>
              <a:rPr lang="pt-PT" sz="1100" dirty="0"/>
              <a:t> </a:t>
            </a:r>
            <a:r>
              <a:rPr lang="pt-PT" sz="1100" dirty="0" err="1"/>
              <a:t>increasingly</a:t>
            </a:r>
            <a:r>
              <a:rPr lang="pt-PT" sz="1100" dirty="0"/>
              <a:t> </a:t>
            </a:r>
            <a:r>
              <a:rPr lang="pt-PT" sz="1100" dirty="0" err="1"/>
              <a:t>important</a:t>
            </a:r>
            <a:r>
              <a:rPr lang="pt-PT" sz="1100" dirty="0"/>
              <a:t> to sports </a:t>
            </a:r>
            <a:r>
              <a:rPr lang="pt-PT" sz="1100" dirty="0" err="1"/>
              <a:t>scientists</a:t>
            </a:r>
            <a:r>
              <a:rPr lang="pt-PT" sz="1100" dirty="0"/>
              <a:t> </a:t>
            </a:r>
            <a:r>
              <a:rPr lang="pt-PT" sz="1100" dirty="0" err="1"/>
              <a:t>and</a:t>
            </a:r>
            <a:r>
              <a:rPr lang="pt-PT" sz="1100" dirty="0"/>
              <a:t> </a:t>
            </a:r>
            <a:r>
              <a:rPr lang="pt-PT" sz="1100" dirty="0" err="1"/>
              <a:t>coaches</a:t>
            </a:r>
            <a:r>
              <a:rPr lang="pt-PT" sz="1100" dirty="0"/>
              <a:t>, </a:t>
            </a:r>
            <a:r>
              <a:rPr lang="pt-PT" sz="1100" dirty="0" err="1"/>
              <a:t>who</a:t>
            </a:r>
            <a:r>
              <a:rPr lang="pt-PT" sz="1100" dirty="0"/>
              <a:t> monitor </a:t>
            </a:r>
            <a:r>
              <a:rPr lang="pt-PT" sz="1100" dirty="0" err="1"/>
              <a:t>it</a:t>
            </a:r>
            <a:r>
              <a:rPr lang="pt-PT" sz="1100" dirty="0"/>
              <a:t> to </a:t>
            </a:r>
            <a:r>
              <a:rPr lang="pt-PT" sz="1100" dirty="0" err="1"/>
              <a:t>measure</a:t>
            </a:r>
            <a:r>
              <a:rPr lang="pt-PT" sz="1100" dirty="0"/>
              <a:t> </a:t>
            </a:r>
            <a:r>
              <a:rPr lang="pt-PT" sz="1100" dirty="0" err="1"/>
              <a:t>player</a:t>
            </a:r>
            <a:r>
              <a:rPr lang="pt-PT" sz="1100" dirty="0"/>
              <a:t> </a:t>
            </a:r>
            <a:r>
              <a:rPr lang="pt-PT" sz="1100" dirty="0" err="1"/>
              <a:t>movement</a:t>
            </a:r>
            <a:r>
              <a:rPr lang="pt-PT" sz="1100" dirty="0"/>
              <a:t> </a:t>
            </a:r>
            <a:r>
              <a:rPr lang="pt-PT" sz="1100" dirty="0" err="1"/>
              <a:t>and</a:t>
            </a:r>
            <a:r>
              <a:rPr lang="pt-PT" sz="1100" dirty="0"/>
              <a:t> fatigue. As </a:t>
            </a:r>
            <a:r>
              <a:rPr lang="pt-PT" sz="1100" dirty="0" err="1"/>
              <a:t>you</a:t>
            </a:r>
            <a:r>
              <a:rPr lang="pt-PT" sz="1100" dirty="0"/>
              <a:t> </a:t>
            </a:r>
            <a:r>
              <a:rPr lang="pt-PT" sz="1100" dirty="0" err="1"/>
              <a:t>have</a:t>
            </a:r>
            <a:r>
              <a:rPr lang="pt-PT" sz="1100" dirty="0"/>
              <a:t> </a:t>
            </a:r>
            <a:r>
              <a:rPr lang="pt-PT" sz="1100" dirty="0" err="1"/>
              <a:t>likely</a:t>
            </a:r>
            <a:r>
              <a:rPr lang="pt-PT" sz="1100" dirty="0"/>
              <a:t> </a:t>
            </a:r>
            <a:r>
              <a:rPr lang="pt-PT" sz="1100" dirty="0" err="1"/>
              <a:t>guessed</a:t>
            </a:r>
            <a:r>
              <a:rPr lang="pt-PT" sz="1100" dirty="0"/>
              <a:t>, </a:t>
            </a:r>
            <a:r>
              <a:rPr lang="pt-PT" sz="1100" dirty="0" err="1"/>
              <a:t>the</a:t>
            </a:r>
            <a:r>
              <a:rPr lang="pt-PT" sz="1100" dirty="0"/>
              <a:t> </a:t>
            </a:r>
            <a:r>
              <a:rPr lang="pt-PT" sz="1100" dirty="0" err="1"/>
              <a:t>tracking</a:t>
            </a:r>
            <a:r>
              <a:rPr lang="pt-PT" sz="1100" dirty="0"/>
              <a:t> </a:t>
            </a:r>
            <a:r>
              <a:rPr lang="pt-PT" sz="1100" dirty="0" err="1"/>
              <a:t>devices</a:t>
            </a:r>
            <a:r>
              <a:rPr lang="pt-PT" sz="1100" dirty="0"/>
              <a:t> </a:t>
            </a:r>
            <a:r>
              <a:rPr lang="pt-PT" sz="1100" dirty="0" err="1"/>
              <a:t>rely</a:t>
            </a:r>
            <a:r>
              <a:rPr lang="pt-PT" sz="1100" dirty="0"/>
              <a:t> </a:t>
            </a:r>
            <a:r>
              <a:rPr lang="pt-PT" sz="1100" dirty="0" err="1"/>
              <a:t>on</a:t>
            </a:r>
            <a:r>
              <a:rPr lang="pt-PT" sz="1100" dirty="0"/>
              <a:t> GNSS </a:t>
            </a:r>
            <a:r>
              <a:rPr lang="pt-PT" sz="1100" dirty="0" err="1"/>
              <a:t>satellites</a:t>
            </a:r>
            <a:r>
              <a:rPr lang="pt-PT" sz="1100" dirty="0"/>
              <a:t>.</a:t>
            </a:r>
          </a:p>
          <a:p>
            <a:pPr>
              <a:lnSpc>
                <a:spcPct val="170000"/>
              </a:lnSpc>
            </a:pPr>
            <a:endParaRPr lang="pt-PT" sz="1100" dirty="0" smtClean="0"/>
          </a:p>
          <a:p>
            <a:pPr>
              <a:lnSpc>
                <a:spcPct val="170000"/>
              </a:lnSpc>
            </a:pPr>
            <a:r>
              <a:rPr lang="pt-PT" sz="1100" dirty="0" err="1" smtClean="0"/>
              <a:t>However</a:t>
            </a:r>
            <a:r>
              <a:rPr lang="pt-PT" sz="1100" dirty="0"/>
              <a:t>, </a:t>
            </a:r>
            <a:r>
              <a:rPr lang="pt-PT" sz="1100" dirty="0" err="1"/>
              <a:t>they</a:t>
            </a:r>
            <a:r>
              <a:rPr lang="pt-PT" sz="1100" dirty="0"/>
              <a:t> </a:t>
            </a:r>
            <a:r>
              <a:rPr lang="pt-PT" sz="1100" dirty="0" err="1"/>
              <a:t>also</a:t>
            </a:r>
            <a:r>
              <a:rPr lang="pt-PT" sz="1100" dirty="0"/>
              <a:t> </a:t>
            </a:r>
            <a:r>
              <a:rPr lang="pt-PT" sz="1100" dirty="0" err="1"/>
              <a:t>have</a:t>
            </a:r>
            <a:r>
              <a:rPr lang="pt-PT" sz="1100" dirty="0"/>
              <a:t> </a:t>
            </a:r>
            <a:r>
              <a:rPr lang="pt-PT" sz="1100" dirty="0" err="1"/>
              <a:t>their</a:t>
            </a:r>
            <a:r>
              <a:rPr lang="pt-PT" sz="1100" dirty="0"/>
              <a:t> </a:t>
            </a:r>
            <a:r>
              <a:rPr lang="pt-PT" sz="1100" dirty="0" err="1"/>
              <a:t>own</a:t>
            </a:r>
            <a:r>
              <a:rPr lang="pt-PT" sz="1100" dirty="0"/>
              <a:t> local </a:t>
            </a:r>
            <a:r>
              <a:rPr lang="pt-PT" sz="1100" dirty="0" err="1"/>
              <a:t>positioning</a:t>
            </a:r>
            <a:r>
              <a:rPr lang="pt-PT" sz="1100" dirty="0"/>
              <a:t> </a:t>
            </a:r>
            <a:r>
              <a:rPr lang="pt-PT" sz="1100" dirty="0" err="1"/>
              <a:t>system</a:t>
            </a:r>
            <a:r>
              <a:rPr lang="pt-PT" sz="1100" dirty="0"/>
              <a:t>, </a:t>
            </a:r>
            <a:r>
              <a:rPr lang="pt-PT" sz="1100" dirty="0" err="1"/>
              <a:t>ClearSky</a:t>
            </a:r>
            <a:r>
              <a:rPr lang="pt-PT" sz="1100" dirty="0"/>
              <a:t>, </a:t>
            </a:r>
            <a:r>
              <a:rPr lang="pt-PT" sz="1100" dirty="0" err="1"/>
              <a:t>which</a:t>
            </a:r>
            <a:r>
              <a:rPr lang="pt-PT" sz="1100" dirty="0"/>
              <a:t> can </a:t>
            </a:r>
            <a:r>
              <a:rPr lang="pt-PT" sz="1100" dirty="0" err="1"/>
              <a:t>be</a:t>
            </a:r>
            <a:r>
              <a:rPr lang="pt-PT" sz="1100" dirty="0"/>
              <a:t> </a:t>
            </a:r>
            <a:r>
              <a:rPr lang="pt-PT" sz="1100" dirty="0" err="1"/>
              <a:t>installed</a:t>
            </a:r>
            <a:r>
              <a:rPr lang="pt-PT" sz="1100" dirty="0"/>
              <a:t> </a:t>
            </a:r>
            <a:r>
              <a:rPr lang="pt-PT" sz="1100" dirty="0" err="1"/>
              <a:t>around</a:t>
            </a:r>
            <a:r>
              <a:rPr lang="pt-PT" sz="1100" dirty="0"/>
              <a:t> </a:t>
            </a:r>
            <a:r>
              <a:rPr lang="pt-PT" sz="1100" dirty="0" err="1"/>
              <a:t>the</a:t>
            </a:r>
            <a:r>
              <a:rPr lang="pt-PT" sz="1100" dirty="0"/>
              <a:t> indoor </a:t>
            </a:r>
            <a:r>
              <a:rPr lang="pt-PT" sz="1100" dirty="0" err="1"/>
              <a:t>area</a:t>
            </a:r>
            <a:r>
              <a:rPr lang="pt-PT" sz="1100" dirty="0"/>
              <a:t> </a:t>
            </a:r>
            <a:r>
              <a:rPr lang="pt-PT" sz="1100" dirty="0" err="1"/>
              <a:t>of</a:t>
            </a:r>
            <a:r>
              <a:rPr lang="pt-PT" sz="1100" dirty="0"/>
              <a:t> </a:t>
            </a:r>
            <a:r>
              <a:rPr lang="pt-PT" sz="1100" dirty="0" err="1"/>
              <a:t>the</a:t>
            </a:r>
            <a:r>
              <a:rPr lang="pt-PT" sz="1100" dirty="0"/>
              <a:t> </a:t>
            </a:r>
            <a:r>
              <a:rPr lang="pt-PT" sz="1100" dirty="0" err="1"/>
              <a:t>stadium</a:t>
            </a:r>
            <a:r>
              <a:rPr lang="pt-PT" sz="1100" dirty="0"/>
              <a:t> </a:t>
            </a:r>
            <a:r>
              <a:rPr lang="pt-PT" sz="1100" dirty="0" err="1"/>
              <a:t>when</a:t>
            </a:r>
            <a:r>
              <a:rPr lang="pt-PT" sz="1100" dirty="0"/>
              <a:t> </a:t>
            </a:r>
            <a:r>
              <a:rPr lang="pt-PT" sz="1100" dirty="0" err="1"/>
              <a:t>obstacles</a:t>
            </a:r>
            <a:r>
              <a:rPr lang="pt-PT" sz="1100" dirty="0"/>
              <a:t>, </a:t>
            </a:r>
            <a:r>
              <a:rPr lang="pt-PT" sz="1100" dirty="0" err="1"/>
              <a:t>like</a:t>
            </a:r>
            <a:r>
              <a:rPr lang="pt-PT" sz="1100" dirty="0"/>
              <a:t> a </a:t>
            </a:r>
            <a:r>
              <a:rPr lang="pt-PT" sz="1100" dirty="0" err="1"/>
              <a:t>closed</a:t>
            </a:r>
            <a:r>
              <a:rPr lang="pt-PT" sz="1100" dirty="0"/>
              <a:t> </a:t>
            </a:r>
            <a:r>
              <a:rPr lang="pt-PT" sz="1100" dirty="0" err="1"/>
              <a:t>roof</a:t>
            </a:r>
            <a:r>
              <a:rPr lang="pt-PT" sz="1100" dirty="0"/>
              <a:t>, interfere </a:t>
            </a:r>
            <a:r>
              <a:rPr lang="pt-PT" sz="1100" dirty="0" err="1"/>
              <a:t>with</a:t>
            </a:r>
            <a:r>
              <a:rPr lang="pt-PT" sz="1100" dirty="0"/>
              <a:t> </a:t>
            </a:r>
            <a:r>
              <a:rPr lang="pt-PT" sz="1100" dirty="0" err="1"/>
              <a:t>the</a:t>
            </a:r>
            <a:r>
              <a:rPr lang="pt-PT" sz="1100" dirty="0"/>
              <a:t> </a:t>
            </a:r>
            <a:r>
              <a:rPr lang="pt-PT" sz="1100" dirty="0" err="1"/>
              <a:t>ability</a:t>
            </a:r>
            <a:r>
              <a:rPr lang="pt-PT" sz="1100" dirty="0"/>
              <a:t> to </a:t>
            </a:r>
            <a:r>
              <a:rPr lang="pt-PT" sz="1100" dirty="0" err="1"/>
              <a:t>lock</a:t>
            </a:r>
            <a:r>
              <a:rPr lang="pt-PT" sz="1100" dirty="0"/>
              <a:t> </a:t>
            </a:r>
            <a:r>
              <a:rPr lang="pt-PT" sz="1100" dirty="0" err="1"/>
              <a:t>on</a:t>
            </a:r>
            <a:r>
              <a:rPr lang="pt-PT" sz="1100" dirty="0"/>
              <a:t> to individual </a:t>
            </a:r>
            <a:r>
              <a:rPr lang="pt-PT" sz="1100" dirty="0" err="1"/>
              <a:t>units</a:t>
            </a:r>
            <a:r>
              <a:rPr lang="pt-PT" sz="1100" dirty="0"/>
              <a:t>. </a:t>
            </a:r>
            <a:r>
              <a:rPr lang="pt-PT" sz="1100" dirty="0" err="1"/>
              <a:t>ClearSky</a:t>
            </a:r>
            <a:r>
              <a:rPr lang="pt-PT" sz="1100" dirty="0"/>
              <a:t> uses </a:t>
            </a:r>
            <a:r>
              <a:rPr lang="pt-PT" sz="1100" dirty="0" err="1"/>
              <a:t>anchor</a:t>
            </a:r>
            <a:r>
              <a:rPr lang="pt-PT" sz="1100" dirty="0"/>
              <a:t> nodes to </a:t>
            </a:r>
            <a:r>
              <a:rPr lang="pt-PT" sz="1100" dirty="0" err="1"/>
              <a:t>track</a:t>
            </a:r>
            <a:r>
              <a:rPr lang="pt-PT" sz="1100" dirty="0"/>
              <a:t> </a:t>
            </a:r>
            <a:r>
              <a:rPr lang="pt-PT" sz="1100" dirty="0" err="1"/>
              <a:t>players</a:t>
            </a:r>
            <a:r>
              <a:rPr lang="pt-PT" sz="1100" dirty="0"/>
              <a:t>’ </a:t>
            </a:r>
            <a:r>
              <a:rPr lang="pt-PT" sz="1100" dirty="0" err="1"/>
              <a:t>movements</a:t>
            </a:r>
            <a:r>
              <a:rPr lang="pt-PT" sz="1100" dirty="0"/>
              <a:t>, </a:t>
            </a:r>
            <a:r>
              <a:rPr lang="pt-PT" sz="1100" dirty="0" err="1"/>
              <a:t>while</a:t>
            </a:r>
            <a:r>
              <a:rPr lang="pt-PT" sz="1100" dirty="0"/>
              <a:t> </a:t>
            </a:r>
            <a:r>
              <a:rPr lang="pt-PT" sz="1100" dirty="0" err="1"/>
              <a:t>the</a:t>
            </a:r>
            <a:r>
              <a:rPr lang="pt-PT" sz="1100" dirty="0"/>
              <a:t> </a:t>
            </a:r>
            <a:r>
              <a:rPr lang="pt-PT" sz="1100" dirty="0" err="1"/>
              <a:t>devices</a:t>
            </a:r>
            <a:r>
              <a:rPr lang="pt-PT" sz="1100" dirty="0"/>
              <a:t> </a:t>
            </a:r>
            <a:r>
              <a:rPr lang="pt-PT" sz="1100" dirty="0" err="1"/>
              <a:t>with</a:t>
            </a:r>
            <a:r>
              <a:rPr lang="pt-PT" sz="1100" dirty="0"/>
              <a:t> </a:t>
            </a:r>
            <a:r>
              <a:rPr lang="pt-PT" sz="1100" dirty="0" err="1"/>
              <a:t>transmitters</a:t>
            </a:r>
            <a:r>
              <a:rPr lang="pt-PT" sz="1100" dirty="0"/>
              <a:t> are </a:t>
            </a:r>
            <a:r>
              <a:rPr lang="pt-PT" sz="1100" dirty="0" err="1"/>
              <a:t>worn</a:t>
            </a:r>
            <a:r>
              <a:rPr lang="pt-PT" sz="1100" dirty="0"/>
              <a:t> </a:t>
            </a:r>
            <a:r>
              <a:rPr lang="pt-PT" sz="1100" dirty="0" err="1"/>
              <a:t>at</a:t>
            </a:r>
            <a:r>
              <a:rPr lang="pt-PT" sz="1100" dirty="0"/>
              <a:t> </a:t>
            </a:r>
            <a:r>
              <a:rPr lang="pt-PT" sz="1100" dirty="0" err="1"/>
              <a:t>the</a:t>
            </a:r>
            <a:r>
              <a:rPr lang="pt-PT" sz="1100" dirty="0"/>
              <a:t> top </a:t>
            </a:r>
            <a:r>
              <a:rPr lang="pt-PT" sz="1100" dirty="0" err="1"/>
              <a:t>of</a:t>
            </a:r>
            <a:r>
              <a:rPr lang="pt-PT" sz="1100" dirty="0"/>
              <a:t> </a:t>
            </a:r>
            <a:r>
              <a:rPr lang="pt-PT" sz="1100" dirty="0" err="1"/>
              <a:t>the</a:t>
            </a:r>
            <a:r>
              <a:rPr lang="pt-PT" sz="1100" dirty="0"/>
              <a:t> </a:t>
            </a:r>
            <a:r>
              <a:rPr lang="pt-PT" sz="1100" dirty="0" err="1"/>
              <a:t>back</a:t>
            </a:r>
            <a:r>
              <a:rPr lang="pt-PT" sz="1100" dirty="0"/>
              <a:t>, </a:t>
            </a:r>
            <a:r>
              <a:rPr lang="pt-PT" sz="1100" dirty="0" err="1"/>
              <a:t>held</a:t>
            </a:r>
            <a:r>
              <a:rPr lang="pt-PT" sz="1100" dirty="0"/>
              <a:t> in </a:t>
            </a:r>
            <a:r>
              <a:rPr lang="pt-PT" sz="1100" dirty="0" err="1"/>
              <a:t>place</a:t>
            </a:r>
            <a:r>
              <a:rPr lang="pt-PT" sz="1100" dirty="0"/>
              <a:t> </a:t>
            </a:r>
            <a:r>
              <a:rPr lang="pt-PT" sz="1100" dirty="0" err="1"/>
              <a:t>by</a:t>
            </a:r>
            <a:r>
              <a:rPr lang="pt-PT" sz="1100" dirty="0"/>
              <a:t> a </a:t>
            </a:r>
            <a:r>
              <a:rPr lang="pt-PT" sz="1100" dirty="0" err="1"/>
              <a:t>compression</a:t>
            </a:r>
            <a:r>
              <a:rPr lang="pt-PT" sz="1100" dirty="0"/>
              <a:t> </a:t>
            </a:r>
            <a:r>
              <a:rPr lang="pt-PT" sz="1100" dirty="0" err="1"/>
              <a:t>shirt</a:t>
            </a:r>
            <a:r>
              <a:rPr lang="pt-PT" sz="1100" dirty="0"/>
              <a:t> </a:t>
            </a:r>
            <a:r>
              <a:rPr lang="pt-PT" sz="1100" dirty="0" err="1"/>
              <a:t>that</a:t>
            </a:r>
            <a:r>
              <a:rPr lang="pt-PT" sz="1100" dirty="0"/>
              <a:t> looks a bit </a:t>
            </a:r>
            <a:r>
              <a:rPr lang="pt-PT" sz="1100" dirty="0" err="1"/>
              <a:t>like</a:t>
            </a:r>
            <a:r>
              <a:rPr lang="pt-PT" sz="1100" dirty="0"/>
              <a:t> a sports </a:t>
            </a:r>
            <a:r>
              <a:rPr lang="pt-PT" sz="1100" dirty="0" err="1"/>
              <a:t>bra</a:t>
            </a:r>
            <a:r>
              <a:rPr lang="pt-PT" sz="1100" dirty="0"/>
              <a:t> </a:t>
            </a:r>
            <a:r>
              <a:rPr lang="pt-PT" sz="1100" dirty="0" err="1"/>
              <a:t>and</a:t>
            </a:r>
            <a:r>
              <a:rPr lang="pt-PT" sz="1100" dirty="0"/>
              <a:t> can </a:t>
            </a:r>
            <a:r>
              <a:rPr lang="pt-PT" sz="1100" dirty="0" err="1"/>
              <a:t>be</a:t>
            </a:r>
            <a:r>
              <a:rPr lang="pt-PT" sz="1100" dirty="0"/>
              <a:t> </a:t>
            </a:r>
            <a:r>
              <a:rPr lang="pt-PT" sz="1100" dirty="0" err="1"/>
              <a:t>worn</a:t>
            </a:r>
            <a:r>
              <a:rPr lang="pt-PT" sz="1100" dirty="0"/>
              <a:t> </a:t>
            </a:r>
            <a:r>
              <a:rPr lang="pt-PT" sz="1100" dirty="0" err="1"/>
              <a:t>over</a:t>
            </a:r>
            <a:r>
              <a:rPr lang="pt-PT" sz="1100" dirty="0"/>
              <a:t> </a:t>
            </a:r>
            <a:r>
              <a:rPr lang="pt-PT" sz="1100" dirty="0" err="1"/>
              <a:t>or</a:t>
            </a:r>
            <a:r>
              <a:rPr lang="pt-PT" sz="1100" dirty="0"/>
              <a:t> </a:t>
            </a:r>
            <a:r>
              <a:rPr lang="pt-PT" sz="1100" dirty="0" err="1"/>
              <a:t>under</a:t>
            </a:r>
            <a:r>
              <a:rPr lang="pt-PT" sz="1100" dirty="0"/>
              <a:t> </a:t>
            </a:r>
            <a:r>
              <a:rPr lang="pt-PT" sz="1100" dirty="0" err="1"/>
              <a:t>the</a:t>
            </a:r>
            <a:r>
              <a:rPr lang="pt-PT" sz="1100" dirty="0"/>
              <a:t> </a:t>
            </a:r>
            <a:r>
              <a:rPr lang="pt-PT" sz="1100" dirty="0" err="1"/>
              <a:t>uniform</a:t>
            </a:r>
            <a:r>
              <a:rPr lang="pt-PT" sz="1100" dirty="0"/>
              <a:t>.</a:t>
            </a:r>
          </a:p>
          <a:p>
            <a:pPr>
              <a:lnSpc>
                <a:spcPct val="170000"/>
              </a:lnSpc>
            </a:pPr>
            <a:endParaRPr lang="pt-PT" sz="1100" dirty="0" smtClean="0"/>
          </a:p>
          <a:p>
            <a:pPr>
              <a:lnSpc>
                <a:spcPct val="170000"/>
              </a:lnSpc>
            </a:pPr>
            <a:r>
              <a:rPr lang="pt-PT" sz="1100" dirty="0" err="1" smtClean="0"/>
              <a:t>Another</a:t>
            </a:r>
            <a:r>
              <a:rPr lang="pt-PT" sz="1100" dirty="0" smtClean="0"/>
              <a:t> </a:t>
            </a:r>
            <a:r>
              <a:rPr lang="pt-PT" sz="1100" dirty="0" err="1"/>
              <a:t>pioneer</a:t>
            </a:r>
            <a:r>
              <a:rPr lang="pt-PT" sz="1100" dirty="0"/>
              <a:t> </a:t>
            </a:r>
            <a:r>
              <a:rPr lang="pt-PT" sz="1100" dirty="0" err="1"/>
              <a:t>of</a:t>
            </a:r>
            <a:r>
              <a:rPr lang="pt-PT" sz="1100" dirty="0"/>
              <a:t> </a:t>
            </a:r>
            <a:r>
              <a:rPr lang="pt-PT" sz="1100" dirty="0" err="1"/>
              <a:t>wearable</a:t>
            </a:r>
            <a:r>
              <a:rPr lang="pt-PT" sz="1100" dirty="0"/>
              <a:t> </a:t>
            </a:r>
            <a:r>
              <a:rPr lang="pt-PT" sz="1100" dirty="0" err="1"/>
              <a:t>tracking</a:t>
            </a:r>
            <a:r>
              <a:rPr lang="pt-PT" sz="1100" dirty="0"/>
              <a:t> </a:t>
            </a:r>
            <a:r>
              <a:rPr lang="pt-PT" sz="1100" dirty="0" err="1"/>
              <a:t>devices</a:t>
            </a:r>
            <a:r>
              <a:rPr lang="pt-PT" sz="1100" dirty="0"/>
              <a:t> </a:t>
            </a:r>
            <a:r>
              <a:rPr lang="pt-PT" sz="1100" dirty="0" err="1"/>
              <a:t>is</a:t>
            </a:r>
            <a:r>
              <a:rPr lang="pt-PT" sz="1100" dirty="0"/>
              <a:t> </a:t>
            </a:r>
            <a:r>
              <a:rPr lang="pt-PT" sz="1100" dirty="0" err="1"/>
              <a:t>GPSport</a:t>
            </a:r>
            <a:r>
              <a:rPr lang="pt-PT" sz="1100" dirty="0"/>
              <a:t>, </a:t>
            </a:r>
            <a:r>
              <a:rPr lang="pt-PT" sz="1100" dirty="0" err="1"/>
              <a:t>acquired</a:t>
            </a:r>
            <a:r>
              <a:rPr lang="pt-PT" sz="1100" dirty="0"/>
              <a:t> </a:t>
            </a:r>
            <a:r>
              <a:rPr lang="pt-PT" sz="1100" dirty="0" err="1"/>
              <a:t>by</a:t>
            </a:r>
            <a:r>
              <a:rPr lang="pt-PT" sz="1100" dirty="0"/>
              <a:t> </a:t>
            </a:r>
            <a:r>
              <a:rPr lang="pt-PT" sz="1100" dirty="0" err="1"/>
              <a:t>Catapult</a:t>
            </a:r>
            <a:r>
              <a:rPr lang="pt-PT" sz="1100" dirty="0"/>
              <a:t> Sports in </a:t>
            </a:r>
            <a:r>
              <a:rPr lang="pt-PT" sz="1100" dirty="0" err="1"/>
              <a:t>July</a:t>
            </a:r>
            <a:r>
              <a:rPr lang="pt-PT" sz="1100" dirty="0"/>
              <a:t>, </a:t>
            </a:r>
            <a:r>
              <a:rPr lang="pt-PT" sz="1100" dirty="0" err="1"/>
              <a:t>known</a:t>
            </a:r>
            <a:r>
              <a:rPr lang="pt-PT" sz="1100" dirty="0"/>
              <a:t> for </a:t>
            </a:r>
            <a:r>
              <a:rPr lang="pt-PT" sz="1100" dirty="0" err="1"/>
              <a:t>its</a:t>
            </a:r>
            <a:r>
              <a:rPr lang="pt-PT" sz="1100" dirty="0"/>
              <a:t> </a:t>
            </a:r>
            <a:r>
              <a:rPr lang="pt-PT" sz="1100" dirty="0" err="1"/>
              <a:t>sophisticated</a:t>
            </a:r>
            <a:r>
              <a:rPr lang="pt-PT" sz="1100" dirty="0"/>
              <a:t> performance-</a:t>
            </a:r>
            <a:r>
              <a:rPr lang="pt-PT" sz="1100" dirty="0" err="1"/>
              <a:t>monitoring</a:t>
            </a:r>
            <a:r>
              <a:rPr lang="pt-PT" sz="1100" dirty="0"/>
              <a:t> </a:t>
            </a:r>
            <a:r>
              <a:rPr lang="pt-PT" sz="1100" dirty="0" err="1"/>
              <a:t>devices</a:t>
            </a:r>
            <a:r>
              <a:rPr lang="pt-PT" sz="1100" dirty="0"/>
              <a:t> </a:t>
            </a:r>
            <a:r>
              <a:rPr lang="pt-PT" sz="1100" dirty="0" err="1"/>
              <a:t>that</a:t>
            </a:r>
            <a:r>
              <a:rPr lang="pt-PT" sz="1100" dirty="0"/>
              <a:t> </a:t>
            </a:r>
            <a:r>
              <a:rPr lang="pt-PT" sz="1100" dirty="0" err="1"/>
              <a:t>incorporate</a:t>
            </a:r>
            <a:r>
              <a:rPr lang="pt-PT" sz="1100" dirty="0"/>
              <a:t> </a:t>
            </a:r>
            <a:r>
              <a:rPr lang="pt-PT" sz="1100" dirty="0" err="1"/>
              <a:t>advanced</a:t>
            </a:r>
            <a:r>
              <a:rPr lang="pt-PT" sz="1100" dirty="0"/>
              <a:t> GPS </a:t>
            </a:r>
            <a:r>
              <a:rPr lang="pt-PT" sz="1100" dirty="0" err="1"/>
              <a:t>tracking</a:t>
            </a:r>
            <a:r>
              <a:rPr lang="pt-PT" sz="1100" dirty="0"/>
              <a:t> </a:t>
            </a:r>
            <a:r>
              <a:rPr lang="pt-PT" sz="1100" dirty="0" err="1"/>
              <a:t>with</a:t>
            </a:r>
            <a:r>
              <a:rPr lang="pt-PT" sz="1100" dirty="0"/>
              <a:t> </a:t>
            </a:r>
            <a:r>
              <a:rPr lang="pt-PT" sz="1100" dirty="0" err="1"/>
              <a:t>heart</a:t>
            </a:r>
            <a:r>
              <a:rPr lang="pt-PT" sz="1100" dirty="0"/>
              <a:t> rate. </a:t>
            </a:r>
            <a:r>
              <a:rPr lang="pt-PT" sz="1100" dirty="0" err="1"/>
              <a:t>The</a:t>
            </a:r>
            <a:r>
              <a:rPr lang="pt-PT" sz="1100" dirty="0"/>
              <a:t> </a:t>
            </a:r>
            <a:r>
              <a:rPr lang="pt-PT" sz="1100" dirty="0" err="1"/>
              <a:t>combined</a:t>
            </a:r>
            <a:r>
              <a:rPr lang="pt-PT" sz="1100" dirty="0"/>
              <a:t> </a:t>
            </a:r>
            <a:r>
              <a:rPr lang="pt-PT" sz="1100" dirty="0" err="1"/>
              <a:t>group</a:t>
            </a:r>
            <a:r>
              <a:rPr lang="pt-PT" sz="1100" dirty="0"/>
              <a:t> </a:t>
            </a:r>
            <a:r>
              <a:rPr lang="pt-PT" sz="1100" dirty="0" err="1"/>
              <a:t>now</a:t>
            </a:r>
            <a:r>
              <a:rPr lang="pt-PT" sz="1100" dirty="0"/>
              <a:t> </a:t>
            </a:r>
            <a:r>
              <a:rPr lang="pt-PT" sz="1100" dirty="0" err="1"/>
              <a:t>works</a:t>
            </a:r>
            <a:r>
              <a:rPr lang="pt-PT" sz="1100" dirty="0"/>
              <a:t> </a:t>
            </a:r>
            <a:r>
              <a:rPr lang="pt-PT" sz="1100" dirty="0" err="1"/>
              <a:t>with</a:t>
            </a:r>
            <a:r>
              <a:rPr lang="pt-PT" sz="1100" dirty="0"/>
              <a:t> more </a:t>
            </a:r>
            <a:r>
              <a:rPr lang="pt-PT" sz="1100" dirty="0" err="1"/>
              <a:t>than</a:t>
            </a:r>
            <a:r>
              <a:rPr lang="pt-PT" sz="1100" dirty="0"/>
              <a:t> 450 teams </a:t>
            </a:r>
            <a:r>
              <a:rPr lang="pt-PT" sz="1100" dirty="0" err="1"/>
              <a:t>worldwide</a:t>
            </a:r>
            <a:r>
              <a:rPr lang="pt-PT" sz="1100" dirty="0"/>
              <a:t>, </a:t>
            </a:r>
            <a:r>
              <a:rPr lang="pt-PT" sz="1100" dirty="0" err="1"/>
              <a:t>including</a:t>
            </a:r>
            <a:r>
              <a:rPr lang="pt-PT" sz="1100" dirty="0"/>
              <a:t> Chelsea, Real Madrid </a:t>
            </a:r>
            <a:r>
              <a:rPr lang="pt-PT" sz="1100" dirty="0" err="1"/>
              <a:t>and</a:t>
            </a:r>
            <a:r>
              <a:rPr lang="pt-PT" sz="1100" dirty="0"/>
              <a:t> </a:t>
            </a:r>
            <a:r>
              <a:rPr lang="pt-PT" sz="1100" dirty="0" err="1"/>
              <a:t>Brazilian</a:t>
            </a:r>
            <a:r>
              <a:rPr lang="pt-PT" sz="1100" dirty="0"/>
              <a:t> </a:t>
            </a:r>
            <a:r>
              <a:rPr lang="pt-PT" sz="1100" dirty="0" err="1"/>
              <a:t>national</a:t>
            </a:r>
            <a:r>
              <a:rPr lang="pt-PT" sz="1100" dirty="0"/>
              <a:t> team.</a:t>
            </a:r>
          </a:p>
          <a:p>
            <a:pPr>
              <a:lnSpc>
                <a:spcPct val="170000"/>
              </a:lnSpc>
            </a:pPr>
            <a:endParaRPr lang="pt-PT" sz="1100" dirty="0" smtClean="0"/>
          </a:p>
          <a:p>
            <a:pPr>
              <a:lnSpc>
                <a:spcPct val="170000"/>
              </a:lnSpc>
            </a:pPr>
            <a:r>
              <a:rPr lang="pt-PT" sz="1100" dirty="0" err="1" smtClean="0"/>
              <a:t>All</a:t>
            </a:r>
            <a:r>
              <a:rPr lang="pt-PT" sz="1100" dirty="0" smtClean="0"/>
              <a:t> </a:t>
            </a:r>
            <a:r>
              <a:rPr lang="pt-PT" sz="1100" dirty="0" err="1"/>
              <a:t>these</a:t>
            </a:r>
            <a:r>
              <a:rPr lang="pt-PT" sz="1100" dirty="0"/>
              <a:t> </a:t>
            </a:r>
            <a:r>
              <a:rPr lang="pt-PT" sz="1100" dirty="0" err="1"/>
              <a:t>tracking</a:t>
            </a:r>
            <a:r>
              <a:rPr lang="pt-PT" sz="1100" dirty="0"/>
              <a:t> </a:t>
            </a:r>
            <a:r>
              <a:rPr lang="pt-PT" sz="1100" dirty="0" err="1"/>
              <a:t>devices</a:t>
            </a:r>
            <a:r>
              <a:rPr lang="pt-PT" sz="1100" dirty="0"/>
              <a:t> </a:t>
            </a:r>
            <a:r>
              <a:rPr lang="pt-PT" sz="1100" dirty="0" err="1"/>
              <a:t>fall</a:t>
            </a:r>
            <a:r>
              <a:rPr lang="pt-PT" sz="1100" dirty="0"/>
              <a:t> </a:t>
            </a:r>
            <a:r>
              <a:rPr lang="pt-PT" sz="1100" dirty="0" err="1"/>
              <a:t>under</a:t>
            </a:r>
            <a:r>
              <a:rPr lang="pt-PT" sz="1100" dirty="0"/>
              <a:t> </a:t>
            </a:r>
            <a:r>
              <a:rPr lang="pt-PT" sz="1100" dirty="0" err="1"/>
              <a:t>the</a:t>
            </a:r>
            <a:r>
              <a:rPr lang="pt-PT" sz="1100" dirty="0"/>
              <a:t> </a:t>
            </a:r>
            <a:r>
              <a:rPr lang="pt-PT" sz="1100" dirty="0" err="1"/>
              <a:t>Electronic</a:t>
            </a:r>
            <a:r>
              <a:rPr lang="pt-PT" sz="1100" dirty="0"/>
              <a:t> Performance </a:t>
            </a:r>
            <a:r>
              <a:rPr lang="pt-PT" sz="1100" dirty="0" err="1"/>
              <a:t>and</a:t>
            </a:r>
            <a:r>
              <a:rPr lang="pt-PT" sz="1100" dirty="0"/>
              <a:t> </a:t>
            </a:r>
            <a:r>
              <a:rPr lang="pt-PT" sz="1100" dirty="0" err="1"/>
              <a:t>Tracking</a:t>
            </a:r>
            <a:r>
              <a:rPr lang="pt-PT" sz="1100" dirty="0"/>
              <a:t> </a:t>
            </a:r>
            <a:r>
              <a:rPr lang="pt-PT" sz="1100" dirty="0" err="1"/>
              <a:t>System</a:t>
            </a:r>
            <a:r>
              <a:rPr lang="pt-PT" sz="1100" dirty="0"/>
              <a:t> (EPTS) </a:t>
            </a:r>
            <a:r>
              <a:rPr lang="pt-PT" sz="1100" dirty="0" err="1"/>
              <a:t>category</a:t>
            </a:r>
            <a:r>
              <a:rPr lang="pt-PT" sz="1100" dirty="0"/>
              <a:t>. </a:t>
            </a:r>
            <a:r>
              <a:rPr lang="pt-PT" sz="1100" dirty="0" err="1"/>
              <a:t>Until</a:t>
            </a:r>
            <a:r>
              <a:rPr lang="pt-PT" sz="1100" dirty="0"/>
              <a:t> mid-2015, soccer </a:t>
            </a:r>
            <a:r>
              <a:rPr lang="pt-PT" sz="1100" dirty="0" err="1"/>
              <a:t>players</a:t>
            </a:r>
            <a:r>
              <a:rPr lang="pt-PT" sz="1100" dirty="0"/>
              <a:t> </a:t>
            </a:r>
            <a:r>
              <a:rPr lang="pt-PT" sz="1100" dirty="0" err="1"/>
              <a:t>were</a:t>
            </a:r>
            <a:r>
              <a:rPr lang="pt-PT" sz="1100" dirty="0"/>
              <a:t> </a:t>
            </a:r>
            <a:r>
              <a:rPr lang="pt-PT" sz="1100" dirty="0" err="1"/>
              <a:t>allowed</a:t>
            </a:r>
            <a:r>
              <a:rPr lang="pt-PT" sz="1100" dirty="0"/>
              <a:t> to </a:t>
            </a:r>
            <a:r>
              <a:rPr lang="pt-PT" sz="1100" dirty="0" err="1"/>
              <a:t>wear</a:t>
            </a:r>
            <a:r>
              <a:rPr lang="pt-PT" sz="1100" dirty="0"/>
              <a:t> </a:t>
            </a:r>
            <a:r>
              <a:rPr lang="pt-PT" sz="1100" dirty="0" err="1"/>
              <a:t>them</a:t>
            </a:r>
            <a:r>
              <a:rPr lang="pt-PT" sz="1100" dirty="0"/>
              <a:t> </a:t>
            </a:r>
            <a:r>
              <a:rPr lang="pt-PT" sz="1100" dirty="0" err="1"/>
              <a:t>only</a:t>
            </a:r>
            <a:r>
              <a:rPr lang="pt-PT" sz="1100" dirty="0"/>
              <a:t> </a:t>
            </a:r>
            <a:r>
              <a:rPr lang="pt-PT" sz="1100" dirty="0" err="1"/>
              <a:t>during</a:t>
            </a:r>
            <a:r>
              <a:rPr lang="pt-PT" sz="1100" dirty="0"/>
              <a:t> training. </a:t>
            </a:r>
            <a:r>
              <a:rPr lang="pt-PT" sz="1100" dirty="0" err="1"/>
              <a:t>However</a:t>
            </a:r>
            <a:r>
              <a:rPr lang="pt-PT" sz="1100" dirty="0"/>
              <a:t>, </a:t>
            </a:r>
            <a:r>
              <a:rPr lang="pt-PT" sz="1100" dirty="0" err="1"/>
              <a:t>on</a:t>
            </a:r>
            <a:r>
              <a:rPr lang="pt-PT" sz="1100" dirty="0"/>
              <a:t> </a:t>
            </a:r>
            <a:r>
              <a:rPr lang="pt-PT" sz="1100" dirty="0" err="1"/>
              <a:t>July</a:t>
            </a:r>
            <a:r>
              <a:rPr lang="pt-PT" sz="1100" dirty="0"/>
              <a:t> 7, </a:t>
            </a:r>
            <a:r>
              <a:rPr lang="pt-PT" sz="1100" dirty="0" err="1"/>
              <a:t>the</a:t>
            </a:r>
            <a:r>
              <a:rPr lang="pt-PT" sz="1100" dirty="0"/>
              <a:t> </a:t>
            </a:r>
            <a:r>
              <a:rPr lang="pt-PT" sz="1100" dirty="0" err="1"/>
              <a:t>international</a:t>
            </a:r>
            <a:r>
              <a:rPr lang="pt-PT" sz="1100" dirty="0"/>
              <a:t> </a:t>
            </a:r>
            <a:r>
              <a:rPr lang="pt-PT" sz="1100" dirty="0" err="1"/>
              <a:t>governing</a:t>
            </a:r>
            <a:r>
              <a:rPr lang="pt-PT" sz="1100" dirty="0"/>
              <a:t> body </a:t>
            </a:r>
            <a:r>
              <a:rPr lang="pt-PT" sz="1100" dirty="0" err="1"/>
              <a:t>of</a:t>
            </a:r>
            <a:r>
              <a:rPr lang="pt-PT" sz="1100" dirty="0"/>
              <a:t> soccer FIFA </a:t>
            </a:r>
            <a:r>
              <a:rPr lang="pt-PT" sz="1100" dirty="0" err="1"/>
              <a:t>issued</a:t>
            </a:r>
            <a:r>
              <a:rPr lang="pt-PT" sz="1100" dirty="0"/>
              <a:t> a memorandum </a:t>
            </a:r>
            <a:r>
              <a:rPr lang="pt-PT" sz="1100" dirty="0" err="1"/>
              <a:t>announcing</a:t>
            </a:r>
            <a:r>
              <a:rPr lang="pt-PT" sz="1100" dirty="0"/>
              <a:t> </a:t>
            </a:r>
            <a:r>
              <a:rPr lang="pt-PT" sz="1100" dirty="0" err="1"/>
              <a:t>the</a:t>
            </a:r>
            <a:r>
              <a:rPr lang="pt-PT" sz="1100" dirty="0"/>
              <a:t> </a:t>
            </a:r>
            <a:r>
              <a:rPr lang="pt-PT" sz="1100" dirty="0" err="1"/>
              <a:t>approval</a:t>
            </a:r>
            <a:r>
              <a:rPr lang="pt-PT" sz="1100" dirty="0"/>
              <a:t> </a:t>
            </a:r>
            <a:r>
              <a:rPr lang="pt-PT" sz="1100" dirty="0" err="1"/>
              <a:t>of</a:t>
            </a:r>
            <a:r>
              <a:rPr lang="pt-PT" sz="1100" dirty="0"/>
              <a:t> </a:t>
            </a:r>
            <a:r>
              <a:rPr lang="pt-PT" sz="1100" dirty="0" err="1"/>
              <a:t>wearable</a:t>
            </a:r>
            <a:r>
              <a:rPr lang="pt-PT" sz="1100" dirty="0"/>
              <a:t> </a:t>
            </a:r>
            <a:r>
              <a:rPr lang="pt-PT" sz="1100" dirty="0" err="1"/>
              <a:t>electronic</a:t>
            </a:r>
            <a:r>
              <a:rPr lang="pt-PT" sz="1100" dirty="0"/>
              <a:t> performance </a:t>
            </a:r>
            <a:r>
              <a:rPr lang="pt-PT" sz="1100" dirty="0" err="1"/>
              <a:t>and</a:t>
            </a:r>
            <a:r>
              <a:rPr lang="pt-PT" sz="1100" dirty="0"/>
              <a:t> </a:t>
            </a:r>
            <a:r>
              <a:rPr lang="pt-PT" sz="1100" dirty="0" err="1"/>
              <a:t>tracking</a:t>
            </a:r>
            <a:r>
              <a:rPr lang="pt-PT" sz="1100" dirty="0"/>
              <a:t> </a:t>
            </a:r>
            <a:r>
              <a:rPr lang="pt-PT" sz="1100" dirty="0" err="1"/>
              <a:t>systems</a:t>
            </a:r>
            <a:r>
              <a:rPr lang="pt-PT" sz="1100" dirty="0"/>
              <a:t> in matches – </a:t>
            </a:r>
            <a:r>
              <a:rPr lang="pt-PT" sz="1100" dirty="0" err="1"/>
              <a:t>on</a:t>
            </a:r>
            <a:r>
              <a:rPr lang="pt-PT" sz="1100" dirty="0"/>
              <a:t> </a:t>
            </a:r>
            <a:r>
              <a:rPr lang="pt-PT" sz="1100" dirty="0" err="1"/>
              <a:t>the</a:t>
            </a:r>
            <a:r>
              <a:rPr lang="pt-PT" sz="1100" dirty="0"/>
              <a:t> </a:t>
            </a:r>
            <a:r>
              <a:rPr lang="pt-PT" sz="1100" dirty="0" err="1"/>
              <a:t>condition</a:t>
            </a:r>
            <a:r>
              <a:rPr lang="pt-PT" sz="1100" dirty="0"/>
              <a:t> </a:t>
            </a:r>
            <a:r>
              <a:rPr lang="pt-PT" sz="1100" dirty="0" err="1"/>
              <a:t>that</a:t>
            </a:r>
            <a:r>
              <a:rPr lang="pt-PT" sz="1100" dirty="0"/>
              <a:t> </a:t>
            </a:r>
            <a:r>
              <a:rPr lang="pt-PT" sz="1100" dirty="0" err="1"/>
              <a:t>they</a:t>
            </a:r>
            <a:r>
              <a:rPr lang="pt-PT" sz="1100" dirty="0"/>
              <a:t> do </a:t>
            </a:r>
            <a:r>
              <a:rPr lang="pt-PT" sz="1100" dirty="0" err="1"/>
              <a:t>not</a:t>
            </a:r>
            <a:r>
              <a:rPr lang="pt-PT" sz="1100" dirty="0"/>
              <a:t> </a:t>
            </a:r>
            <a:r>
              <a:rPr lang="pt-PT" sz="1100" dirty="0" err="1"/>
              <a:t>endanger</a:t>
            </a:r>
            <a:r>
              <a:rPr lang="pt-PT" sz="1100" dirty="0"/>
              <a:t> </a:t>
            </a:r>
            <a:r>
              <a:rPr lang="pt-PT" sz="1100" dirty="0" err="1"/>
              <a:t>player</a:t>
            </a:r>
            <a:r>
              <a:rPr lang="pt-PT" sz="1100" dirty="0"/>
              <a:t> </a:t>
            </a:r>
            <a:r>
              <a:rPr lang="pt-PT" sz="1100" dirty="0" err="1"/>
              <a:t>safety</a:t>
            </a:r>
            <a:r>
              <a:rPr lang="pt-PT" sz="1100" dirty="0"/>
              <a:t> </a:t>
            </a:r>
            <a:r>
              <a:rPr lang="pt-PT" sz="1100" dirty="0" err="1"/>
              <a:t>and</a:t>
            </a:r>
            <a:r>
              <a:rPr lang="pt-PT" sz="1100" dirty="0"/>
              <a:t> </a:t>
            </a:r>
            <a:r>
              <a:rPr lang="pt-PT" sz="1100" dirty="0" err="1"/>
              <a:t>that</a:t>
            </a:r>
            <a:r>
              <a:rPr lang="pt-PT" sz="1100" dirty="0"/>
              <a:t> </a:t>
            </a:r>
            <a:r>
              <a:rPr lang="pt-PT" sz="1100" dirty="0" err="1"/>
              <a:t>information</a:t>
            </a:r>
            <a:r>
              <a:rPr lang="pt-PT" sz="1100" dirty="0"/>
              <a:t> </a:t>
            </a:r>
            <a:r>
              <a:rPr lang="pt-PT" sz="1100" dirty="0" err="1"/>
              <a:t>is</a:t>
            </a:r>
            <a:r>
              <a:rPr lang="pt-PT" sz="1100" dirty="0"/>
              <a:t> </a:t>
            </a:r>
            <a:r>
              <a:rPr lang="pt-PT" sz="1100" dirty="0" err="1"/>
              <a:t>not</a:t>
            </a:r>
            <a:r>
              <a:rPr lang="pt-PT" sz="1100" dirty="0"/>
              <a:t> </a:t>
            </a:r>
            <a:r>
              <a:rPr lang="pt-PT" sz="1100" dirty="0" err="1"/>
              <a:t>available</a:t>
            </a:r>
            <a:r>
              <a:rPr lang="pt-PT" sz="1100" dirty="0"/>
              <a:t> to </a:t>
            </a:r>
            <a:r>
              <a:rPr lang="pt-PT" sz="1100" dirty="0" err="1"/>
              <a:t>coaches</a:t>
            </a:r>
            <a:r>
              <a:rPr lang="pt-PT" sz="1100" dirty="0"/>
              <a:t> </a:t>
            </a:r>
            <a:r>
              <a:rPr lang="pt-PT" sz="1100" dirty="0" err="1"/>
              <a:t>during</a:t>
            </a:r>
            <a:r>
              <a:rPr lang="pt-PT" sz="1100" dirty="0"/>
              <a:t> matches</a:t>
            </a:r>
            <a:r>
              <a:rPr lang="pt-PT" sz="1100" dirty="0" smtClean="0"/>
              <a:t>.</a:t>
            </a:r>
            <a:endParaRPr lang="pt-PT" sz="1100" dirty="0"/>
          </a:p>
        </p:txBody>
      </p:sp>
    </p:spTree>
    <p:extLst>
      <p:ext uri="{BB962C8B-B14F-4D97-AF65-F5344CB8AC3E}">
        <p14:creationId xmlns:p14="http://schemas.microsoft.com/office/powerpoint/2010/main" val="1569280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err="1" smtClean="0"/>
              <a:t>World</a:t>
            </a:r>
            <a:r>
              <a:rPr lang="pt-PT" dirty="0" smtClean="0"/>
              <a:t> </a:t>
            </a:r>
            <a:r>
              <a:rPr lang="pt-PT" dirty="0" err="1" smtClean="0"/>
              <a:t>of</a:t>
            </a:r>
            <a:r>
              <a:rPr lang="pt-PT" dirty="0" smtClean="0"/>
              <a:t> soccer</a:t>
            </a:r>
            <a:endParaRPr lang="pt-PT" dirty="0"/>
          </a:p>
        </p:txBody>
      </p:sp>
      <p:sp>
        <p:nvSpPr>
          <p:cNvPr id="3" name="Marcador de Posição de Conteúdo 2"/>
          <p:cNvSpPr>
            <a:spLocks noGrp="1"/>
          </p:cNvSpPr>
          <p:nvPr>
            <p:ph idx="1"/>
          </p:nvPr>
        </p:nvSpPr>
        <p:spPr>
          <a:xfrm>
            <a:off x="457200" y="1196752"/>
            <a:ext cx="8363272" cy="4929411"/>
          </a:xfrm>
        </p:spPr>
        <p:txBody>
          <a:bodyPr>
            <a:normAutofit/>
          </a:bodyPr>
          <a:lstStyle/>
          <a:p>
            <a:pPr>
              <a:lnSpc>
                <a:spcPct val="170000"/>
              </a:lnSpc>
            </a:pPr>
            <a:r>
              <a:rPr lang="pt-PT" sz="1100" dirty="0"/>
              <a:t>FIFA </a:t>
            </a:r>
            <a:r>
              <a:rPr lang="pt-PT" sz="1100" dirty="0" err="1"/>
              <a:t>has</a:t>
            </a:r>
            <a:r>
              <a:rPr lang="pt-PT" sz="1100" dirty="0"/>
              <a:t> </a:t>
            </a:r>
            <a:r>
              <a:rPr lang="pt-PT" sz="1100" dirty="0" err="1"/>
              <a:t>already</a:t>
            </a:r>
            <a:r>
              <a:rPr lang="pt-PT" sz="1100" dirty="0"/>
              <a:t> </a:t>
            </a:r>
            <a:r>
              <a:rPr lang="pt-PT" sz="1100" dirty="0" err="1"/>
              <a:t>made</a:t>
            </a:r>
            <a:r>
              <a:rPr lang="pt-PT" sz="1100" dirty="0"/>
              <a:t> a step </a:t>
            </a:r>
            <a:r>
              <a:rPr lang="pt-PT" sz="1100" dirty="0" err="1"/>
              <a:t>forward</a:t>
            </a:r>
            <a:r>
              <a:rPr lang="pt-PT" sz="1100" dirty="0"/>
              <a:t> to </a:t>
            </a:r>
            <a:r>
              <a:rPr lang="pt-PT" sz="1100" dirty="0" err="1"/>
              <a:t>control</a:t>
            </a:r>
            <a:r>
              <a:rPr lang="pt-PT" sz="1100" dirty="0"/>
              <a:t> </a:t>
            </a:r>
            <a:r>
              <a:rPr lang="pt-PT" sz="1100" dirty="0" err="1"/>
              <a:t>the</a:t>
            </a:r>
            <a:r>
              <a:rPr lang="pt-PT" sz="1100" dirty="0"/>
              <a:t> use </a:t>
            </a:r>
            <a:r>
              <a:rPr lang="pt-PT" sz="1100" dirty="0" err="1"/>
              <a:t>of</a:t>
            </a:r>
            <a:r>
              <a:rPr lang="pt-PT" sz="1100" dirty="0"/>
              <a:t> </a:t>
            </a:r>
            <a:r>
              <a:rPr lang="pt-PT" sz="1100" dirty="0" err="1"/>
              <a:t>these</a:t>
            </a:r>
            <a:r>
              <a:rPr lang="pt-PT" sz="1100" dirty="0"/>
              <a:t> </a:t>
            </a:r>
            <a:r>
              <a:rPr lang="pt-PT" sz="1100" dirty="0" err="1"/>
              <a:t>tools</a:t>
            </a:r>
            <a:r>
              <a:rPr lang="pt-PT" sz="1100" dirty="0"/>
              <a:t> for </a:t>
            </a:r>
            <a:r>
              <a:rPr lang="pt-PT" sz="1100" dirty="0" err="1"/>
              <a:t>its</a:t>
            </a:r>
            <a:r>
              <a:rPr lang="pt-PT" sz="1100" dirty="0"/>
              <a:t> </a:t>
            </a:r>
            <a:r>
              <a:rPr lang="pt-PT" sz="1100" dirty="0" err="1"/>
              <a:t>own</a:t>
            </a:r>
            <a:r>
              <a:rPr lang="pt-PT" sz="1100" dirty="0"/>
              <a:t> </a:t>
            </a:r>
            <a:r>
              <a:rPr lang="pt-PT" sz="1100" dirty="0" err="1"/>
              <a:t>competitions</a:t>
            </a:r>
            <a:r>
              <a:rPr lang="pt-PT" sz="1100" dirty="0"/>
              <a:t>. </a:t>
            </a:r>
            <a:r>
              <a:rPr lang="pt-PT" sz="1100" dirty="0" err="1"/>
              <a:t>After</a:t>
            </a:r>
            <a:r>
              <a:rPr lang="pt-PT" sz="1100" dirty="0"/>
              <a:t> </a:t>
            </a:r>
            <a:r>
              <a:rPr lang="pt-PT" sz="1100" dirty="0" err="1"/>
              <a:t>suffering</a:t>
            </a:r>
            <a:r>
              <a:rPr lang="pt-PT" sz="1100" dirty="0"/>
              <a:t> </a:t>
            </a:r>
            <a:r>
              <a:rPr lang="pt-PT" sz="1100" dirty="0" err="1"/>
              <a:t>several</a:t>
            </a:r>
            <a:r>
              <a:rPr lang="pt-PT" sz="1100" dirty="0"/>
              <a:t> </a:t>
            </a:r>
            <a:r>
              <a:rPr lang="pt-PT" sz="1100" dirty="0" err="1"/>
              <a:t>concussions</a:t>
            </a:r>
            <a:r>
              <a:rPr lang="pt-PT" sz="1100" dirty="0"/>
              <a:t>, U.S. soccer </a:t>
            </a:r>
            <a:r>
              <a:rPr lang="pt-PT" sz="1100" dirty="0" err="1"/>
              <a:t>veteran</a:t>
            </a:r>
            <a:r>
              <a:rPr lang="pt-PT" sz="1100" dirty="0"/>
              <a:t> Ali </a:t>
            </a:r>
            <a:r>
              <a:rPr lang="pt-PT" sz="1100" dirty="0" err="1"/>
              <a:t>Krieger</a:t>
            </a:r>
            <a:r>
              <a:rPr lang="pt-PT" sz="1100" dirty="0"/>
              <a:t> </a:t>
            </a:r>
            <a:r>
              <a:rPr lang="pt-PT" sz="1100" dirty="0" err="1"/>
              <a:t>chose</a:t>
            </a:r>
            <a:r>
              <a:rPr lang="pt-PT" sz="1100" dirty="0"/>
              <a:t> to </a:t>
            </a:r>
            <a:r>
              <a:rPr lang="pt-PT" sz="1100" dirty="0" err="1"/>
              <a:t>wear</a:t>
            </a:r>
            <a:r>
              <a:rPr lang="pt-PT" sz="1100" dirty="0"/>
              <a:t> performance </a:t>
            </a:r>
            <a:r>
              <a:rPr lang="pt-PT" sz="1100" dirty="0" err="1"/>
              <a:t>protection</a:t>
            </a:r>
            <a:r>
              <a:rPr lang="pt-PT" sz="1100" dirty="0"/>
              <a:t> </a:t>
            </a:r>
            <a:r>
              <a:rPr lang="pt-PT" sz="1100" dirty="0" err="1"/>
              <a:t>headgear</a:t>
            </a:r>
            <a:r>
              <a:rPr lang="pt-PT" sz="1100" dirty="0"/>
              <a:t> </a:t>
            </a:r>
            <a:r>
              <a:rPr lang="pt-PT" sz="1100" dirty="0" err="1"/>
              <a:t>from</a:t>
            </a:r>
            <a:r>
              <a:rPr lang="pt-PT" sz="1100" dirty="0"/>
              <a:t> FIFA-</a:t>
            </a:r>
            <a:r>
              <a:rPr lang="pt-PT" sz="1100" dirty="0" err="1"/>
              <a:t>approved</a:t>
            </a:r>
            <a:r>
              <a:rPr lang="pt-PT" sz="1100" dirty="0"/>
              <a:t> </a:t>
            </a:r>
            <a:r>
              <a:rPr lang="pt-PT" sz="1100" dirty="0" err="1"/>
              <a:t>Unequal</a:t>
            </a:r>
            <a:r>
              <a:rPr lang="pt-PT" sz="1100" dirty="0"/>
              <a:t> Technologies </a:t>
            </a:r>
            <a:r>
              <a:rPr lang="pt-PT" sz="1100" dirty="0" err="1"/>
              <a:t>during</a:t>
            </a:r>
            <a:r>
              <a:rPr lang="pt-PT" sz="1100" dirty="0"/>
              <a:t> </a:t>
            </a:r>
            <a:r>
              <a:rPr lang="pt-PT" sz="1100" dirty="0" err="1"/>
              <a:t>this</a:t>
            </a:r>
            <a:r>
              <a:rPr lang="pt-PT" sz="1100" dirty="0"/>
              <a:t> </a:t>
            </a:r>
            <a:r>
              <a:rPr lang="pt-PT" sz="1100" dirty="0" err="1"/>
              <a:t>month’s</a:t>
            </a:r>
            <a:r>
              <a:rPr lang="pt-PT" sz="1100" dirty="0"/>
              <a:t> </a:t>
            </a:r>
            <a:r>
              <a:rPr lang="pt-PT" sz="1100" dirty="0" err="1"/>
              <a:t>women’s</a:t>
            </a:r>
            <a:r>
              <a:rPr lang="pt-PT" sz="1100" dirty="0"/>
              <a:t> soccer </a:t>
            </a:r>
            <a:r>
              <a:rPr lang="pt-PT" sz="1100" dirty="0" err="1"/>
              <a:t>tournament</a:t>
            </a:r>
            <a:r>
              <a:rPr lang="pt-PT" sz="1100" dirty="0"/>
              <a:t> in Canada. </a:t>
            </a:r>
            <a:r>
              <a:rPr lang="pt-PT" sz="1100" dirty="0" err="1"/>
              <a:t>Unequal</a:t>
            </a:r>
            <a:r>
              <a:rPr lang="pt-PT" sz="1100" dirty="0"/>
              <a:t> Halo, </a:t>
            </a:r>
            <a:r>
              <a:rPr lang="pt-PT" sz="1100" dirty="0" err="1"/>
              <a:t>which</a:t>
            </a:r>
            <a:r>
              <a:rPr lang="pt-PT" sz="1100" dirty="0"/>
              <a:t> looks similar to Petr </a:t>
            </a:r>
            <a:r>
              <a:rPr lang="pt-PT" sz="1100" dirty="0" err="1"/>
              <a:t>Cech’s</a:t>
            </a:r>
            <a:r>
              <a:rPr lang="pt-PT" sz="1100" dirty="0"/>
              <a:t> </a:t>
            </a:r>
            <a:r>
              <a:rPr lang="pt-PT" sz="1100" dirty="0" err="1"/>
              <a:t>famous</a:t>
            </a:r>
            <a:r>
              <a:rPr lang="pt-PT" sz="1100" dirty="0"/>
              <a:t> </a:t>
            </a:r>
            <a:r>
              <a:rPr lang="pt-PT" sz="1100" dirty="0" err="1"/>
              <a:t>black</a:t>
            </a:r>
            <a:r>
              <a:rPr lang="pt-PT" sz="1100" dirty="0"/>
              <a:t> </a:t>
            </a:r>
            <a:r>
              <a:rPr lang="pt-PT" sz="1100" dirty="0" err="1"/>
              <a:t>protective</a:t>
            </a:r>
            <a:r>
              <a:rPr lang="pt-PT" sz="1100" dirty="0"/>
              <a:t> </a:t>
            </a:r>
            <a:r>
              <a:rPr lang="pt-PT" sz="1100" dirty="0" err="1"/>
              <a:t>helmet</a:t>
            </a:r>
            <a:r>
              <a:rPr lang="pt-PT" sz="1100" dirty="0"/>
              <a:t>, combines </a:t>
            </a:r>
            <a:r>
              <a:rPr lang="pt-PT" sz="1100" dirty="0" err="1"/>
              <a:t>Kevlar</a:t>
            </a:r>
            <a:r>
              <a:rPr lang="pt-PT" sz="1100" dirty="0"/>
              <a:t>, </a:t>
            </a:r>
            <a:r>
              <a:rPr lang="pt-PT" sz="1100" dirty="0" err="1"/>
              <a:t>high-tensile</a:t>
            </a:r>
            <a:r>
              <a:rPr lang="pt-PT" sz="1100" dirty="0"/>
              <a:t> </a:t>
            </a:r>
            <a:r>
              <a:rPr lang="pt-PT" sz="1100" dirty="0" err="1"/>
              <a:t>strain</a:t>
            </a:r>
            <a:r>
              <a:rPr lang="pt-PT" sz="1100" dirty="0"/>
              <a:t> </a:t>
            </a:r>
            <a:r>
              <a:rPr lang="pt-PT" sz="1100" dirty="0" err="1"/>
              <a:t>fibres</a:t>
            </a:r>
            <a:r>
              <a:rPr lang="pt-PT" sz="1100" dirty="0"/>
              <a:t> </a:t>
            </a:r>
            <a:r>
              <a:rPr lang="pt-PT" sz="1100" dirty="0" err="1"/>
              <a:t>and</a:t>
            </a:r>
            <a:r>
              <a:rPr lang="pt-PT" sz="1100" dirty="0"/>
              <a:t> </a:t>
            </a:r>
            <a:r>
              <a:rPr lang="pt-PT" sz="1100" dirty="0" err="1"/>
              <a:t>an</a:t>
            </a:r>
            <a:r>
              <a:rPr lang="pt-PT" sz="1100" dirty="0"/>
              <a:t> </a:t>
            </a:r>
            <a:r>
              <a:rPr lang="pt-PT" sz="1100" dirty="0" err="1"/>
              <a:t>Accelleron</a:t>
            </a:r>
            <a:r>
              <a:rPr lang="pt-PT" sz="1100" dirty="0"/>
              <a:t> </a:t>
            </a:r>
            <a:r>
              <a:rPr lang="pt-PT" sz="1100" dirty="0" err="1"/>
              <a:t>composite</a:t>
            </a:r>
            <a:r>
              <a:rPr lang="pt-PT" sz="1100" dirty="0"/>
              <a:t> for </a:t>
            </a:r>
            <a:r>
              <a:rPr lang="pt-PT" sz="1100" dirty="0" err="1"/>
              <a:t>ballistic-strength</a:t>
            </a:r>
            <a:r>
              <a:rPr lang="pt-PT" sz="1100" dirty="0"/>
              <a:t> </a:t>
            </a:r>
            <a:r>
              <a:rPr lang="pt-PT" sz="1100" dirty="0" err="1"/>
              <a:t>protection</a:t>
            </a:r>
            <a:r>
              <a:rPr lang="pt-PT" sz="1100" dirty="0"/>
              <a:t> </a:t>
            </a:r>
            <a:r>
              <a:rPr lang="pt-PT" sz="1100" dirty="0" err="1"/>
              <a:t>against</a:t>
            </a:r>
            <a:r>
              <a:rPr lang="pt-PT" sz="1100" dirty="0"/>
              <a:t> </a:t>
            </a:r>
            <a:r>
              <a:rPr lang="pt-PT" sz="1100" dirty="0" err="1"/>
              <a:t>concussions</a:t>
            </a:r>
            <a:r>
              <a:rPr lang="pt-PT" sz="1100" dirty="0"/>
              <a:t>. </a:t>
            </a:r>
            <a:r>
              <a:rPr lang="pt-PT" sz="1100" dirty="0" err="1"/>
              <a:t>So</a:t>
            </a:r>
            <a:r>
              <a:rPr lang="pt-PT" sz="1100" dirty="0"/>
              <a:t> </a:t>
            </a:r>
            <a:r>
              <a:rPr lang="pt-PT" sz="1100" dirty="0" err="1"/>
              <a:t>when</a:t>
            </a:r>
            <a:r>
              <a:rPr lang="pt-PT" sz="1100" dirty="0"/>
              <a:t> force hits </a:t>
            </a:r>
            <a:r>
              <a:rPr lang="pt-PT" sz="1100" dirty="0" err="1"/>
              <a:t>the</a:t>
            </a:r>
            <a:r>
              <a:rPr lang="pt-PT" sz="1100" dirty="0"/>
              <a:t> 10-millimetres-thick Halo, </a:t>
            </a:r>
            <a:r>
              <a:rPr lang="pt-PT" sz="1100" dirty="0" err="1"/>
              <a:t>instead</a:t>
            </a:r>
            <a:r>
              <a:rPr lang="pt-PT" sz="1100" dirty="0"/>
              <a:t> </a:t>
            </a:r>
            <a:r>
              <a:rPr lang="pt-PT" sz="1100" dirty="0" err="1"/>
              <a:t>of</a:t>
            </a:r>
            <a:r>
              <a:rPr lang="pt-PT" sz="1100" dirty="0"/>
              <a:t> </a:t>
            </a:r>
            <a:r>
              <a:rPr lang="pt-PT" sz="1100" dirty="0" err="1"/>
              <a:t>pinpointing</a:t>
            </a:r>
            <a:r>
              <a:rPr lang="pt-PT" sz="1100" dirty="0"/>
              <a:t> </a:t>
            </a:r>
            <a:r>
              <a:rPr lang="pt-PT" sz="1100" dirty="0" err="1"/>
              <a:t>directly</a:t>
            </a:r>
            <a:r>
              <a:rPr lang="pt-PT" sz="1100" dirty="0"/>
              <a:t> </a:t>
            </a:r>
            <a:r>
              <a:rPr lang="pt-PT" sz="1100" dirty="0" err="1"/>
              <a:t>into</a:t>
            </a:r>
            <a:r>
              <a:rPr lang="pt-PT" sz="1100" dirty="0"/>
              <a:t> </a:t>
            </a:r>
            <a:r>
              <a:rPr lang="pt-PT" sz="1100" dirty="0" err="1"/>
              <a:t>the</a:t>
            </a:r>
            <a:r>
              <a:rPr lang="pt-PT" sz="1100" dirty="0"/>
              <a:t> </a:t>
            </a:r>
            <a:r>
              <a:rPr lang="pt-PT" sz="1100" dirty="0" err="1"/>
              <a:t>head</a:t>
            </a:r>
            <a:r>
              <a:rPr lang="pt-PT" sz="1100" dirty="0"/>
              <a:t> </a:t>
            </a:r>
            <a:r>
              <a:rPr lang="pt-PT" sz="1100" dirty="0" err="1"/>
              <a:t>at</a:t>
            </a:r>
            <a:r>
              <a:rPr lang="pt-PT" sz="1100" dirty="0"/>
              <a:t> </a:t>
            </a:r>
            <a:r>
              <a:rPr lang="pt-PT" sz="1100" dirty="0" err="1"/>
              <a:t>the</a:t>
            </a:r>
            <a:r>
              <a:rPr lang="pt-PT" sz="1100" dirty="0"/>
              <a:t> </a:t>
            </a:r>
            <a:r>
              <a:rPr lang="pt-PT" sz="1100" dirty="0" err="1"/>
              <a:t>point</a:t>
            </a:r>
            <a:r>
              <a:rPr lang="pt-PT" sz="1100" dirty="0"/>
              <a:t> </a:t>
            </a:r>
            <a:r>
              <a:rPr lang="pt-PT" sz="1100" dirty="0" err="1"/>
              <a:t>of</a:t>
            </a:r>
            <a:r>
              <a:rPr lang="pt-PT" sz="1100" dirty="0"/>
              <a:t> </a:t>
            </a:r>
            <a:r>
              <a:rPr lang="pt-PT" sz="1100" dirty="0" err="1"/>
              <a:t>impact</a:t>
            </a:r>
            <a:r>
              <a:rPr lang="pt-PT" sz="1100" dirty="0"/>
              <a:t>, </a:t>
            </a:r>
            <a:r>
              <a:rPr lang="pt-PT" sz="1100" dirty="0" err="1"/>
              <a:t>it</a:t>
            </a:r>
            <a:r>
              <a:rPr lang="pt-PT" sz="1100" dirty="0"/>
              <a:t> disperses </a:t>
            </a:r>
            <a:r>
              <a:rPr lang="pt-PT" sz="1100" dirty="0" err="1"/>
              <a:t>the</a:t>
            </a:r>
            <a:r>
              <a:rPr lang="pt-PT" sz="1100" dirty="0"/>
              <a:t> </a:t>
            </a:r>
            <a:r>
              <a:rPr lang="pt-PT" sz="1100" dirty="0" err="1"/>
              <a:t>energy</a:t>
            </a:r>
            <a:r>
              <a:rPr lang="pt-PT" sz="1100" dirty="0"/>
              <a:t> </a:t>
            </a:r>
            <a:r>
              <a:rPr lang="pt-PT" sz="1100" dirty="0" err="1"/>
              <a:t>throughout</a:t>
            </a:r>
            <a:r>
              <a:rPr lang="pt-PT" sz="1100" dirty="0"/>
              <a:t> </a:t>
            </a:r>
            <a:r>
              <a:rPr lang="pt-PT" sz="1100" dirty="0" err="1"/>
              <a:t>the</a:t>
            </a:r>
            <a:r>
              <a:rPr lang="pt-PT" sz="1100" dirty="0"/>
              <a:t> </a:t>
            </a:r>
            <a:r>
              <a:rPr lang="pt-PT" sz="1100" dirty="0" err="1"/>
              <a:t>entirety</a:t>
            </a:r>
            <a:r>
              <a:rPr lang="pt-PT" sz="1100" dirty="0"/>
              <a:t> </a:t>
            </a:r>
            <a:r>
              <a:rPr lang="pt-PT" sz="1100" dirty="0" err="1"/>
              <a:t>of</a:t>
            </a:r>
            <a:r>
              <a:rPr lang="pt-PT" sz="1100" dirty="0"/>
              <a:t> </a:t>
            </a:r>
            <a:r>
              <a:rPr lang="pt-PT" sz="1100" dirty="0" err="1"/>
              <a:t>the</a:t>
            </a:r>
            <a:r>
              <a:rPr lang="pt-PT" sz="1100" dirty="0"/>
              <a:t> </a:t>
            </a:r>
            <a:r>
              <a:rPr lang="pt-PT" sz="1100" dirty="0" err="1"/>
              <a:t>headband</a:t>
            </a:r>
            <a:r>
              <a:rPr lang="pt-PT" sz="1100" dirty="0"/>
              <a:t>.</a:t>
            </a:r>
          </a:p>
          <a:p>
            <a:pPr>
              <a:lnSpc>
                <a:spcPct val="170000"/>
              </a:lnSpc>
            </a:pPr>
            <a:endParaRPr lang="pt-PT" sz="1100" dirty="0" smtClean="0"/>
          </a:p>
          <a:p>
            <a:pPr>
              <a:lnSpc>
                <a:spcPct val="170000"/>
              </a:lnSpc>
            </a:pPr>
            <a:r>
              <a:rPr lang="pt-PT" sz="1100" dirty="0" err="1" smtClean="0"/>
              <a:t>Going</a:t>
            </a:r>
            <a:r>
              <a:rPr lang="pt-PT" sz="1100" dirty="0" smtClean="0"/>
              <a:t> </a:t>
            </a:r>
            <a:r>
              <a:rPr lang="pt-PT" sz="1100" dirty="0" err="1"/>
              <a:t>back</a:t>
            </a:r>
            <a:r>
              <a:rPr lang="pt-PT" sz="1100" dirty="0"/>
              <a:t> to soccer data, FIFA </a:t>
            </a:r>
            <a:r>
              <a:rPr lang="pt-PT" sz="1100" dirty="0" err="1"/>
              <a:t>relies</a:t>
            </a:r>
            <a:r>
              <a:rPr lang="pt-PT" sz="1100" dirty="0"/>
              <a:t> </a:t>
            </a:r>
            <a:r>
              <a:rPr lang="pt-PT" sz="1100" dirty="0" err="1"/>
              <a:t>on</a:t>
            </a:r>
            <a:r>
              <a:rPr lang="pt-PT" sz="1100" dirty="0"/>
              <a:t> a visual-</a:t>
            </a:r>
            <a:r>
              <a:rPr lang="pt-PT" sz="1100" dirty="0" err="1"/>
              <a:t>tracking</a:t>
            </a:r>
            <a:r>
              <a:rPr lang="pt-PT" sz="1100" dirty="0"/>
              <a:t> </a:t>
            </a:r>
            <a:r>
              <a:rPr lang="pt-PT" sz="1100" dirty="0" err="1"/>
              <a:t>technology</a:t>
            </a:r>
            <a:r>
              <a:rPr lang="pt-PT" sz="1100" dirty="0"/>
              <a:t> </a:t>
            </a:r>
            <a:r>
              <a:rPr lang="pt-PT" sz="1100" dirty="0" err="1"/>
              <a:t>called</a:t>
            </a:r>
            <a:r>
              <a:rPr lang="pt-PT" sz="1100" dirty="0"/>
              <a:t> </a:t>
            </a:r>
            <a:r>
              <a:rPr lang="pt-PT" sz="1100" dirty="0" err="1"/>
              <a:t>Matrics</a:t>
            </a:r>
            <a:r>
              <a:rPr lang="pt-PT" sz="1100" dirty="0"/>
              <a:t> to </a:t>
            </a:r>
            <a:r>
              <a:rPr lang="pt-PT" sz="1100" dirty="0" err="1"/>
              <a:t>provide</a:t>
            </a:r>
            <a:r>
              <a:rPr lang="pt-PT" sz="1100" dirty="0"/>
              <a:t> </a:t>
            </a:r>
            <a:r>
              <a:rPr lang="pt-PT" sz="1100" dirty="0" err="1"/>
              <a:t>extensive</a:t>
            </a:r>
            <a:r>
              <a:rPr lang="pt-PT" sz="1100" dirty="0"/>
              <a:t> data set in real time </a:t>
            </a:r>
            <a:r>
              <a:rPr lang="pt-PT" sz="1100" dirty="0" err="1"/>
              <a:t>that</a:t>
            </a:r>
            <a:r>
              <a:rPr lang="pt-PT" sz="1100" dirty="0"/>
              <a:t> </a:t>
            </a:r>
            <a:r>
              <a:rPr lang="pt-PT" sz="1100" dirty="0" err="1"/>
              <a:t>makes</a:t>
            </a:r>
            <a:r>
              <a:rPr lang="pt-PT" sz="1100" dirty="0"/>
              <a:t> </a:t>
            </a:r>
            <a:r>
              <a:rPr lang="pt-PT" sz="1100" dirty="0" err="1"/>
              <a:t>up</a:t>
            </a:r>
            <a:r>
              <a:rPr lang="pt-PT" sz="1100" dirty="0"/>
              <a:t> </a:t>
            </a:r>
            <a:r>
              <a:rPr lang="pt-PT" sz="1100" dirty="0" err="1"/>
              <a:t>the</a:t>
            </a:r>
            <a:r>
              <a:rPr lang="pt-PT" sz="1100" dirty="0"/>
              <a:t> </a:t>
            </a:r>
            <a:r>
              <a:rPr lang="pt-PT" sz="1100" dirty="0" err="1"/>
              <a:t>on</a:t>
            </a:r>
            <a:r>
              <a:rPr lang="pt-PT" sz="1100" dirty="0"/>
              <a:t>-site </a:t>
            </a:r>
            <a:r>
              <a:rPr lang="pt-PT" sz="1100" dirty="0" err="1"/>
              <a:t>heat</a:t>
            </a:r>
            <a:r>
              <a:rPr lang="pt-PT" sz="1100" dirty="0"/>
              <a:t> </a:t>
            </a:r>
            <a:r>
              <a:rPr lang="pt-PT" sz="1100" dirty="0" err="1"/>
              <a:t>maps</a:t>
            </a:r>
            <a:r>
              <a:rPr lang="pt-PT" sz="1100" dirty="0"/>
              <a:t>, passes </a:t>
            </a:r>
            <a:r>
              <a:rPr lang="pt-PT" sz="1100" dirty="0" err="1"/>
              <a:t>completed</a:t>
            </a:r>
            <a:r>
              <a:rPr lang="pt-PT" sz="1100" dirty="0"/>
              <a:t> </a:t>
            </a:r>
            <a:r>
              <a:rPr lang="pt-PT" sz="1100" dirty="0" err="1"/>
              <a:t>and</a:t>
            </a:r>
            <a:r>
              <a:rPr lang="pt-PT" sz="1100" dirty="0"/>
              <a:t> </a:t>
            </a:r>
            <a:r>
              <a:rPr lang="pt-PT" sz="1100" dirty="0" err="1"/>
              <a:t>distance</a:t>
            </a:r>
            <a:r>
              <a:rPr lang="pt-PT" sz="1100" dirty="0"/>
              <a:t> </a:t>
            </a:r>
            <a:r>
              <a:rPr lang="pt-PT" sz="1100" dirty="0" err="1"/>
              <a:t>covered</a:t>
            </a:r>
            <a:r>
              <a:rPr lang="pt-PT" sz="1100" dirty="0"/>
              <a:t>. </a:t>
            </a:r>
            <a:r>
              <a:rPr lang="pt-PT" sz="1100" dirty="0" err="1"/>
              <a:t>The</a:t>
            </a:r>
            <a:r>
              <a:rPr lang="pt-PT" sz="1100" dirty="0"/>
              <a:t> </a:t>
            </a:r>
            <a:r>
              <a:rPr lang="pt-PT" sz="1100" dirty="0" err="1"/>
              <a:t>company</a:t>
            </a:r>
            <a:r>
              <a:rPr lang="pt-PT" sz="1100" dirty="0"/>
              <a:t> </a:t>
            </a:r>
            <a:r>
              <a:rPr lang="pt-PT" sz="1100" dirty="0" err="1"/>
              <a:t>behind</a:t>
            </a:r>
            <a:r>
              <a:rPr lang="pt-PT" sz="1100" dirty="0"/>
              <a:t> </a:t>
            </a:r>
            <a:r>
              <a:rPr lang="pt-PT" sz="1100" dirty="0" err="1"/>
              <a:t>Matrics</a:t>
            </a:r>
            <a:r>
              <a:rPr lang="pt-PT" sz="1100" dirty="0"/>
              <a:t> </a:t>
            </a:r>
            <a:r>
              <a:rPr lang="pt-PT" sz="1100" dirty="0" err="1"/>
              <a:t>is</a:t>
            </a:r>
            <a:r>
              <a:rPr lang="pt-PT" sz="1100" dirty="0"/>
              <a:t> </a:t>
            </a:r>
            <a:r>
              <a:rPr lang="pt-PT" sz="1100" dirty="0" err="1"/>
              <a:t>an</a:t>
            </a:r>
            <a:r>
              <a:rPr lang="pt-PT" sz="1100" dirty="0"/>
              <a:t> </a:t>
            </a:r>
            <a:r>
              <a:rPr lang="pt-PT" sz="1100" dirty="0" err="1"/>
              <a:t>Italian</a:t>
            </a:r>
            <a:r>
              <a:rPr lang="pt-PT" sz="1100" dirty="0"/>
              <a:t> </a:t>
            </a:r>
            <a:r>
              <a:rPr lang="pt-PT" sz="1100" dirty="0" err="1"/>
              <a:t>firm</a:t>
            </a:r>
            <a:r>
              <a:rPr lang="pt-PT" sz="1100" dirty="0"/>
              <a:t> </a:t>
            </a:r>
            <a:r>
              <a:rPr lang="pt-PT" sz="1100" dirty="0" err="1"/>
              <a:t>called</a:t>
            </a:r>
            <a:r>
              <a:rPr lang="pt-PT" sz="1100" dirty="0"/>
              <a:t> </a:t>
            </a:r>
            <a:r>
              <a:rPr lang="pt-PT" sz="1100" dirty="0" err="1"/>
              <a:t>Deltatre</a:t>
            </a:r>
            <a:r>
              <a:rPr lang="pt-PT" sz="1100" dirty="0"/>
              <a:t> </a:t>
            </a:r>
            <a:r>
              <a:rPr lang="pt-PT" sz="1100" dirty="0" err="1"/>
              <a:t>that</a:t>
            </a:r>
            <a:r>
              <a:rPr lang="pt-PT" sz="1100" dirty="0"/>
              <a:t> uses </a:t>
            </a:r>
            <a:r>
              <a:rPr lang="pt-PT" sz="1100" dirty="0" err="1"/>
              <a:t>several</a:t>
            </a:r>
            <a:r>
              <a:rPr lang="pt-PT" sz="1100" dirty="0"/>
              <a:t> </a:t>
            </a:r>
            <a:r>
              <a:rPr lang="pt-PT" sz="1100" dirty="0" err="1"/>
              <a:t>technologies</a:t>
            </a:r>
            <a:r>
              <a:rPr lang="pt-PT" sz="1100" dirty="0"/>
              <a:t> </a:t>
            </a:r>
            <a:r>
              <a:rPr lang="pt-PT" sz="1100" dirty="0" err="1"/>
              <a:t>and</a:t>
            </a:r>
            <a:r>
              <a:rPr lang="pt-PT" sz="1100" dirty="0"/>
              <a:t> manual inputs </a:t>
            </a:r>
            <a:r>
              <a:rPr lang="pt-PT" sz="1100" dirty="0" err="1"/>
              <a:t>from</a:t>
            </a:r>
            <a:r>
              <a:rPr lang="pt-PT" sz="1100" dirty="0"/>
              <a:t> a </a:t>
            </a:r>
            <a:r>
              <a:rPr lang="pt-PT" sz="1100" dirty="0" err="1"/>
              <a:t>large</a:t>
            </a:r>
            <a:r>
              <a:rPr lang="pt-PT" sz="1100" dirty="0"/>
              <a:t> </a:t>
            </a:r>
            <a:r>
              <a:rPr lang="pt-PT" sz="1100" dirty="0" err="1"/>
              <a:t>crew</a:t>
            </a:r>
            <a:r>
              <a:rPr lang="pt-PT" sz="1100" dirty="0"/>
              <a:t> to </a:t>
            </a:r>
            <a:r>
              <a:rPr lang="pt-PT" sz="1100" dirty="0" err="1"/>
              <a:t>deliver</a:t>
            </a:r>
            <a:r>
              <a:rPr lang="pt-PT" sz="1100" dirty="0"/>
              <a:t> </a:t>
            </a:r>
            <a:r>
              <a:rPr lang="pt-PT" sz="1100" dirty="0" err="1"/>
              <a:t>the</a:t>
            </a:r>
            <a:r>
              <a:rPr lang="pt-PT" sz="1100" dirty="0"/>
              <a:t> real-time </a:t>
            </a:r>
            <a:r>
              <a:rPr lang="pt-PT" sz="1100" dirty="0" err="1"/>
              <a:t>stats</a:t>
            </a:r>
            <a:r>
              <a:rPr lang="pt-PT" sz="1100" dirty="0"/>
              <a:t>. </a:t>
            </a:r>
            <a:r>
              <a:rPr lang="pt-PT" sz="1100" dirty="0" err="1"/>
              <a:t>This</a:t>
            </a:r>
            <a:r>
              <a:rPr lang="pt-PT" sz="1100" dirty="0"/>
              <a:t> </a:t>
            </a:r>
            <a:r>
              <a:rPr lang="pt-PT" sz="1100" dirty="0" err="1"/>
              <a:t>technology</a:t>
            </a:r>
            <a:r>
              <a:rPr lang="pt-PT" sz="1100" dirty="0"/>
              <a:t> </a:t>
            </a:r>
            <a:r>
              <a:rPr lang="pt-PT" sz="1100" dirty="0" err="1"/>
              <a:t>has</a:t>
            </a:r>
            <a:r>
              <a:rPr lang="pt-PT" sz="1100" dirty="0"/>
              <a:t> </a:t>
            </a:r>
            <a:r>
              <a:rPr lang="pt-PT" sz="1100" dirty="0" err="1"/>
              <a:t>been</a:t>
            </a:r>
            <a:r>
              <a:rPr lang="pt-PT" sz="1100" dirty="0"/>
              <a:t> </a:t>
            </a:r>
            <a:r>
              <a:rPr lang="pt-PT" sz="1100" dirty="0" err="1"/>
              <a:t>around</a:t>
            </a:r>
            <a:r>
              <a:rPr lang="pt-PT" sz="1100" dirty="0"/>
              <a:t> for </a:t>
            </a:r>
            <a:r>
              <a:rPr lang="pt-PT" sz="1100" dirty="0" err="1"/>
              <a:t>years</a:t>
            </a:r>
            <a:r>
              <a:rPr lang="pt-PT" sz="1100" dirty="0"/>
              <a:t>, </a:t>
            </a:r>
            <a:r>
              <a:rPr lang="pt-PT" sz="1100" dirty="0" err="1"/>
              <a:t>but</a:t>
            </a:r>
            <a:r>
              <a:rPr lang="pt-PT" sz="1100" dirty="0"/>
              <a:t> </a:t>
            </a:r>
            <a:r>
              <a:rPr lang="pt-PT" sz="1100" dirty="0" err="1"/>
              <a:t>it’s</a:t>
            </a:r>
            <a:r>
              <a:rPr lang="pt-PT" sz="1100" dirty="0"/>
              <a:t> </a:t>
            </a:r>
            <a:r>
              <a:rPr lang="pt-PT" sz="1100" dirty="0" err="1"/>
              <a:t>becoming</a:t>
            </a:r>
            <a:r>
              <a:rPr lang="pt-PT" sz="1100" dirty="0"/>
              <a:t> more </a:t>
            </a:r>
            <a:r>
              <a:rPr lang="pt-PT" sz="1100" dirty="0" err="1"/>
              <a:t>diverse</a:t>
            </a:r>
            <a:r>
              <a:rPr lang="pt-PT" sz="1100" dirty="0"/>
              <a:t>, </a:t>
            </a:r>
            <a:r>
              <a:rPr lang="pt-PT" sz="1100" dirty="0" err="1"/>
              <a:t>detailed</a:t>
            </a:r>
            <a:r>
              <a:rPr lang="pt-PT" sz="1100" dirty="0"/>
              <a:t> </a:t>
            </a:r>
            <a:r>
              <a:rPr lang="pt-PT" sz="1100" dirty="0" err="1"/>
              <a:t>and</a:t>
            </a:r>
            <a:r>
              <a:rPr lang="pt-PT" sz="1100" dirty="0"/>
              <a:t> </a:t>
            </a:r>
            <a:r>
              <a:rPr lang="pt-PT" sz="1100" dirty="0" err="1"/>
              <a:t>accurate</a:t>
            </a:r>
            <a:r>
              <a:rPr lang="pt-PT" sz="1100" dirty="0"/>
              <a:t>.</a:t>
            </a:r>
          </a:p>
          <a:p>
            <a:pPr>
              <a:lnSpc>
                <a:spcPct val="170000"/>
              </a:lnSpc>
            </a:pPr>
            <a:endParaRPr lang="pt-PT" sz="1100" dirty="0" smtClean="0"/>
          </a:p>
          <a:p>
            <a:pPr>
              <a:lnSpc>
                <a:spcPct val="170000"/>
              </a:lnSpc>
            </a:pPr>
            <a:r>
              <a:rPr lang="pt-PT" sz="1100" dirty="0" err="1" smtClean="0"/>
              <a:t>Deltatre</a:t>
            </a:r>
            <a:r>
              <a:rPr lang="pt-PT" sz="1100" dirty="0" smtClean="0"/>
              <a:t> </a:t>
            </a:r>
            <a:r>
              <a:rPr lang="pt-PT" sz="1100" dirty="0" err="1"/>
              <a:t>has</a:t>
            </a:r>
            <a:r>
              <a:rPr lang="pt-PT" sz="1100" dirty="0"/>
              <a:t> </a:t>
            </a:r>
            <a:r>
              <a:rPr lang="pt-PT" sz="1100" dirty="0" err="1"/>
              <a:t>also</a:t>
            </a:r>
            <a:r>
              <a:rPr lang="pt-PT" sz="1100" dirty="0"/>
              <a:t> </a:t>
            </a:r>
            <a:r>
              <a:rPr lang="pt-PT" sz="1100" dirty="0" err="1"/>
              <a:t>been</a:t>
            </a:r>
            <a:r>
              <a:rPr lang="pt-PT" sz="1100" dirty="0"/>
              <a:t> </a:t>
            </a:r>
            <a:r>
              <a:rPr lang="pt-PT" sz="1100" dirty="0" err="1"/>
              <a:t>appointed</a:t>
            </a:r>
            <a:r>
              <a:rPr lang="pt-PT" sz="1100" dirty="0"/>
              <a:t> </a:t>
            </a:r>
            <a:r>
              <a:rPr lang="pt-PT" sz="1100" dirty="0" err="1"/>
              <a:t>by</a:t>
            </a:r>
            <a:r>
              <a:rPr lang="pt-PT" sz="1100" dirty="0"/>
              <a:t> UEFA to </a:t>
            </a:r>
            <a:r>
              <a:rPr lang="pt-PT" sz="1100" dirty="0" err="1"/>
              <a:t>provide</a:t>
            </a:r>
            <a:r>
              <a:rPr lang="pt-PT" sz="1100" dirty="0"/>
              <a:t> a </a:t>
            </a:r>
            <a:r>
              <a:rPr lang="pt-PT" sz="1100" dirty="0" err="1"/>
              <a:t>number</a:t>
            </a:r>
            <a:r>
              <a:rPr lang="pt-PT" sz="1100" dirty="0"/>
              <a:t> </a:t>
            </a:r>
            <a:r>
              <a:rPr lang="pt-PT" sz="1100" dirty="0" err="1"/>
              <a:t>of</a:t>
            </a:r>
            <a:r>
              <a:rPr lang="pt-PT" sz="1100" dirty="0"/>
              <a:t> </a:t>
            </a:r>
            <a:r>
              <a:rPr lang="pt-PT" sz="1100" dirty="0" err="1"/>
              <a:t>services</a:t>
            </a:r>
            <a:r>
              <a:rPr lang="pt-PT" sz="1100" dirty="0"/>
              <a:t> </a:t>
            </a:r>
            <a:r>
              <a:rPr lang="pt-PT" sz="1100" dirty="0" err="1"/>
              <a:t>from</a:t>
            </a:r>
            <a:r>
              <a:rPr lang="pt-PT" sz="1100" dirty="0"/>
              <a:t> </a:t>
            </a:r>
            <a:r>
              <a:rPr lang="pt-PT" sz="1100" dirty="0" err="1"/>
              <a:t>each</a:t>
            </a:r>
            <a:r>
              <a:rPr lang="pt-PT" sz="1100" dirty="0"/>
              <a:t> </a:t>
            </a:r>
            <a:r>
              <a:rPr lang="pt-PT" sz="1100" dirty="0" err="1"/>
              <a:t>Champions</a:t>
            </a:r>
            <a:r>
              <a:rPr lang="pt-PT" sz="1100" dirty="0"/>
              <a:t> </a:t>
            </a:r>
            <a:r>
              <a:rPr lang="pt-PT" sz="1100" dirty="0" err="1"/>
              <a:t>League</a:t>
            </a:r>
            <a:r>
              <a:rPr lang="pt-PT" sz="1100" dirty="0"/>
              <a:t> </a:t>
            </a:r>
            <a:r>
              <a:rPr lang="pt-PT" sz="1100" dirty="0" err="1"/>
              <a:t>venue</a:t>
            </a:r>
            <a:r>
              <a:rPr lang="pt-PT" sz="1100" dirty="0"/>
              <a:t>. </a:t>
            </a:r>
            <a:r>
              <a:rPr lang="pt-PT" sz="1100" dirty="0" err="1"/>
              <a:t>These</a:t>
            </a:r>
            <a:r>
              <a:rPr lang="pt-PT" sz="1100" dirty="0"/>
              <a:t> </a:t>
            </a:r>
            <a:r>
              <a:rPr lang="pt-PT" sz="1100" dirty="0" err="1"/>
              <a:t>include</a:t>
            </a:r>
            <a:r>
              <a:rPr lang="pt-PT" sz="1100" dirty="0"/>
              <a:t> </a:t>
            </a:r>
            <a:r>
              <a:rPr lang="pt-PT" sz="1100" dirty="0" err="1"/>
              <a:t>on-air</a:t>
            </a:r>
            <a:r>
              <a:rPr lang="pt-PT" sz="1100" dirty="0"/>
              <a:t> </a:t>
            </a:r>
            <a:r>
              <a:rPr lang="pt-PT" sz="1100" dirty="0" err="1"/>
              <a:t>graphics</a:t>
            </a:r>
            <a:r>
              <a:rPr lang="pt-PT" sz="1100" dirty="0"/>
              <a:t> </a:t>
            </a:r>
            <a:r>
              <a:rPr lang="pt-PT" sz="1100" dirty="0" err="1"/>
              <a:t>generation</a:t>
            </a:r>
            <a:r>
              <a:rPr lang="pt-PT" sz="1100" dirty="0"/>
              <a:t>, </a:t>
            </a:r>
            <a:r>
              <a:rPr lang="pt-PT" sz="1100" dirty="0" err="1"/>
              <a:t>which</a:t>
            </a:r>
            <a:r>
              <a:rPr lang="pt-PT" sz="1100" dirty="0"/>
              <a:t> </a:t>
            </a:r>
            <a:r>
              <a:rPr lang="pt-PT" sz="1100" dirty="0" err="1"/>
              <a:t>is</a:t>
            </a:r>
            <a:r>
              <a:rPr lang="pt-PT" sz="1100" dirty="0"/>
              <a:t> </a:t>
            </a:r>
            <a:r>
              <a:rPr lang="pt-PT" sz="1100" dirty="0" err="1"/>
              <a:t>directly</a:t>
            </a:r>
            <a:r>
              <a:rPr lang="pt-PT" sz="1100" dirty="0"/>
              <a:t> </a:t>
            </a:r>
            <a:r>
              <a:rPr lang="pt-PT" sz="1100" dirty="0" err="1"/>
              <a:t>embedded</a:t>
            </a:r>
            <a:r>
              <a:rPr lang="pt-PT" sz="1100" dirty="0"/>
              <a:t> </a:t>
            </a:r>
            <a:r>
              <a:rPr lang="pt-PT" sz="1100" dirty="0" err="1"/>
              <a:t>into</a:t>
            </a:r>
            <a:r>
              <a:rPr lang="pt-PT" sz="1100" dirty="0"/>
              <a:t> </a:t>
            </a:r>
            <a:r>
              <a:rPr lang="pt-PT" sz="1100" dirty="0" err="1"/>
              <a:t>the</a:t>
            </a:r>
            <a:r>
              <a:rPr lang="pt-PT" sz="1100" dirty="0"/>
              <a:t> multilateral </a:t>
            </a:r>
            <a:r>
              <a:rPr lang="pt-PT" sz="1100" dirty="0" err="1"/>
              <a:t>feed</a:t>
            </a:r>
            <a:r>
              <a:rPr lang="pt-PT" sz="1100" dirty="0"/>
              <a:t>, </a:t>
            </a:r>
            <a:r>
              <a:rPr lang="pt-PT" sz="1100" dirty="0" err="1"/>
              <a:t>and</a:t>
            </a:r>
            <a:r>
              <a:rPr lang="pt-PT" sz="1100" dirty="0"/>
              <a:t> data capture for </a:t>
            </a:r>
            <a:r>
              <a:rPr lang="pt-PT" sz="1100" dirty="0" err="1"/>
              <a:t>UEFA’s</a:t>
            </a:r>
            <a:r>
              <a:rPr lang="pt-PT" sz="1100" dirty="0"/>
              <a:t> </a:t>
            </a:r>
            <a:r>
              <a:rPr lang="pt-PT" sz="1100" dirty="0" err="1"/>
              <a:t>official</a:t>
            </a:r>
            <a:r>
              <a:rPr lang="pt-PT" sz="1100" dirty="0"/>
              <a:t> </a:t>
            </a:r>
            <a:r>
              <a:rPr lang="pt-PT" sz="1100" dirty="0" err="1"/>
              <a:t>results</a:t>
            </a:r>
            <a:r>
              <a:rPr lang="pt-PT" sz="1100" dirty="0"/>
              <a:t> </a:t>
            </a:r>
            <a:r>
              <a:rPr lang="pt-PT" sz="1100" dirty="0" err="1"/>
              <a:t>system</a:t>
            </a:r>
            <a:r>
              <a:rPr lang="pt-PT" sz="1100" dirty="0"/>
              <a:t>, </a:t>
            </a:r>
            <a:r>
              <a:rPr lang="pt-PT" sz="1100" dirty="0" err="1"/>
              <a:t>produced</a:t>
            </a:r>
            <a:r>
              <a:rPr lang="pt-PT" sz="1100" dirty="0"/>
              <a:t> </a:t>
            </a:r>
            <a:r>
              <a:rPr lang="pt-PT" sz="1100" dirty="0" err="1"/>
              <a:t>using</a:t>
            </a:r>
            <a:r>
              <a:rPr lang="pt-PT" sz="1100" dirty="0"/>
              <a:t> a </a:t>
            </a:r>
            <a:r>
              <a:rPr lang="pt-PT" sz="1100" dirty="0" err="1"/>
              <a:t>combination</a:t>
            </a:r>
            <a:r>
              <a:rPr lang="pt-PT" sz="1100" dirty="0"/>
              <a:t> </a:t>
            </a:r>
            <a:r>
              <a:rPr lang="pt-PT" sz="1100" dirty="0" err="1"/>
              <a:t>of</a:t>
            </a:r>
            <a:r>
              <a:rPr lang="pt-PT" sz="1100" dirty="0"/>
              <a:t> a </a:t>
            </a:r>
            <a:r>
              <a:rPr lang="pt-PT" sz="1100" dirty="0" err="1"/>
              <a:t>player</a:t>
            </a:r>
            <a:r>
              <a:rPr lang="pt-PT" sz="1100" dirty="0"/>
              <a:t> </a:t>
            </a:r>
            <a:r>
              <a:rPr lang="pt-PT" sz="1100" dirty="0" err="1"/>
              <a:t>tracking</a:t>
            </a:r>
            <a:r>
              <a:rPr lang="pt-PT" sz="1100" dirty="0"/>
              <a:t> </a:t>
            </a:r>
            <a:r>
              <a:rPr lang="pt-PT" sz="1100" dirty="0" err="1"/>
              <a:t>system</a:t>
            </a:r>
            <a:r>
              <a:rPr lang="pt-PT" sz="1100" dirty="0"/>
              <a:t> </a:t>
            </a:r>
            <a:r>
              <a:rPr lang="pt-PT" sz="1100" dirty="0" err="1"/>
              <a:t>and</a:t>
            </a:r>
            <a:r>
              <a:rPr lang="pt-PT" sz="1100" dirty="0"/>
              <a:t> </a:t>
            </a:r>
            <a:r>
              <a:rPr lang="pt-PT" sz="1100" dirty="0" err="1"/>
              <a:t>dedicated</a:t>
            </a:r>
            <a:r>
              <a:rPr lang="pt-PT" sz="1100" dirty="0"/>
              <a:t> </a:t>
            </a:r>
            <a:r>
              <a:rPr lang="pt-PT" sz="1100" dirty="0" err="1"/>
              <a:t>in-venue</a:t>
            </a:r>
            <a:r>
              <a:rPr lang="pt-PT" sz="1100" dirty="0"/>
              <a:t> </a:t>
            </a:r>
            <a:r>
              <a:rPr lang="pt-PT" sz="1100" dirty="0" err="1"/>
              <a:t>spotters</a:t>
            </a:r>
            <a:r>
              <a:rPr lang="pt-PT" sz="1100" dirty="0"/>
              <a:t>. </a:t>
            </a:r>
            <a:r>
              <a:rPr lang="pt-PT" sz="1100" dirty="0" err="1"/>
              <a:t>On</a:t>
            </a:r>
            <a:r>
              <a:rPr lang="pt-PT" sz="1100" dirty="0"/>
              <a:t> </a:t>
            </a:r>
            <a:r>
              <a:rPr lang="pt-PT" sz="1100" dirty="0" err="1"/>
              <a:t>UEFA’s</a:t>
            </a:r>
            <a:r>
              <a:rPr lang="pt-PT" sz="1100" dirty="0"/>
              <a:t> website </a:t>
            </a:r>
            <a:r>
              <a:rPr lang="pt-PT" sz="1100" dirty="0" err="1"/>
              <a:t>one</a:t>
            </a:r>
            <a:r>
              <a:rPr lang="pt-PT" sz="1100" dirty="0"/>
              <a:t> can </a:t>
            </a:r>
            <a:r>
              <a:rPr lang="pt-PT" sz="1100" dirty="0" err="1"/>
              <a:t>find</a:t>
            </a:r>
            <a:r>
              <a:rPr lang="pt-PT" sz="1100" dirty="0"/>
              <a:t> a </a:t>
            </a:r>
            <a:r>
              <a:rPr lang="pt-PT" sz="1100" dirty="0">
                <a:hlinkClick r:id="rId2"/>
              </a:rPr>
              <a:t>comprehensive list of stats for players, clubs, groups, matches and goal times.</a:t>
            </a:r>
            <a:endParaRPr lang="pt-PT" sz="1100" dirty="0"/>
          </a:p>
        </p:txBody>
      </p:sp>
    </p:spTree>
    <p:extLst>
      <p:ext uri="{BB962C8B-B14F-4D97-AF65-F5344CB8AC3E}">
        <p14:creationId xmlns:p14="http://schemas.microsoft.com/office/powerpoint/2010/main" val="2048747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err="1" smtClean="0"/>
              <a:t>World</a:t>
            </a:r>
            <a:r>
              <a:rPr lang="pt-PT" dirty="0" smtClean="0"/>
              <a:t> </a:t>
            </a:r>
            <a:r>
              <a:rPr lang="pt-PT" dirty="0" err="1" smtClean="0"/>
              <a:t>of</a:t>
            </a:r>
            <a:r>
              <a:rPr lang="pt-PT" dirty="0" smtClean="0"/>
              <a:t> soccer</a:t>
            </a:r>
            <a:endParaRPr lang="pt-PT" dirty="0"/>
          </a:p>
        </p:txBody>
      </p:sp>
      <p:sp>
        <p:nvSpPr>
          <p:cNvPr id="3" name="Marcador de Posição de Conteúdo 2"/>
          <p:cNvSpPr>
            <a:spLocks noGrp="1"/>
          </p:cNvSpPr>
          <p:nvPr>
            <p:ph idx="1"/>
          </p:nvPr>
        </p:nvSpPr>
        <p:spPr>
          <a:xfrm>
            <a:off x="457200" y="1196752"/>
            <a:ext cx="8363272" cy="4929411"/>
          </a:xfrm>
        </p:spPr>
        <p:txBody>
          <a:bodyPr>
            <a:normAutofit/>
          </a:bodyPr>
          <a:lstStyle/>
          <a:p>
            <a:pPr>
              <a:lnSpc>
                <a:spcPct val="170000"/>
              </a:lnSpc>
            </a:pPr>
            <a:r>
              <a:rPr lang="pt-PT" sz="1100" dirty="0" smtClean="0"/>
              <a:t>FIFA </a:t>
            </a:r>
            <a:r>
              <a:rPr lang="pt-PT" sz="1100" dirty="0" err="1"/>
              <a:t>also</a:t>
            </a:r>
            <a:r>
              <a:rPr lang="pt-PT" sz="1100" dirty="0"/>
              <a:t> </a:t>
            </a:r>
            <a:r>
              <a:rPr lang="pt-PT" sz="1100" dirty="0" err="1"/>
              <a:t>collaborates</a:t>
            </a:r>
            <a:r>
              <a:rPr lang="pt-PT" sz="1100" dirty="0"/>
              <a:t> </a:t>
            </a:r>
            <a:r>
              <a:rPr lang="pt-PT" sz="1100" dirty="0" err="1"/>
              <a:t>with</a:t>
            </a:r>
            <a:r>
              <a:rPr lang="pt-PT" sz="1100" dirty="0"/>
              <a:t> </a:t>
            </a:r>
            <a:r>
              <a:rPr lang="pt-PT" sz="1100" dirty="0" err="1"/>
              <a:t>Infostrada</a:t>
            </a:r>
            <a:r>
              <a:rPr lang="pt-PT" sz="1100" dirty="0"/>
              <a:t>, </a:t>
            </a:r>
            <a:r>
              <a:rPr lang="pt-PT" sz="1100" dirty="0" err="1"/>
              <a:t>which</a:t>
            </a:r>
            <a:r>
              <a:rPr lang="pt-PT" sz="1100" dirty="0"/>
              <a:t> </a:t>
            </a:r>
            <a:r>
              <a:rPr lang="pt-PT" sz="1100" dirty="0" err="1"/>
              <a:t>delivers</a:t>
            </a:r>
            <a:r>
              <a:rPr lang="pt-PT" sz="1100" dirty="0"/>
              <a:t> live-match </a:t>
            </a:r>
            <a:r>
              <a:rPr lang="pt-PT" sz="1100" dirty="0" err="1"/>
              <a:t>coverage</a:t>
            </a:r>
            <a:r>
              <a:rPr lang="pt-PT" sz="1100" dirty="0"/>
              <a:t> (</a:t>
            </a:r>
            <a:r>
              <a:rPr lang="pt-PT" sz="1100" dirty="0" err="1"/>
              <a:t>streaming</a:t>
            </a:r>
            <a:r>
              <a:rPr lang="pt-PT" sz="1100" dirty="0"/>
              <a:t>) </a:t>
            </a:r>
            <a:r>
              <a:rPr lang="pt-PT" sz="1100" dirty="0" err="1"/>
              <a:t>services</a:t>
            </a:r>
            <a:r>
              <a:rPr lang="pt-PT" sz="1100" dirty="0"/>
              <a:t>, </a:t>
            </a:r>
            <a:r>
              <a:rPr lang="pt-PT" sz="1100" dirty="0" err="1"/>
              <a:t>and</a:t>
            </a:r>
            <a:r>
              <a:rPr lang="pt-PT" sz="1100" dirty="0"/>
              <a:t> </a:t>
            </a:r>
            <a:r>
              <a:rPr lang="pt-PT" sz="1100" dirty="0" err="1"/>
              <a:t>develops</a:t>
            </a:r>
            <a:r>
              <a:rPr lang="pt-PT" sz="1100" dirty="0"/>
              <a:t> </a:t>
            </a:r>
            <a:r>
              <a:rPr lang="pt-PT" sz="1100" dirty="0" err="1"/>
              <a:t>and</a:t>
            </a:r>
            <a:r>
              <a:rPr lang="pt-PT" sz="1100" dirty="0"/>
              <a:t> </a:t>
            </a:r>
            <a:r>
              <a:rPr lang="pt-PT" sz="1100" dirty="0" err="1"/>
              <a:t>calculates</a:t>
            </a:r>
            <a:r>
              <a:rPr lang="pt-PT" sz="1100" dirty="0"/>
              <a:t> a </a:t>
            </a:r>
            <a:r>
              <a:rPr lang="pt-PT" sz="1100" dirty="0" err="1"/>
              <a:t>World</a:t>
            </a:r>
            <a:r>
              <a:rPr lang="pt-PT" sz="1100" dirty="0"/>
              <a:t> Ranking for </a:t>
            </a:r>
            <a:r>
              <a:rPr lang="pt-PT" sz="1100" dirty="0" err="1"/>
              <a:t>the</a:t>
            </a:r>
            <a:r>
              <a:rPr lang="pt-PT" sz="1100" dirty="0"/>
              <a:t> </a:t>
            </a:r>
            <a:r>
              <a:rPr lang="pt-PT" sz="1100" dirty="0" err="1"/>
              <a:t>women’s</a:t>
            </a:r>
            <a:r>
              <a:rPr lang="pt-PT" sz="1100" dirty="0"/>
              <a:t> </a:t>
            </a:r>
            <a:r>
              <a:rPr lang="pt-PT" sz="1100" dirty="0" err="1"/>
              <a:t>national</a:t>
            </a:r>
            <a:r>
              <a:rPr lang="pt-PT" sz="1100" dirty="0"/>
              <a:t> teams </a:t>
            </a:r>
            <a:r>
              <a:rPr lang="pt-PT" sz="1100" dirty="0" err="1"/>
              <a:t>associated</a:t>
            </a:r>
            <a:r>
              <a:rPr lang="pt-PT" sz="1100" dirty="0"/>
              <a:t> </a:t>
            </a:r>
            <a:r>
              <a:rPr lang="pt-PT" sz="1100" dirty="0" err="1"/>
              <a:t>with</a:t>
            </a:r>
            <a:r>
              <a:rPr lang="pt-PT" sz="1100" dirty="0"/>
              <a:t> </a:t>
            </a:r>
            <a:r>
              <a:rPr lang="pt-PT" sz="1100" dirty="0" err="1"/>
              <a:t>FIFA’s</a:t>
            </a:r>
            <a:r>
              <a:rPr lang="pt-PT" sz="1100" dirty="0"/>
              <a:t> </a:t>
            </a:r>
            <a:r>
              <a:rPr lang="pt-PT" sz="1100" dirty="0" err="1"/>
              <a:t>competitions</a:t>
            </a:r>
            <a:r>
              <a:rPr lang="pt-PT" sz="1100" dirty="0"/>
              <a:t>. </a:t>
            </a:r>
            <a:r>
              <a:rPr lang="pt-PT" sz="1100" dirty="0" err="1"/>
              <a:t>Apart</a:t>
            </a:r>
            <a:r>
              <a:rPr lang="pt-PT" sz="1100" dirty="0"/>
              <a:t> </a:t>
            </a:r>
            <a:r>
              <a:rPr lang="pt-PT" sz="1100" dirty="0" err="1"/>
              <a:t>from</a:t>
            </a:r>
            <a:r>
              <a:rPr lang="pt-PT" sz="1100" dirty="0"/>
              <a:t> </a:t>
            </a:r>
            <a:r>
              <a:rPr lang="pt-PT" sz="1100" dirty="0" err="1"/>
              <a:t>Deltratre</a:t>
            </a:r>
            <a:r>
              <a:rPr lang="pt-PT" sz="1100" dirty="0"/>
              <a:t> </a:t>
            </a:r>
            <a:r>
              <a:rPr lang="pt-PT" sz="1100" dirty="0" err="1"/>
              <a:t>and</a:t>
            </a:r>
            <a:r>
              <a:rPr lang="pt-PT" sz="1100" dirty="0"/>
              <a:t> </a:t>
            </a:r>
            <a:r>
              <a:rPr lang="pt-PT" sz="1100" dirty="0" err="1"/>
              <a:t>Infostrada</a:t>
            </a:r>
            <a:r>
              <a:rPr lang="pt-PT" sz="1100" dirty="0"/>
              <a:t>, sports data </a:t>
            </a:r>
            <a:r>
              <a:rPr lang="pt-PT" sz="1100" dirty="0" err="1"/>
              <a:t>markets</a:t>
            </a:r>
            <a:r>
              <a:rPr lang="pt-PT" sz="1100" dirty="0"/>
              <a:t> </a:t>
            </a:r>
            <a:r>
              <a:rPr lang="pt-PT" sz="1100" dirty="0" err="1"/>
              <a:t>have</a:t>
            </a:r>
            <a:r>
              <a:rPr lang="pt-PT" sz="1100" dirty="0"/>
              <a:t> </a:t>
            </a:r>
            <a:r>
              <a:rPr lang="pt-PT" sz="1100" dirty="0" err="1"/>
              <a:t>other</a:t>
            </a:r>
            <a:r>
              <a:rPr lang="pt-PT" sz="1100" dirty="0"/>
              <a:t> </a:t>
            </a:r>
            <a:r>
              <a:rPr lang="pt-PT" sz="1100" dirty="0" err="1"/>
              <a:t>big</a:t>
            </a:r>
            <a:r>
              <a:rPr lang="pt-PT" sz="1100" dirty="0"/>
              <a:t> </a:t>
            </a:r>
            <a:r>
              <a:rPr lang="pt-PT" sz="1100" dirty="0" err="1"/>
              <a:t>players</a:t>
            </a:r>
            <a:r>
              <a:rPr lang="pt-PT" sz="1100" dirty="0"/>
              <a:t>. </a:t>
            </a:r>
            <a:r>
              <a:rPr lang="pt-PT" sz="1100" dirty="0" err="1"/>
              <a:t>One</a:t>
            </a:r>
            <a:r>
              <a:rPr lang="pt-PT" sz="1100" dirty="0"/>
              <a:t> </a:t>
            </a:r>
            <a:r>
              <a:rPr lang="pt-PT" sz="1100" dirty="0" err="1"/>
              <a:t>of</a:t>
            </a:r>
            <a:r>
              <a:rPr lang="pt-PT" sz="1100" dirty="0"/>
              <a:t> </a:t>
            </a:r>
            <a:r>
              <a:rPr lang="pt-PT" sz="1100" dirty="0" err="1"/>
              <a:t>them</a:t>
            </a:r>
            <a:r>
              <a:rPr lang="pt-PT" sz="1100" dirty="0"/>
              <a:t> </a:t>
            </a:r>
            <a:r>
              <a:rPr lang="pt-PT" sz="1100" dirty="0" err="1"/>
              <a:t>is</a:t>
            </a:r>
            <a:r>
              <a:rPr lang="pt-PT" sz="1100" dirty="0"/>
              <a:t> </a:t>
            </a:r>
            <a:r>
              <a:rPr lang="pt-PT" sz="1100" dirty="0" err="1"/>
              <a:t>ChyronHego</a:t>
            </a:r>
            <a:r>
              <a:rPr lang="pt-PT" sz="1100" dirty="0"/>
              <a:t>, </a:t>
            </a:r>
            <a:r>
              <a:rPr lang="pt-PT" sz="1100" dirty="0" err="1"/>
              <a:t>mostly</a:t>
            </a:r>
            <a:r>
              <a:rPr lang="pt-PT" sz="1100" dirty="0"/>
              <a:t> </a:t>
            </a:r>
            <a:r>
              <a:rPr lang="pt-PT" sz="1100" dirty="0" err="1"/>
              <a:t>known</a:t>
            </a:r>
            <a:r>
              <a:rPr lang="pt-PT" sz="1100" dirty="0"/>
              <a:t> for </a:t>
            </a:r>
            <a:r>
              <a:rPr lang="pt-PT" sz="1100" dirty="0" err="1"/>
              <a:t>its</a:t>
            </a:r>
            <a:r>
              <a:rPr lang="pt-PT" sz="1100" dirty="0"/>
              <a:t> </a:t>
            </a:r>
            <a:r>
              <a:rPr lang="pt-PT" sz="1100" dirty="0" err="1"/>
              <a:t>player-tracking</a:t>
            </a:r>
            <a:r>
              <a:rPr lang="pt-PT" sz="1100" dirty="0"/>
              <a:t> </a:t>
            </a:r>
            <a:r>
              <a:rPr lang="pt-PT" sz="1100" dirty="0" err="1"/>
              <a:t>technology</a:t>
            </a:r>
            <a:r>
              <a:rPr lang="pt-PT" sz="1100" dirty="0"/>
              <a:t> TRACAB, </a:t>
            </a:r>
            <a:r>
              <a:rPr lang="pt-PT" sz="1100" dirty="0" err="1"/>
              <a:t>which</a:t>
            </a:r>
            <a:r>
              <a:rPr lang="pt-PT" sz="1100" dirty="0"/>
              <a:t> uses </a:t>
            </a:r>
            <a:r>
              <a:rPr lang="pt-PT" sz="1100" dirty="0" err="1"/>
              <a:t>advanced</a:t>
            </a:r>
            <a:r>
              <a:rPr lang="pt-PT" sz="1100" dirty="0"/>
              <a:t> </a:t>
            </a:r>
            <a:r>
              <a:rPr lang="pt-PT" sz="1100" dirty="0" err="1"/>
              <a:t>patented</a:t>
            </a:r>
            <a:r>
              <a:rPr lang="pt-PT" sz="1100" dirty="0"/>
              <a:t> </a:t>
            </a:r>
            <a:r>
              <a:rPr lang="pt-PT" sz="1100" dirty="0" err="1"/>
              <a:t>image</a:t>
            </a:r>
            <a:r>
              <a:rPr lang="pt-PT" sz="1100" dirty="0"/>
              <a:t> </a:t>
            </a:r>
            <a:r>
              <a:rPr lang="pt-PT" sz="1100" dirty="0" err="1"/>
              <a:t>processing</a:t>
            </a:r>
            <a:r>
              <a:rPr lang="pt-PT" sz="1100" dirty="0"/>
              <a:t> </a:t>
            </a:r>
            <a:r>
              <a:rPr lang="pt-PT" sz="1100" dirty="0" err="1"/>
              <a:t>technology</a:t>
            </a:r>
            <a:r>
              <a:rPr lang="pt-PT" sz="1100" dirty="0"/>
              <a:t> to </a:t>
            </a:r>
            <a:r>
              <a:rPr lang="pt-PT" sz="1100" dirty="0" err="1"/>
              <a:t>identify</a:t>
            </a:r>
            <a:r>
              <a:rPr lang="pt-PT" sz="1100" dirty="0"/>
              <a:t> </a:t>
            </a:r>
            <a:r>
              <a:rPr lang="pt-PT" sz="1100" dirty="0" err="1"/>
              <a:t>the</a:t>
            </a:r>
            <a:r>
              <a:rPr lang="pt-PT" sz="1100" dirty="0"/>
              <a:t> </a:t>
            </a:r>
            <a:r>
              <a:rPr lang="pt-PT" sz="1100" dirty="0" err="1"/>
              <a:t>position</a:t>
            </a:r>
            <a:r>
              <a:rPr lang="pt-PT" sz="1100" dirty="0"/>
              <a:t> </a:t>
            </a:r>
            <a:r>
              <a:rPr lang="pt-PT" sz="1100" dirty="0" err="1"/>
              <a:t>and</a:t>
            </a:r>
            <a:r>
              <a:rPr lang="pt-PT" sz="1100" dirty="0"/>
              <a:t> speed </a:t>
            </a:r>
            <a:r>
              <a:rPr lang="pt-PT" sz="1100" dirty="0" err="1"/>
              <a:t>of</a:t>
            </a:r>
            <a:r>
              <a:rPr lang="pt-PT" sz="1100" dirty="0"/>
              <a:t> </a:t>
            </a:r>
            <a:r>
              <a:rPr lang="pt-PT" sz="1100" dirty="0" err="1"/>
              <a:t>all</a:t>
            </a:r>
            <a:r>
              <a:rPr lang="pt-PT" sz="1100" dirty="0"/>
              <a:t> </a:t>
            </a:r>
            <a:r>
              <a:rPr lang="pt-PT" sz="1100" dirty="0" err="1"/>
              <a:t>moving</a:t>
            </a:r>
            <a:r>
              <a:rPr lang="pt-PT" sz="1100" dirty="0"/>
              <a:t> </a:t>
            </a:r>
            <a:r>
              <a:rPr lang="pt-PT" sz="1100" dirty="0" err="1"/>
              <a:t>objects</a:t>
            </a:r>
            <a:r>
              <a:rPr lang="pt-PT" sz="1100" dirty="0"/>
              <a:t> </a:t>
            </a:r>
            <a:r>
              <a:rPr lang="pt-PT" sz="1100" dirty="0" err="1"/>
              <a:t>within</a:t>
            </a:r>
            <a:r>
              <a:rPr lang="pt-PT" sz="1100" dirty="0"/>
              <a:t> </a:t>
            </a:r>
            <a:r>
              <a:rPr lang="pt-PT" sz="1100" dirty="0" err="1"/>
              <a:t>each</a:t>
            </a:r>
            <a:r>
              <a:rPr lang="pt-PT" sz="1100" dirty="0"/>
              <a:t> soccer arena. </a:t>
            </a:r>
            <a:r>
              <a:rPr lang="pt-PT" sz="1100" dirty="0" err="1"/>
              <a:t>At</a:t>
            </a:r>
            <a:r>
              <a:rPr lang="pt-PT" sz="1100" dirty="0"/>
              <a:t> 25 times per </a:t>
            </a:r>
            <a:r>
              <a:rPr lang="pt-PT" sz="1100" dirty="0" err="1"/>
              <a:t>second</a:t>
            </a:r>
            <a:r>
              <a:rPr lang="pt-PT" sz="1100" dirty="0"/>
              <a:t>, </a:t>
            </a:r>
            <a:r>
              <a:rPr lang="pt-PT" sz="1100" dirty="0" err="1"/>
              <a:t>the</a:t>
            </a:r>
            <a:r>
              <a:rPr lang="pt-PT" sz="1100" dirty="0"/>
              <a:t> </a:t>
            </a:r>
            <a:r>
              <a:rPr lang="pt-PT" sz="1100" dirty="0" err="1"/>
              <a:t>system</a:t>
            </a:r>
            <a:r>
              <a:rPr lang="pt-PT" sz="1100" dirty="0"/>
              <a:t> </a:t>
            </a:r>
            <a:r>
              <a:rPr lang="pt-PT" sz="1100" dirty="0" err="1"/>
              <a:t>generates</a:t>
            </a:r>
            <a:r>
              <a:rPr lang="pt-PT" sz="1100" dirty="0"/>
              <a:t> live, </a:t>
            </a:r>
            <a:r>
              <a:rPr lang="pt-PT" sz="1100" dirty="0" err="1"/>
              <a:t>accurate</a:t>
            </a:r>
            <a:r>
              <a:rPr lang="pt-PT" sz="1100" dirty="0"/>
              <a:t> X, Y </a:t>
            </a:r>
            <a:r>
              <a:rPr lang="pt-PT" sz="1100" dirty="0" err="1"/>
              <a:t>and</a:t>
            </a:r>
            <a:r>
              <a:rPr lang="pt-PT" sz="1100" dirty="0"/>
              <a:t> Z </a:t>
            </a:r>
            <a:r>
              <a:rPr lang="pt-PT" sz="1100" dirty="0" err="1"/>
              <a:t>coordinates</a:t>
            </a:r>
            <a:r>
              <a:rPr lang="pt-PT" sz="1100" dirty="0"/>
              <a:t> for </a:t>
            </a:r>
            <a:r>
              <a:rPr lang="pt-PT" sz="1100" dirty="0" err="1"/>
              <a:t>every</a:t>
            </a:r>
            <a:r>
              <a:rPr lang="pt-PT" sz="1100" dirty="0"/>
              <a:t> </a:t>
            </a:r>
            <a:r>
              <a:rPr lang="pt-PT" sz="1100" dirty="0" err="1"/>
              <a:t>viewable</a:t>
            </a:r>
            <a:r>
              <a:rPr lang="pt-PT" sz="1100" dirty="0"/>
              <a:t> </a:t>
            </a:r>
            <a:r>
              <a:rPr lang="pt-PT" sz="1100" dirty="0" err="1"/>
              <a:t>object</a:t>
            </a:r>
            <a:r>
              <a:rPr lang="pt-PT" sz="1100" dirty="0"/>
              <a:t>, </a:t>
            </a:r>
            <a:r>
              <a:rPr lang="pt-PT" sz="1100" dirty="0" err="1"/>
              <a:t>including</a:t>
            </a:r>
            <a:r>
              <a:rPr lang="pt-PT" sz="1100" dirty="0"/>
              <a:t> </a:t>
            </a:r>
            <a:r>
              <a:rPr lang="pt-PT" sz="1100" dirty="0" err="1"/>
              <a:t>players</a:t>
            </a:r>
            <a:r>
              <a:rPr lang="pt-PT" sz="1100" dirty="0"/>
              <a:t>, </a:t>
            </a:r>
            <a:r>
              <a:rPr lang="pt-PT" sz="1100" dirty="0" err="1"/>
              <a:t>referees</a:t>
            </a:r>
            <a:r>
              <a:rPr lang="pt-PT" sz="1100" dirty="0"/>
              <a:t> </a:t>
            </a:r>
            <a:r>
              <a:rPr lang="pt-PT" sz="1100" dirty="0" err="1"/>
              <a:t>and</a:t>
            </a:r>
            <a:r>
              <a:rPr lang="pt-PT" sz="1100" dirty="0"/>
              <a:t> </a:t>
            </a:r>
            <a:r>
              <a:rPr lang="pt-PT" sz="1100" dirty="0" err="1"/>
              <a:t>even</a:t>
            </a:r>
            <a:r>
              <a:rPr lang="pt-PT" sz="1100" dirty="0"/>
              <a:t> </a:t>
            </a:r>
            <a:r>
              <a:rPr lang="pt-PT" sz="1100" dirty="0" err="1"/>
              <a:t>the</a:t>
            </a:r>
            <a:r>
              <a:rPr lang="pt-PT" sz="1100" dirty="0"/>
              <a:t> </a:t>
            </a:r>
            <a:r>
              <a:rPr lang="pt-PT" sz="1100" dirty="0" err="1"/>
              <a:t>ball</a:t>
            </a:r>
            <a:r>
              <a:rPr lang="pt-PT" sz="1100" dirty="0"/>
              <a:t>. </a:t>
            </a:r>
            <a:r>
              <a:rPr lang="pt-PT" sz="1100" dirty="0" err="1"/>
              <a:t>The</a:t>
            </a:r>
            <a:r>
              <a:rPr lang="pt-PT" sz="1100" dirty="0"/>
              <a:t> data </a:t>
            </a:r>
            <a:r>
              <a:rPr lang="pt-PT" sz="1100" dirty="0" err="1"/>
              <a:t>provides</a:t>
            </a:r>
            <a:r>
              <a:rPr lang="pt-PT" sz="1100" dirty="0"/>
              <a:t> insight for </a:t>
            </a:r>
            <a:r>
              <a:rPr lang="pt-PT" sz="1100" dirty="0" err="1"/>
              <a:t>coaches</a:t>
            </a:r>
            <a:r>
              <a:rPr lang="pt-PT" sz="1100" dirty="0"/>
              <a:t> to </a:t>
            </a:r>
            <a:r>
              <a:rPr lang="pt-PT" sz="1100" dirty="0" err="1"/>
              <a:t>evaluate</a:t>
            </a:r>
            <a:r>
              <a:rPr lang="pt-PT" sz="1100" dirty="0"/>
              <a:t> </a:t>
            </a:r>
            <a:r>
              <a:rPr lang="pt-PT" sz="1100" dirty="0" err="1"/>
              <a:t>player</a:t>
            </a:r>
            <a:r>
              <a:rPr lang="pt-PT" sz="1100" dirty="0"/>
              <a:t> performance </a:t>
            </a:r>
            <a:r>
              <a:rPr lang="pt-PT" sz="1100" dirty="0" err="1"/>
              <a:t>and</a:t>
            </a:r>
            <a:r>
              <a:rPr lang="pt-PT" sz="1100" dirty="0"/>
              <a:t> </a:t>
            </a:r>
            <a:r>
              <a:rPr lang="pt-PT" sz="1100" dirty="0" err="1"/>
              <a:t>track</a:t>
            </a:r>
            <a:r>
              <a:rPr lang="pt-PT" sz="1100" dirty="0"/>
              <a:t> </a:t>
            </a:r>
            <a:r>
              <a:rPr lang="pt-PT" sz="1100" dirty="0" err="1"/>
              <a:t>metrics</a:t>
            </a:r>
            <a:r>
              <a:rPr lang="pt-PT" sz="1100" dirty="0"/>
              <a:t> </a:t>
            </a:r>
            <a:r>
              <a:rPr lang="pt-PT" sz="1100" dirty="0" err="1"/>
              <a:t>such</a:t>
            </a:r>
            <a:r>
              <a:rPr lang="pt-PT" sz="1100" dirty="0"/>
              <a:t> as </a:t>
            </a:r>
            <a:r>
              <a:rPr lang="pt-PT" sz="1100" dirty="0" err="1"/>
              <a:t>distance</a:t>
            </a:r>
            <a:r>
              <a:rPr lang="pt-PT" sz="1100" dirty="0"/>
              <a:t> </a:t>
            </a:r>
            <a:r>
              <a:rPr lang="pt-PT" sz="1100" dirty="0" err="1"/>
              <a:t>run</a:t>
            </a:r>
            <a:r>
              <a:rPr lang="pt-PT" sz="1100" dirty="0"/>
              <a:t>, speeds, </a:t>
            </a:r>
            <a:r>
              <a:rPr lang="pt-PT" sz="1100" dirty="0" err="1"/>
              <a:t>stamina</a:t>
            </a:r>
            <a:r>
              <a:rPr lang="pt-PT" sz="1100" dirty="0"/>
              <a:t>, </a:t>
            </a:r>
            <a:r>
              <a:rPr lang="pt-PT" sz="1100" dirty="0" err="1"/>
              <a:t>pass</a:t>
            </a:r>
            <a:r>
              <a:rPr lang="pt-PT" sz="1100" dirty="0"/>
              <a:t> </a:t>
            </a:r>
            <a:r>
              <a:rPr lang="pt-PT" sz="1100" dirty="0" err="1"/>
              <a:t>completion</a:t>
            </a:r>
            <a:r>
              <a:rPr lang="pt-PT" sz="1100" dirty="0"/>
              <a:t>, team </a:t>
            </a:r>
            <a:r>
              <a:rPr lang="pt-PT" sz="1100" dirty="0" err="1"/>
              <a:t>formations</a:t>
            </a:r>
            <a:r>
              <a:rPr lang="pt-PT" sz="1100" dirty="0"/>
              <a:t>, etc. TRACAB </a:t>
            </a:r>
            <a:r>
              <a:rPr lang="pt-PT" sz="1100" dirty="0" err="1"/>
              <a:t>is</a:t>
            </a:r>
            <a:r>
              <a:rPr lang="pt-PT" sz="1100" dirty="0"/>
              <a:t> </a:t>
            </a:r>
            <a:r>
              <a:rPr lang="pt-PT" sz="1100" dirty="0" err="1"/>
              <a:t>installed</a:t>
            </a:r>
            <a:r>
              <a:rPr lang="pt-PT" sz="1100" dirty="0"/>
              <a:t> in </a:t>
            </a:r>
            <a:r>
              <a:rPr lang="pt-PT" sz="1100" dirty="0" err="1"/>
              <a:t>over</a:t>
            </a:r>
            <a:r>
              <a:rPr lang="pt-PT" sz="1100" dirty="0"/>
              <a:t> 125 </a:t>
            </a:r>
            <a:r>
              <a:rPr lang="pt-PT" sz="1100" dirty="0" err="1"/>
              <a:t>stadiums</a:t>
            </a:r>
            <a:r>
              <a:rPr lang="pt-PT" sz="1100" dirty="0"/>
              <a:t> </a:t>
            </a:r>
            <a:r>
              <a:rPr lang="pt-PT" sz="1100" dirty="0" err="1"/>
              <a:t>and</a:t>
            </a:r>
            <a:r>
              <a:rPr lang="pt-PT" sz="1100" dirty="0"/>
              <a:t> </a:t>
            </a:r>
            <a:r>
              <a:rPr lang="pt-PT" sz="1100" dirty="0" err="1"/>
              <a:t>is</a:t>
            </a:r>
            <a:r>
              <a:rPr lang="pt-PT" sz="1100" dirty="0"/>
              <a:t> </a:t>
            </a:r>
            <a:r>
              <a:rPr lang="pt-PT" sz="1100" dirty="0" err="1"/>
              <a:t>used</a:t>
            </a:r>
            <a:r>
              <a:rPr lang="pt-PT" sz="1100" dirty="0"/>
              <a:t> in more </a:t>
            </a:r>
            <a:r>
              <a:rPr lang="pt-PT" sz="1100" dirty="0" err="1"/>
              <a:t>than</a:t>
            </a:r>
            <a:r>
              <a:rPr lang="pt-PT" sz="1100" dirty="0"/>
              <a:t> 2,000 matches per </a:t>
            </a:r>
            <a:r>
              <a:rPr lang="pt-PT" sz="1100" dirty="0" err="1"/>
              <a:t>year</a:t>
            </a:r>
            <a:r>
              <a:rPr lang="pt-PT" sz="1100" dirty="0"/>
              <a:t> </a:t>
            </a:r>
            <a:r>
              <a:rPr lang="pt-PT" sz="1100" dirty="0" err="1"/>
              <a:t>by</a:t>
            </a:r>
            <a:r>
              <a:rPr lang="pt-PT" sz="1100" dirty="0"/>
              <a:t> </a:t>
            </a:r>
            <a:r>
              <a:rPr lang="pt-PT" sz="1100" dirty="0" err="1"/>
              <a:t>the</a:t>
            </a:r>
            <a:r>
              <a:rPr lang="pt-PT" sz="1100" dirty="0"/>
              <a:t> </a:t>
            </a:r>
            <a:r>
              <a:rPr lang="pt-PT" sz="1100" dirty="0" err="1"/>
              <a:t>Premier</a:t>
            </a:r>
            <a:r>
              <a:rPr lang="pt-PT" sz="1100" dirty="0"/>
              <a:t> </a:t>
            </a:r>
            <a:r>
              <a:rPr lang="pt-PT" sz="1100" dirty="0" err="1"/>
              <a:t>League</a:t>
            </a:r>
            <a:r>
              <a:rPr lang="pt-PT" sz="1100" dirty="0"/>
              <a:t>, </a:t>
            </a:r>
            <a:r>
              <a:rPr lang="pt-PT" sz="1100" dirty="0" err="1"/>
              <a:t>Bundesliga</a:t>
            </a:r>
            <a:r>
              <a:rPr lang="pt-PT" sz="1100" dirty="0"/>
              <a:t> </a:t>
            </a:r>
            <a:r>
              <a:rPr lang="pt-PT" sz="1100" dirty="0" err="1"/>
              <a:t>and</a:t>
            </a:r>
            <a:r>
              <a:rPr lang="pt-PT" sz="1100" dirty="0"/>
              <a:t> </a:t>
            </a:r>
            <a:r>
              <a:rPr lang="pt-PT" sz="1100" dirty="0" err="1"/>
              <a:t>Spanish</a:t>
            </a:r>
            <a:r>
              <a:rPr lang="pt-PT" sz="1100" dirty="0"/>
              <a:t> La Liga.</a:t>
            </a:r>
          </a:p>
          <a:p>
            <a:pPr>
              <a:lnSpc>
                <a:spcPct val="170000"/>
              </a:lnSpc>
            </a:pPr>
            <a:endParaRPr lang="pt-PT" sz="1100" dirty="0" smtClean="0"/>
          </a:p>
          <a:p>
            <a:pPr>
              <a:lnSpc>
                <a:spcPct val="170000"/>
              </a:lnSpc>
            </a:pPr>
            <a:r>
              <a:rPr lang="pt-PT" sz="1100" dirty="0" err="1" smtClean="0"/>
              <a:t>ChyronHego</a:t>
            </a:r>
            <a:r>
              <a:rPr lang="pt-PT" sz="1100" dirty="0" smtClean="0"/>
              <a:t> </a:t>
            </a:r>
            <a:r>
              <a:rPr lang="pt-PT" sz="1100" dirty="0" err="1"/>
              <a:t>has</a:t>
            </a:r>
            <a:r>
              <a:rPr lang="pt-PT" sz="1100" dirty="0"/>
              <a:t> </a:t>
            </a:r>
            <a:r>
              <a:rPr lang="pt-PT" sz="1100" dirty="0" err="1"/>
              <a:t>an</a:t>
            </a:r>
            <a:r>
              <a:rPr lang="pt-PT" sz="1100" dirty="0"/>
              <a:t> </a:t>
            </a:r>
            <a:r>
              <a:rPr lang="pt-PT" sz="1100" dirty="0" err="1"/>
              <a:t>agreement</a:t>
            </a:r>
            <a:r>
              <a:rPr lang="pt-PT" sz="1100" dirty="0"/>
              <a:t> </a:t>
            </a:r>
            <a:r>
              <a:rPr lang="pt-PT" sz="1100" dirty="0" err="1"/>
              <a:t>with</a:t>
            </a:r>
            <a:r>
              <a:rPr lang="pt-PT" sz="1100" dirty="0"/>
              <a:t> </a:t>
            </a:r>
            <a:r>
              <a:rPr lang="pt-PT" sz="1100" dirty="0" err="1"/>
              <a:t>Bundesliga</a:t>
            </a:r>
            <a:r>
              <a:rPr lang="pt-PT" sz="1100" dirty="0"/>
              <a:t>, </a:t>
            </a:r>
            <a:r>
              <a:rPr lang="pt-PT" sz="1100" dirty="0" err="1"/>
              <a:t>while</a:t>
            </a:r>
            <a:r>
              <a:rPr lang="pt-PT" sz="1100" dirty="0"/>
              <a:t> </a:t>
            </a:r>
            <a:r>
              <a:rPr lang="pt-PT" sz="1100" dirty="0" err="1"/>
              <a:t>Premier</a:t>
            </a:r>
            <a:r>
              <a:rPr lang="pt-PT" sz="1100" dirty="0"/>
              <a:t> </a:t>
            </a:r>
            <a:r>
              <a:rPr lang="pt-PT" sz="1100" dirty="0" err="1"/>
              <a:t>League’s</a:t>
            </a:r>
            <a:r>
              <a:rPr lang="pt-PT" sz="1100" dirty="0"/>
              <a:t> </a:t>
            </a:r>
            <a:r>
              <a:rPr lang="pt-PT" sz="1100" dirty="0" err="1"/>
              <a:t>first</a:t>
            </a:r>
            <a:r>
              <a:rPr lang="pt-PT" sz="1100" dirty="0"/>
              <a:t> sports </a:t>
            </a:r>
            <a:r>
              <a:rPr lang="pt-PT" sz="1100" dirty="0" err="1"/>
              <a:t>technology</a:t>
            </a:r>
            <a:r>
              <a:rPr lang="pt-PT" sz="1100" dirty="0"/>
              <a:t> </a:t>
            </a:r>
            <a:r>
              <a:rPr lang="pt-PT" sz="1100" dirty="0" err="1"/>
              <a:t>partner</a:t>
            </a:r>
            <a:r>
              <a:rPr lang="pt-PT" sz="1100" dirty="0"/>
              <a:t> </a:t>
            </a:r>
            <a:r>
              <a:rPr lang="pt-PT" sz="1100" dirty="0" err="1"/>
              <a:t>is</a:t>
            </a:r>
            <a:r>
              <a:rPr lang="pt-PT" sz="1100" dirty="0"/>
              <a:t> EA Sports. </a:t>
            </a:r>
            <a:r>
              <a:rPr lang="pt-PT" sz="1100" dirty="0" err="1"/>
              <a:t>The</a:t>
            </a:r>
            <a:r>
              <a:rPr lang="pt-PT" sz="1100" dirty="0"/>
              <a:t> </a:t>
            </a:r>
            <a:r>
              <a:rPr lang="pt-PT" sz="1100" dirty="0" err="1"/>
              <a:t>official</a:t>
            </a:r>
            <a:r>
              <a:rPr lang="pt-PT" sz="1100" dirty="0"/>
              <a:t> data </a:t>
            </a:r>
            <a:r>
              <a:rPr lang="pt-PT" sz="1100" dirty="0" err="1"/>
              <a:t>provider</a:t>
            </a:r>
            <a:r>
              <a:rPr lang="pt-PT" sz="1100" dirty="0"/>
              <a:t> for </a:t>
            </a:r>
            <a:r>
              <a:rPr lang="pt-PT" sz="1100" dirty="0" err="1"/>
              <a:t>the</a:t>
            </a:r>
            <a:r>
              <a:rPr lang="pt-PT" sz="1100" dirty="0"/>
              <a:t> </a:t>
            </a:r>
            <a:r>
              <a:rPr lang="pt-PT" sz="1100" dirty="0" err="1"/>
              <a:t>French</a:t>
            </a:r>
            <a:r>
              <a:rPr lang="pt-PT" sz="1100" dirty="0"/>
              <a:t> Ligue 1 </a:t>
            </a:r>
            <a:r>
              <a:rPr lang="pt-PT" sz="1100" dirty="0" err="1"/>
              <a:t>is</a:t>
            </a:r>
            <a:r>
              <a:rPr lang="pt-PT" sz="1100" dirty="0"/>
              <a:t> </a:t>
            </a:r>
            <a:r>
              <a:rPr lang="pt-PT" sz="1100" dirty="0" err="1"/>
              <a:t>Prozone</a:t>
            </a:r>
            <a:r>
              <a:rPr lang="pt-PT" sz="1100" dirty="0"/>
              <a:t> (</a:t>
            </a:r>
            <a:r>
              <a:rPr lang="pt-PT" sz="1100" dirty="0" err="1"/>
              <a:t>acquired</a:t>
            </a:r>
            <a:r>
              <a:rPr lang="pt-PT" sz="1100" dirty="0"/>
              <a:t> </a:t>
            </a:r>
            <a:r>
              <a:rPr lang="pt-PT" sz="1100" dirty="0" err="1"/>
              <a:t>by</a:t>
            </a:r>
            <a:r>
              <a:rPr lang="pt-PT" sz="1100" dirty="0"/>
              <a:t> U.S.-</a:t>
            </a:r>
            <a:r>
              <a:rPr lang="pt-PT" sz="1100" dirty="0" err="1"/>
              <a:t>based</a:t>
            </a:r>
            <a:r>
              <a:rPr lang="pt-PT" sz="1100" dirty="0"/>
              <a:t> </a:t>
            </a:r>
            <a:r>
              <a:rPr lang="pt-PT" sz="1100" dirty="0" err="1"/>
              <a:t>competitor</a:t>
            </a:r>
            <a:r>
              <a:rPr lang="pt-PT" sz="1100" dirty="0"/>
              <a:t> </a:t>
            </a:r>
            <a:r>
              <a:rPr lang="pt-PT" sz="1100" dirty="0" err="1"/>
              <a:t>Stats</a:t>
            </a:r>
            <a:r>
              <a:rPr lang="pt-PT" sz="1100" dirty="0"/>
              <a:t> LLC in </a:t>
            </a:r>
            <a:r>
              <a:rPr lang="pt-PT" sz="1100" dirty="0" err="1"/>
              <a:t>May</a:t>
            </a:r>
            <a:r>
              <a:rPr lang="pt-PT" sz="1100" dirty="0"/>
              <a:t> 2015), </a:t>
            </a:r>
            <a:r>
              <a:rPr lang="pt-PT" sz="1100" dirty="0" err="1"/>
              <a:t>which</a:t>
            </a:r>
            <a:r>
              <a:rPr lang="pt-PT" sz="1100" dirty="0"/>
              <a:t> </a:t>
            </a:r>
            <a:r>
              <a:rPr lang="pt-PT" sz="1100" dirty="0" err="1"/>
              <a:t>has</a:t>
            </a:r>
            <a:r>
              <a:rPr lang="pt-PT" sz="1100" dirty="0"/>
              <a:t> a </a:t>
            </a:r>
            <a:r>
              <a:rPr lang="pt-PT" sz="1100" dirty="0" err="1"/>
              <a:t>product</a:t>
            </a:r>
            <a:r>
              <a:rPr lang="pt-PT" sz="1100" dirty="0"/>
              <a:t> </a:t>
            </a:r>
            <a:r>
              <a:rPr lang="pt-PT" sz="1100" dirty="0" err="1"/>
              <a:t>that</a:t>
            </a:r>
            <a:r>
              <a:rPr lang="pt-PT" sz="1100" dirty="0"/>
              <a:t> </a:t>
            </a:r>
            <a:r>
              <a:rPr lang="pt-PT" sz="1100" dirty="0" err="1"/>
              <a:t>works</a:t>
            </a:r>
            <a:r>
              <a:rPr lang="pt-PT" sz="1100" dirty="0"/>
              <a:t> in a similar </a:t>
            </a:r>
            <a:r>
              <a:rPr lang="pt-PT" sz="1100" dirty="0" err="1"/>
              <a:t>way</a:t>
            </a:r>
            <a:r>
              <a:rPr lang="pt-PT" sz="1100" dirty="0"/>
              <a:t> to TRACAB. </a:t>
            </a:r>
            <a:r>
              <a:rPr lang="pt-PT" sz="1100" dirty="0" err="1"/>
              <a:t>Using</a:t>
            </a:r>
            <a:r>
              <a:rPr lang="pt-PT" sz="1100" dirty="0"/>
              <a:t> </a:t>
            </a:r>
            <a:r>
              <a:rPr lang="pt-PT" sz="1100" dirty="0" err="1"/>
              <a:t>around</a:t>
            </a:r>
            <a:r>
              <a:rPr lang="pt-PT" sz="1100" dirty="0"/>
              <a:t> 10 </a:t>
            </a:r>
            <a:r>
              <a:rPr lang="pt-PT" sz="1100" dirty="0" err="1"/>
              <a:t>cameras</a:t>
            </a:r>
            <a:r>
              <a:rPr lang="pt-PT" sz="1100" dirty="0"/>
              <a:t>, </a:t>
            </a:r>
            <a:r>
              <a:rPr lang="pt-PT" sz="1100" dirty="0" err="1"/>
              <a:t>the</a:t>
            </a:r>
            <a:r>
              <a:rPr lang="pt-PT" sz="1100" dirty="0"/>
              <a:t> </a:t>
            </a:r>
            <a:r>
              <a:rPr lang="pt-PT" sz="1100" dirty="0" err="1"/>
              <a:t>programme</a:t>
            </a:r>
            <a:r>
              <a:rPr lang="pt-PT" sz="1100" dirty="0"/>
              <a:t> </a:t>
            </a:r>
            <a:r>
              <a:rPr lang="pt-PT" sz="1100" dirty="0" err="1"/>
              <a:t>creates</a:t>
            </a:r>
            <a:r>
              <a:rPr lang="pt-PT" sz="1100" dirty="0"/>
              <a:t> a </a:t>
            </a:r>
            <a:r>
              <a:rPr lang="pt-PT" sz="1100" dirty="0" err="1"/>
              <a:t>two</a:t>
            </a:r>
            <a:r>
              <a:rPr lang="pt-PT" sz="1100" dirty="0"/>
              <a:t>-dimensional </a:t>
            </a:r>
            <a:r>
              <a:rPr lang="pt-PT" sz="1100" dirty="0" err="1"/>
              <a:t>animation</a:t>
            </a:r>
            <a:r>
              <a:rPr lang="pt-PT" sz="1100" dirty="0"/>
              <a:t> </a:t>
            </a:r>
            <a:r>
              <a:rPr lang="pt-PT" sz="1100" dirty="0" err="1"/>
              <a:t>of</a:t>
            </a:r>
            <a:r>
              <a:rPr lang="pt-PT" sz="1100" dirty="0"/>
              <a:t> </a:t>
            </a:r>
            <a:r>
              <a:rPr lang="pt-PT" sz="1100" dirty="0" err="1"/>
              <a:t>the</a:t>
            </a:r>
            <a:r>
              <a:rPr lang="pt-PT" sz="1100" dirty="0"/>
              <a:t> </a:t>
            </a:r>
            <a:r>
              <a:rPr lang="pt-PT" sz="1100" dirty="0" err="1"/>
              <a:t>playing</a:t>
            </a:r>
            <a:r>
              <a:rPr lang="pt-PT" sz="1100" dirty="0"/>
              <a:t> </a:t>
            </a:r>
            <a:r>
              <a:rPr lang="pt-PT" sz="1100" dirty="0" err="1"/>
              <a:t>field</a:t>
            </a:r>
            <a:r>
              <a:rPr lang="pt-PT" sz="1100" dirty="0"/>
              <a:t> </a:t>
            </a:r>
            <a:r>
              <a:rPr lang="pt-PT" sz="1100" dirty="0" err="1"/>
              <a:t>and</a:t>
            </a:r>
            <a:r>
              <a:rPr lang="pt-PT" sz="1100" dirty="0"/>
              <a:t> </a:t>
            </a:r>
            <a:r>
              <a:rPr lang="pt-PT" sz="1100" dirty="0" err="1"/>
              <a:t>is</a:t>
            </a:r>
            <a:r>
              <a:rPr lang="pt-PT" sz="1100" dirty="0"/>
              <a:t> </a:t>
            </a:r>
            <a:r>
              <a:rPr lang="pt-PT" sz="1100" dirty="0" err="1"/>
              <a:t>capable</a:t>
            </a:r>
            <a:r>
              <a:rPr lang="pt-PT" sz="1100" dirty="0"/>
              <a:t> </a:t>
            </a:r>
            <a:r>
              <a:rPr lang="pt-PT" sz="1100" dirty="0" err="1"/>
              <a:t>of</a:t>
            </a:r>
            <a:r>
              <a:rPr lang="pt-PT" sz="1100" dirty="0"/>
              <a:t> </a:t>
            </a:r>
            <a:r>
              <a:rPr lang="pt-PT" sz="1100" dirty="0" err="1"/>
              <a:t>registering</a:t>
            </a:r>
            <a:r>
              <a:rPr lang="pt-PT" sz="1100" dirty="0"/>
              <a:t> 3,000 </a:t>
            </a:r>
            <a:r>
              <a:rPr lang="pt-PT" sz="1100" dirty="0" err="1"/>
              <a:t>touches</a:t>
            </a:r>
            <a:r>
              <a:rPr lang="pt-PT" sz="1100" dirty="0"/>
              <a:t> </a:t>
            </a:r>
            <a:r>
              <a:rPr lang="pt-PT" sz="1100" dirty="0" err="1"/>
              <a:t>of</a:t>
            </a:r>
            <a:r>
              <a:rPr lang="pt-PT" sz="1100" dirty="0"/>
              <a:t> </a:t>
            </a:r>
            <a:r>
              <a:rPr lang="pt-PT" sz="1100" dirty="0" err="1"/>
              <a:t>the</a:t>
            </a:r>
            <a:r>
              <a:rPr lang="pt-PT" sz="1100" dirty="0"/>
              <a:t> </a:t>
            </a:r>
            <a:r>
              <a:rPr lang="pt-PT" sz="1100" dirty="0" err="1"/>
              <a:t>ball</a:t>
            </a:r>
            <a:r>
              <a:rPr lang="pt-PT" sz="1100" dirty="0"/>
              <a:t> per game. </a:t>
            </a:r>
            <a:r>
              <a:rPr lang="pt-PT" sz="1100" dirty="0" err="1"/>
              <a:t>It</a:t>
            </a:r>
            <a:r>
              <a:rPr lang="pt-PT" sz="1100" dirty="0"/>
              <a:t> </a:t>
            </a:r>
            <a:r>
              <a:rPr lang="pt-PT" sz="1100" dirty="0" err="1"/>
              <a:t>offers</a:t>
            </a:r>
            <a:r>
              <a:rPr lang="pt-PT" sz="1100" dirty="0"/>
              <a:t> real-time, </a:t>
            </a:r>
            <a:r>
              <a:rPr lang="pt-PT" sz="1100" dirty="0" err="1"/>
              <a:t>post</a:t>
            </a:r>
            <a:r>
              <a:rPr lang="pt-PT" sz="1100" dirty="0"/>
              <a:t>-match </a:t>
            </a:r>
            <a:r>
              <a:rPr lang="pt-PT" sz="1100" dirty="0" err="1"/>
              <a:t>and</a:t>
            </a:r>
            <a:r>
              <a:rPr lang="pt-PT" sz="1100" dirty="0"/>
              <a:t> </a:t>
            </a:r>
            <a:r>
              <a:rPr lang="pt-PT" sz="1100" dirty="0" err="1"/>
              <a:t>opposition</a:t>
            </a:r>
            <a:r>
              <a:rPr lang="pt-PT" sz="1100" dirty="0"/>
              <a:t> </a:t>
            </a:r>
            <a:r>
              <a:rPr lang="pt-PT" sz="1100" dirty="0" err="1"/>
              <a:t>analysis</a:t>
            </a:r>
            <a:r>
              <a:rPr lang="pt-PT" sz="1100" dirty="0"/>
              <a:t>, </a:t>
            </a:r>
            <a:r>
              <a:rPr lang="pt-PT" sz="1100" dirty="0" err="1"/>
              <a:t>and</a:t>
            </a:r>
            <a:r>
              <a:rPr lang="pt-PT" sz="1100" dirty="0"/>
              <a:t> </a:t>
            </a:r>
            <a:r>
              <a:rPr lang="pt-PT" sz="1100" dirty="0" err="1"/>
              <a:t>now</a:t>
            </a:r>
            <a:r>
              <a:rPr lang="pt-PT" sz="1100" dirty="0"/>
              <a:t> </a:t>
            </a:r>
            <a:r>
              <a:rPr lang="pt-PT" sz="1100" dirty="0" err="1"/>
              <a:t>most</a:t>
            </a:r>
            <a:r>
              <a:rPr lang="pt-PT" sz="1100" dirty="0"/>
              <a:t> </a:t>
            </a:r>
            <a:r>
              <a:rPr lang="pt-PT" sz="1100" dirty="0" err="1"/>
              <a:t>of</a:t>
            </a:r>
            <a:r>
              <a:rPr lang="pt-PT" sz="1100" dirty="0"/>
              <a:t> </a:t>
            </a:r>
            <a:r>
              <a:rPr lang="pt-PT" sz="1100" dirty="0" err="1"/>
              <a:t>Premier</a:t>
            </a:r>
            <a:r>
              <a:rPr lang="pt-PT" sz="1100" dirty="0"/>
              <a:t> </a:t>
            </a:r>
            <a:r>
              <a:rPr lang="pt-PT" sz="1100" dirty="0" err="1"/>
              <a:t>League</a:t>
            </a:r>
            <a:r>
              <a:rPr lang="pt-PT" sz="1100" dirty="0"/>
              <a:t> teams use </a:t>
            </a:r>
            <a:r>
              <a:rPr lang="pt-PT" sz="1100" dirty="0" err="1"/>
              <a:t>the</a:t>
            </a:r>
            <a:r>
              <a:rPr lang="pt-PT" sz="1100" dirty="0"/>
              <a:t> </a:t>
            </a:r>
            <a:r>
              <a:rPr lang="pt-PT" sz="1100" dirty="0" err="1"/>
              <a:t>system</a:t>
            </a:r>
            <a:r>
              <a:rPr lang="pt-PT" sz="1100" dirty="0"/>
              <a:t>.</a:t>
            </a:r>
          </a:p>
        </p:txBody>
      </p:sp>
    </p:spTree>
    <p:extLst>
      <p:ext uri="{BB962C8B-B14F-4D97-AF65-F5344CB8AC3E}">
        <p14:creationId xmlns:p14="http://schemas.microsoft.com/office/powerpoint/2010/main" val="2590662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err="1" smtClean="0"/>
              <a:t>World</a:t>
            </a:r>
            <a:r>
              <a:rPr lang="pt-PT" dirty="0" smtClean="0"/>
              <a:t> </a:t>
            </a:r>
            <a:r>
              <a:rPr lang="pt-PT" dirty="0" err="1" smtClean="0"/>
              <a:t>of</a:t>
            </a:r>
            <a:r>
              <a:rPr lang="pt-PT" dirty="0" smtClean="0"/>
              <a:t> soccer</a:t>
            </a:r>
            <a:endParaRPr lang="pt-PT" dirty="0"/>
          </a:p>
        </p:txBody>
      </p:sp>
      <p:sp>
        <p:nvSpPr>
          <p:cNvPr id="3" name="Marcador de Posição de Conteúdo 2"/>
          <p:cNvSpPr>
            <a:spLocks noGrp="1"/>
          </p:cNvSpPr>
          <p:nvPr>
            <p:ph idx="1"/>
          </p:nvPr>
        </p:nvSpPr>
        <p:spPr>
          <a:xfrm>
            <a:off x="457200" y="1196752"/>
            <a:ext cx="8363272" cy="4929411"/>
          </a:xfrm>
        </p:spPr>
        <p:txBody>
          <a:bodyPr>
            <a:normAutofit/>
          </a:bodyPr>
          <a:lstStyle/>
          <a:p>
            <a:pPr>
              <a:lnSpc>
                <a:spcPct val="150000"/>
              </a:lnSpc>
            </a:pPr>
            <a:r>
              <a:rPr lang="pt-PT" sz="1100" dirty="0" err="1"/>
              <a:t>Many</a:t>
            </a:r>
            <a:r>
              <a:rPr lang="pt-PT" sz="1100" dirty="0"/>
              <a:t> soccer </a:t>
            </a:r>
            <a:r>
              <a:rPr lang="pt-PT" sz="1100" dirty="0" err="1"/>
              <a:t>leagues</a:t>
            </a:r>
            <a:r>
              <a:rPr lang="pt-PT" sz="1100" dirty="0"/>
              <a:t> </a:t>
            </a:r>
            <a:r>
              <a:rPr lang="pt-PT" sz="1100" dirty="0" err="1"/>
              <a:t>and</a:t>
            </a:r>
            <a:r>
              <a:rPr lang="pt-PT" sz="1100" dirty="0"/>
              <a:t> clubs </a:t>
            </a:r>
            <a:r>
              <a:rPr lang="pt-PT" sz="1100" dirty="0" err="1"/>
              <a:t>also</a:t>
            </a:r>
            <a:r>
              <a:rPr lang="pt-PT" sz="1100" dirty="0"/>
              <a:t> </a:t>
            </a:r>
            <a:r>
              <a:rPr lang="pt-PT" sz="1100" dirty="0" err="1"/>
              <a:t>collaborate</a:t>
            </a:r>
            <a:r>
              <a:rPr lang="pt-PT" sz="1100" dirty="0"/>
              <a:t> </a:t>
            </a:r>
            <a:r>
              <a:rPr lang="pt-PT" sz="1100" dirty="0" err="1"/>
              <a:t>with</a:t>
            </a:r>
            <a:r>
              <a:rPr lang="pt-PT" sz="1100" dirty="0"/>
              <a:t> </a:t>
            </a:r>
            <a:r>
              <a:rPr lang="pt-PT" sz="1100" dirty="0">
                <a:hlinkClick r:id="rId2"/>
              </a:rPr>
              <a:t>Opta, the leading provider of soccer sports data. Opta’s analytics can determine every single action of a player in a specific zone on the field, regardless of whether he has a ball or not. It can also measure the distance the player runs during the course of a game. There are more than 100 match-specific statistic categories, for instance shots, goals, assists, yellow and red cards, won and lost duels and also some lesser-known categories, such as accurate corners into box, effective blocked cross or accurate keeper throws. </a:t>
            </a:r>
          </a:p>
          <a:p>
            <a:pPr>
              <a:lnSpc>
                <a:spcPct val="150000"/>
              </a:lnSpc>
            </a:pPr>
            <a:endParaRPr lang="pt-PT" sz="1100" dirty="0" smtClean="0"/>
          </a:p>
          <a:p>
            <a:pPr>
              <a:lnSpc>
                <a:spcPct val="150000"/>
              </a:lnSpc>
            </a:pPr>
            <a:r>
              <a:rPr lang="pt-PT" sz="1100" dirty="0" err="1" smtClean="0"/>
              <a:t>This</a:t>
            </a:r>
            <a:r>
              <a:rPr lang="pt-PT" sz="1100" dirty="0" smtClean="0"/>
              <a:t> </a:t>
            </a:r>
            <a:r>
              <a:rPr lang="pt-PT" sz="1100" dirty="0" err="1"/>
              <a:t>type</a:t>
            </a:r>
            <a:r>
              <a:rPr lang="pt-PT" sz="1100" dirty="0"/>
              <a:t> </a:t>
            </a:r>
            <a:r>
              <a:rPr lang="pt-PT" sz="1100" dirty="0" err="1"/>
              <a:t>of</a:t>
            </a:r>
            <a:r>
              <a:rPr lang="pt-PT" sz="1100" dirty="0"/>
              <a:t> </a:t>
            </a:r>
            <a:r>
              <a:rPr lang="pt-PT" sz="1100" dirty="0" err="1"/>
              <a:t>analytics</a:t>
            </a:r>
            <a:r>
              <a:rPr lang="pt-PT" sz="1100" dirty="0"/>
              <a:t> </a:t>
            </a:r>
            <a:r>
              <a:rPr lang="pt-PT" sz="1100" dirty="0" err="1"/>
              <a:t>is</a:t>
            </a:r>
            <a:r>
              <a:rPr lang="pt-PT" sz="1100" dirty="0"/>
              <a:t> </a:t>
            </a:r>
            <a:r>
              <a:rPr lang="pt-PT" sz="1100" dirty="0" err="1"/>
              <a:t>useful</a:t>
            </a:r>
            <a:r>
              <a:rPr lang="pt-PT" sz="1100" dirty="0"/>
              <a:t> for clubs </a:t>
            </a:r>
            <a:r>
              <a:rPr lang="pt-PT" sz="1100" dirty="0" err="1"/>
              <a:t>when</a:t>
            </a:r>
            <a:r>
              <a:rPr lang="pt-PT" sz="1100" dirty="0"/>
              <a:t> </a:t>
            </a:r>
            <a:r>
              <a:rPr lang="pt-PT" sz="1100" dirty="0" err="1"/>
              <a:t>scouting</a:t>
            </a:r>
            <a:r>
              <a:rPr lang="pt-PT" sz="1100" dirty="0"/>
              <a:t> </a:t>
            </a:r>
            <a:r>
              <a:rPr lang="pt-PT" sz="1100" dirty="0" err="1"/>
              <a:t>and</a:t>
            </a:r>
            <a:r>
              <a:rPr lang="pt-PT" sz="1100" dirty="0"/>
              <a:t> to </a:t>
            </a:r>
            <a:r>
              <a:rPr lang="pt-PT" sz="1100" dirty="0" err="1"/>
              <a:t>help</a:t>
            </a:r>
            <a:r>
              <a:rPr lang="pt-PT" sz="1100" dirty="0"/>
              <a:t> </a:t>
            </a:r>
            <a:r>
              <a:rPr lang="pt-PT" sz="1100" dirty="0" err="1"/>
              <a:t>shape</a:t>
            </a:r>
            <a:r>
              <a:rPr lang="pt-PT" sz="1100" dirty="0"/>
              <a:t> </a:t>
            </a:r>
            <a:r>
              <a:rPr lang="pt-PT" sz="1100" dirty="0" err="1"/>
              <a:t>roster</a:t>
            </a:r>
            <a:r>
              <a:rPr lang="pt-PT" sz="1100" dirty="0"/>
              <a:t> </a:t>
            </a:r>
            <a:r>
              <a:rPr lang="pt-PT" sz="1100" dirty="0" err="1"/>
              <a:t>development</a:t>
            </a:r>
            <a:r>
              <a:rPr lang="pt-PT" sz="1100" dirty="0"/>
              <a:t> </a:t>
            </a:r>
            <a:r>
              <a:rPr lang="pt-PT" sz="1100" dirty="0" err="1"/>
              <a:t>decisions</a:t>
            </a:r>
            <a:r>
              <a:rPr lang="pt-PT" sz="1100" dirty="0"/>
              <a:t>. </a:t>
            </a:r>
            <a:r>
              <a:rPr lang="pt-PT" sz="1100" dirty="0" err="1"/>
              <a:t>Probably</a:t>
            </a:r>
            <a:r>
              <a:rPr lang="pt-PT" sz="1100" dirty="0"/>
              <a:t>, </a:t>
            </a:r>
            <a:r>
              <a:rPr lang="pt-PT" sz="1100" dirty="0" err="1"/>
              <a:t>the</a:t>
            </a:r>
            <a:r>
              <a:rPr lang="pt-PT" sz="1100" dirty="0"/>
              <a:t> </a:t>
            </a:r>
            <a:r>
              <a:rPr lang="pt-PT" sz="1100" dirty="0" err="1"/>
              <a:t>most</a:t>
            </a:r>
            <a:r>
              <a:rPr lang="pt-PT" sz="1100" dirty="0"/>
              <a:t> </a:t>
            </a:r>
            <a:r>
              <a:rPr lang="pt-PT" sz="1100" dirty="0" err="1"/>
              <a:t>known</a:t>
            </a:r>
            <a:r>
              <a:rPr lang="pt-PT" sz="1100" dirty="0"/>
              <a:t> </a:t>
            </a:r>
            <a:r>
              <a:rPr lang="pt-PT" sz="1100" dirty="0" err="1"/>
              <a:t>supporter</a:t>
            </a:r>
            <a:r>
              <a:rPr lang="pt-PT" sz="1100" dirty="0"/>
              <a:t> </a:t>
            </a:r>
            <a:r>
              <a:rPr lang="pt-PT" sz="1100" dirty="0" err="1"/>
              <a:t>of</a:t>
            </a:r>
            <a:r>
              <a:rPr lang="pt-PT" sz="1100" dirty="0"/>
              <a:t> </a:t>
            </a:r>
            <a:r>
              <a:rPr lang="pt-PT" sz="1100" dirty="0" err="1"/>
              <a:t>this</a:t>
            </a:r>
            <a:r>
              <a:rPr lang="pt-PT" sz="1100" dirty="0"/>
              <a:t> </a:t>
            </a:r>
            <a:r>
              <a:rPr lang="pt-PT" sz="1100" dirty="0" err="1"/>
              <a:t>approach</a:t>
            </a:r>
            <a:r>
              <a:rPr lang="pt-PT" sz="1100" dirty="0"/>
              <a:t> </a:t>
            </a:r>
            <a:r>
              <a:rPr lang="pt-PT" sz="1100" dirty="0" err="1"/>
              <a:t>among</a:t>
            </a:r>
            <a:r>
              <a:rPr lang="pt-PT" sz="1100" dirty="0"/>
              <a:t> </a:t>
            </a:r>
            <a:r>
              <a:rPr lang="pt-PT" sz="1100" dirty="0" err="1"/>
              <a:t>the</a:t>
            </a:r>
            <a:r>
              <a:rPr lang="pt-PT" sz="1100" dirty="0"/>
              <a:t> top managers </a:t>
            </a:r>
            <a:r>
              <a:rPr lang="pt-PT" sz="1100" dirty="0" err="1"/>
              <a:t>is</a:t>
            </a:r>
            <a:r>
              <a:rPr lang="pt-PT" sz="1100" dirty="0"/>
              <a:t> </a:t>
            </a:r>
            <a:r>
              <a:rPr lang="pt-PT" sz="1100" dirty="0" err="1"/>
              <a:t>Arsene</a:t>
            </a:r>
            <a:r>
              <a:rPr lang="pt-PT" sz="1100" dirty="0"/>
              <a:t> </a:t>
            </a:r>
            <a:r>
              <a:rPr lang="pt-PT" sz="1100" dirty="0" err="1"/>
              <a:t>Wenger</a:t>
            </a:r>
            <a:r>
              <a:rPr lang="pt-PT" sz="1100" dirty="0"/>
              <a:t>. </a:t>
            </a:r>
            <a:r>
              <a:rPr lang="pt-PT" sz="1100" dirty="0" err="1"/>
              <a:t>The</a:t>
            </a:r>
            <a:r>
              <a:rPr lang="pt-PT" sz="1100" dirty="0"/>
              <a:t> Arsenal manager </a:t>
            </a:r>
            <a:r>
              <a:rPr lang="pt-PT" sz="1100" dirty="0" err="1"/>
              <a:t>once</a:t>
            </a:r>
            <a:r>
              <a:rPr lang="pt-PT" sz="1100" dirty="0"/>
              <a:t> </a:t>
            </a:r>
            <a:r>
              <a:rPr lang="pt-PT" sz="1100" dirty="0" err="1"/>
              <a:t>said</a:t>
            </a:r>
            <a:r>
              <a:rPr lang="pt-PT" sz="1100" dirty="0"/>
              <a:t> </a:t>
            </a:r>
            <a:r>
              <a:rPr lang="pt-PT" sz="1100" dirty="0" err="1"/>
              <a:t>that</a:t>
            </a:r>
            <a:r>
              <a:rPr lang="pt-PT" sz="1100" dirty="0"/>
              <a:t> </a:t>
            </a:r>
            <a:r>
              <a:rPr lang="pt-PT" sz="1100" dirty="0" err="1"/>
              <a:t>the</a:t>
            </a:r>
            <a:r>
              <a:rPr lang="pt-PT" sz="1100" dirty="0"/>
              <a:t> </a:t>
            </a:r>
            <a:r>
              <a:rPr lang="pt-PT" sz="1100" dirty="0" err="1"/>
              <a:t>personal</a:t>
            </a:r>
            <a:r>
              <a:rPr lang="pt-PT" sz="1100" dirty="0"/>
              <a:t> </a:t>
            </a:r>
            <a:r>
              <a:rPr lang="pt-PT" sz="1100" dirty="0" err="1"/>
              <a:t>touch</a:t>
            </a:r>
            <a:r>
              <a:rPr lang="pt-PT" sz="1100" dirty="0"/>
              <a:t> in </a:t>
            </a:r>
            <a:r>
              <a:rPr lang="pt-PT" sz="1100" dirty="0" err="1"/>
              <a:t>player</a:t>
            </a:r>
            <a:r>
              <a:rPr lang="pt-PT" sz="1100" dirty="0"/>
              <a:t> </a:t>
            </a:r>
            <a:r>
              <a:rPr lang="pt-PT" sz="1100" dirty="0" err="1"/>
              <a:t>scouting</a:t>
            </a:r>
            <a:r>
              <a:rPr lang="pt-PT" sz="1100" dirty="0"/>
              <a:t> </a:t>
            </a:r>
            <a:r>
              <a:rPr lang="pt-PT" sz="1100" dirty="0" err="1"/>
              <a:t>remains</a:t>
            </a:r>
            <a:r>
              <a:rPr lang="pt-PT" sz="1100" dirty="0"/>
              <a:t> </a:t>
            </a:r>
            <a:r>
              <a:rPr lang="pt-PT" sz="1100" dirty="0" err="1"/>
              <a:t>decisive</a:t>
            </a:r>
            <a:r>
              <a:rPr lang="pt-PT" sz="1100" dirty="0"/>
              <a:t>, </a:t>
            </a:r>
            <a:r>
              <a:rPr lang="pt-PT" sz="1100" dirty="0" err="1"/>
              <a:t>but</a:t>
            </a:r>
            <a:r>
              <a:rPr lang="pt-PT" sz="1100" dirty="0"/>
              <a:t> </a:t>
            </a:r>
            <a:r>
              <a:rPr lang="pt-PT" sz="1100" dirty="0" err="1"/>
              <a:t>the</a:t>
            </a:r>
            <a:r>
              <a:rPr lang="pt-PT" sz="1100" dirty="0"/>
              <a:t> </a:t>
            </a:r>
            <a:r>
              <a:rPr lang="pt-PT" sz="1100" dirty="0" err="1"/>
              <a:t>computer-generated</a:t>
            </a:r>
            <a:r>
              <a:rPr lang="pt-PT" sz="1100" dirty="0"/>
              <a:t> </a:t>
            </a:r>
            <a:r>
              <a:rPr lang="pt-PT" sz="1100" dirty="0" err="1"/>
              <a:t>statistics</a:t>
            </a:r>
            <a:r>
              <a:rPr lang="pt-PT" sz="1100" dirty="0"/>
              <a:t> can </a:t>
            </a:r>
            <a:r>
              <a:rPr lang="pt-PT" sz="1100" dirty="0" err="1"/>
              <a:t>certainly</a:t>
            </a:r>
            <a:r>
              <a:rPr lang="pt-PT" sz="1100" dirty="0"/>
              <a:t> </a:t>
            </a:r>
            <a:r>
              <a:rPr lang="pt-PT" sz="1100" dirty="0" err="1"/>
              <a:t>help</a:t>
            </a:r>
            <a:r>
              <a:rPr lang="pt-PT" sz="1100" dirty="0"/>
              <a:t> </a:t>
            </a:r>
            <a:r>
              <a:rPr lang="pt-PT" sz="1100" dirty="0" err="1"/>
              <a:t>his</a:t>
            </a:r>
            <a:r>
              <a:rPr lang="pt-PT" sz="1100" dirty="0"/>
              <a:t> management to </a:t>
            </a:r>
            <a:r>
              <a:rPr lang="pt-PT" sz="1100" dirty="0" err="1"/>
              <a:t>find</a:t>
            </a:r>
            <a:r>
              <a:rPr lang="pt-PT" sz="1100" dirty="0"/>
              <a:t> a </a:t>
            </a:r>
            <a:r>
              <a:rPr lang="pt-PT" sz="1100" dirty="0" err="1"/>
              <a:t>player</a:t>
            </a:r>
            <a:r>
              <a:rPr lang="pt-PT" sz="1100" dirty="0"/>
              <a:t> </a:t>
            </a:r>
            <a:r>
              <a:rPr lang="pt-PT" sz="1100" dirty="0" err="1"/>
              <a:t>they</a:t>
            </a:r>
            <a:r>
              <a:rPr lang="pt-PT" sz="1100" dirty="0"/>
              <a:t> </a:t>
            </a:r>
            <a:r>
              <a:rPr lang="pt-PT" sz="1100" dirty="0" err="1"/>
              <a:t>need</a:t>
            </a:r>
            <a:r>
              <a:rPr lang="pt-PT" sz="1100" dirty="0"/>
              <a:t>. </a:t>
            </a:r>
            <a:r>
              <a:rPr lang="pt-PT" sz="1100" dirty="0" err="1"/>
              <a:t>Not</a:t>
            </a:r>
            <a:r>
              <a:rPr lang="pt-PT" sz="1100" dirty="0"/>
              <a:t> </a:t>
            </a:r>
            <a:r>
              <a:rPr lang="pt-PT" sz="1100" dirty="0" err="1"/>
              <a:t>surprisingly</a:t>
            </a:r>
            <a:r>
              <a:rPr lang="pt-PT" sz="1100" dirty="0"/>
              <a:t>, </a:t>
            </a:r>
            <a:r>
              <a:rPr lang="pt-PT" sz="1100" dirty="0" err="1"/>
              <a:t>back</a:t>
            </a:r>
            <a:r>
              <a:rPr lang="pt-PT" sz="1100" dirty="0"/>
              <a:t> in 2012, </a:t>
            </a:r>
            <a:r>
              <a:rPr lang="pt-PT" sz="1100" dirty="0" err="1"/>
              <a:t>the</a:t>
            </a:r>
            <a:r>
              <a:rPr lang="pt-PT" sz="1100" dirty="0"/>
              <a:t> </a:t>
            </a:r>
            <a:r>
              <a:rPr lang="pt-PT" sz="1100" dirty="0" err="1"/>
              <a:t>English</a:t>
            </a:r>
            <a:r>
              <a:rPr lang="pt-PT" sz="1100" dirty="0"/>
              <a:t> club </a:t>
            </a:r>
            <a:r>
              <a:rPr lang="pt-PT" sz="1100" dirty="0" err="1"/>
              <a:t>even</a:t>
            </a:r>
            <a:r>
              <a:rPr lang="pt-PT" sz="1100" dirty="0"/>
              <a:t> </a:t>
            </a:r>
            <a:r>
              <a:rPr lang="pt-PT" sz="1100" dirty="0" err="1"/>
              <a:t>bought</a:t>
            </a:r>
            <a:r>
              <a:rPr lang="pt-PT" sz="1100" dirty="0"/>
              <a:t> U.S.-</a:t>
            </a:r>
            <a:r>
              <a:rPr lang="pt-PT" sz="1100" dirty="0" err="1"/>
              <a:t>based</a:t>
            </a:r>
            <a:r>
              <a:rPr lang="pt-PT" sz="1100" dirty="0"/>
              <a:t> data </a:t>
            </a:r>
            <a:r>
              <a:rPr lang="pt-PT" sz="1100" dirty="0" err="1"/>
              <a:t>company</a:t>
            </a:r>
            <a:r>
              <a:rPr lang="pt-PT" sz="1100" dirty="0"/>
              <a:t> </a:t>
            </a:r>
            <a:r>
              <a:rPr lang="pt-PT" sz="1100" dirty="0" err="1"/>
              <a:t>StatDNA</a:t>
            </a:r>
            <a:r>
              <a:rPr lang="pt-PT" sz="1100" dirty="0"/>
              <a:t> </a:t>
            </a:r>
            <a:r>
              <a:rPr lang="pt-PT" sz="1100" dirty="0" err="1"/>
              <a:t>that</a:t>
            </a:r>
            <a:r>
              <a:rPr lang="pt-PT" sz="1100" dirty="0"/>
              <a:t> </a:t>
            </a:r>
            <a:r>
              <a:rPr lang="pt-PT" sz="1100" dirty="0" err="1"/>
              <a:t>provides</a:t>
            </a:r>
            <a:r>
              <a:rPr lang="pt-PT" sz="1100" dirty="0"/>
              <a:t> expert </a:t>
            </a:r>
            <a:r>
              <a:rPr lang="pt-PT" sz="1100" dirty="0" err="1"/>
              <a:t>analysis</a:t>
            </a:r>
            <a:r>
              <a:rPr lang="pt-PT" sz="1100" dirty="0"/>
              <a:t>, </a:t>
            </a:r>
            <a:r>
              <a:rPr lang="pt-PT" sz="1100" dirty="0" err="1"/>
              <a:t>guiding</a:t>
            </a:r>
            <a:r>
              <a:rPr lang="pt-PT" sz="1100" dirty="0"/>
              <a:t> </a:t>
            </a:r>
            <a:r>
              <a:rPr lang="pt-PT" sz="1100" dirty="0" err="1"/>
              <a:t>everything</a:t>
            </a:r>
            <a:r>
              <a:rPr lang="pt-PT" sz="1100" dirty="0"/>
              <a:t> </a:t>
            </a:r>
            <a:r>
              <a:rPr lang="pt-PT" sz="1100" dirty="0" err="1"/>
              <a:t>from</a:t>
            </a:r>
            <a:r>
              <a:rPr lang="pt-PT" sz="1100" dirty="0"/>
              <a:t> </a:t>
            </a:r>
            <a:r>
              <a:rPr lang="pt-PT" sz="1100" dirty="0" err="1"/>
              <a:t>identifying</a:t>
            </a:r>
            <a:r>
              <a:rPr lang="pt-PT" sz="1100" dirty="0"/>
              <a:t> </a:t>
            </a:r>
            <a:r>
              <a:rPr lang="pt-PT" sz="1100" dirty="0" err="1"/>
              <a:t>new</a:t>
            </a:r>
            <a:r>
              <a:rPr lang="pt-PT" sz="1100" dirty="0"/>
              <a:t> </a:t>
            </a:r>
            <a:r>
              <a:rPr lang="pt-PT" sz="1100" dirty="0" err="1"/>
              <a:t>players</a:t>
            </a:r>
            <a:r>
              <a:rPr lang="pt-PT" sz="1100" dirty="0"/>
              <a:t> to </a:t>
            </a:r>
            <a:r>
              <a:rPr lang="pt-PT" sz="1100" dirty="0" err="1"/>
              <a:t>post</a:t>
            </a:r>
            <a:r>
              <a:rPr lang="pt-PT" sz="1100" dirty="0"/>
              <a:t>-game </a:t>
            </a:r>
            <a:r>
              <a:rPr lang="pt-PT" sz="1100" dirty="0" err="1"/>
              <a:t>tactical</a:t>
            </a:r>
            <a:r>
              <a:rPr lang="pt-PT" sz="1100" dirty="0"/>
              <a:t> </a:t>
            </a:r>
            <a:r>
              <a:rPr lang="pt-PT" sz="1100" dirty="0" err="1"/>
              <a:t>analysis</a:t>
            </a:r>
            <a:r>
              <a:rPr lang="pt-PT" sz="1100" dirty="0"/>
              <a:t>.</a:t>
            </a:r>
          </a:p>
          <a:p>
            <a:pPr>
              <a:lnSpc>
                <a:spcPct val="150000"/>
              </a:lnSpc>
            </a:pPr>
            <a:endParaRPr lang="pt-PT" sz="1100" dirty="0" smtClean="0"/>
          </a:p>
          <a:p>
            <a:pPr>
              <a:lnSpc>
                <a:spcPct val="150000"/>
              </a:lnSpc>
            </a:pPr>
            <a:r>
              <a:rPr lang="pt-PT" sz="1100" dirty="0" err="1" smtClean="0"/>
              <a:t>Moreover</a:t>
            </a:r>
            <a:r>
              <a:rPr lang="pt-PT" sz="1100" dirty="0"/>
              <a:t>, </a:t>
            </a:r>
            <a:r>
              <a:rPr lang="pt-PT" sz="1100" dirty="0" err="1"/>
              <a:t>the</a:t>
            </a:r>
            <a:r>
              <a:rPr lang="pt-PT" sz="1100" dirty="0"/>
              <a:t> </a:t>
            </a:r>
            <a:r>
              <a:rPr lang="pt-PT" sz="1100" dirty="0" err="1"/>
              <a:t>stats</a:t>
            </a:r>
            <a:r>
              <a:rPr lang="pt-PT" sz="1100" dirty="0"/>
              <a:t> are </a:t>
            </a:r>
            <a:r>
              <a:rPr lang="pt-PT" sz="1100" dirty="0" err="1"/>
              <a:t>also</a:t>
            </a:r>
            <a:r>
              <a:rPr lang="pt-PT" sz="1100" dirty="0"/>
              <a:t> </a:t>
            </a:r>
            <a:r>
              <a:rPr lang="pt-PT" sz="1100" dirty="0" err="1"/>
              <a:t>used</a:t>
            </a:r>
            <a:r>
              <a:rPr lang="pt-PT" sz="1100" dirty="0"/>
              <a:t> </a:t>
            </a:r>
            <a:r>
              <a:rPr lang="pt-PT" sz="1100" dirty="0" err="1"/>
              <a:t>by</a:t>
            </a:r>
            <a:r>
              <a:rPr lang="pt-PT" sz="1100" dirty="0"/>
              <a:t> </a:t>
            </a:r>
            <a:r>
              <a:rPr lang="pt-PT" sz="1100" dirty="0" err="1"/>
              <a:t>betting</a:t>
            </a:r>
            <a:r>
              <a:rPr lang="pt-PT" sz="1100" dirty="0"/>
              <a:t> </a:t>
            </a:r>
            <a:r>
              <a:rPr lang="pt-PT" sz="1100" dirty="0" err="1"/>
              <a:t>companies</a:t>
            </a:r>
            <a:r>
              <a:rPr lang="pt-PT" sz="1100" dirty="0"/>
              <a:t> (William Hill </a:t>
            </a:r>
            <a:r>
              <a:rPr lang="pt-PT" sz="1100" dirty="0" err="1"/>
              <a:t>embed</a:t>
            </a:r>
            <a:r>
              <a:rPr lang="pt-PT" sz="1100" dirty="0"/>
              <a:t> </a:t>
            </a:r>
            <a:r>
              <a:rPr lang="pt-PT" sz="1100" dirty="0" err="1"/>
              <a:t>Opta’s</a:t>
            </a:r>
            <a:r>
              <a:rPr lang="pt-PT" sz="1100" dirty="0"/>
              <a:t> regular contextual </a:t>
            </a:r>
            <a:r>
              <a:rPr lang="pt-PT" sz="1100" dirty="0" err="1"/>
              <a:t>facts</a:t>
            </a:r>
            <a:r>
              <a:rPr lang="pt-PT" sz="1100" dirty="0"/>
              <a:t> </a:t>
            </a:r>
            <a:r>
              <a:rPr lang="pt-PT" sz="1100" dirty="0" err="1"/>
              <a:t>directly</a:t>
            </a:r>
            <a:r>
              <a:rPr lang="pt-PT" sz="1100" dirty="0"/>
              <a:t> </a:t>
            </a:r>
            <a:r>
              <a:rPr lang="pt-PT" sz="1100" dirty="0" err="1"/>
              <a:t>within</a:t>
            </a:r>
            <a:r>
              <a:rPr lang="pt-PT" sz="1100" dirty="0"/>
              <a:t> </a:t>
            </a:r>
            <a:r>
              <a:rPr lang="pt-PT" sz="1100" dirty="0" err="1"/>
              <a:t>its</a:t>
            </a:r>
            <a:r>
              <a:rPr lang="pt-PT" sz="1100" dirty="0"/>
              <a:t> </a:t>
            </a:r>
            <a:r>
              <a:rPr lang="pt-PT" sz="1100" dirty="0" err="1"/>
              <a:t>betting</a:t>
            </a:r>
            <a:r>
              <a:rPr lang="pt-PT" sz="1100" dirty="0"/>
              <a:t> </a:t>
            </a:r>
            <a:r>
              <a:rPr lang="pt-PT" sz="1100" dirty="0" err="1"/>
              <a:t>platform</a:t>
            </a:r>
            <a:r>
              <a:rPr lang="pt-PT" sz="1100" dirty="0"/>
              <a:t>, </a:t>
            </a:r>
            <a:r>
              <a:rPr lang="pt-PT" sz="1100" dirty="0" err="1"/>
              <a:t>while</a:t>
            </a:r>
            <a:r>
              <a:rPr lang="pt-PT" sz="1100" dirty="0"/>
              <a:t> </a:t>
            </a:r>
            <a:r>
              <a:rPr lang="pt-PT" sz="1100" dirty="0" err="1"/>
              <a:t>SkyBet</a:t>
            </a:r>
            <a:r>
              <a:rPr lang="pt-PT" sz="1100" dirty="0"/>
              <a:t> uses </a:t>
            </a:r>
            <a:r>
              <a:rPr lang="pt-PT" sz="1100" dirty="0" err="1"/>
              <a:t>them</a:t>
            </a:r>
            <a:r>
              <a:rPr lang="pt-PT" sz="1100" dirty="0"/>
              <a:t> to </a:t>
            </a:r>
            <a:r>
              <a:rPr lang="pt-PT" sz="1100" dirty="0" err="1"/>
              <a:t>add</a:t>
            </a:r>
            <a:r>
              <a:rPr lang="pt-PT" sz="1100" dirty="0"/>
              <a:t> </a:t>
            </a:r>
            <a:r>
              <a:rPr lang="pt-PT" sz="1100" dirty="0" err="1"/>
              <a:t>detail</a:t>
            </a:r>
            <a:r>
              <a:rPr lang="pt-PT" sz="1100" dirty="0"/>
              <a:t> </a:t>
            </a:r>
            <a:r>
              <a:rPr lang="pt-PT" sz="1100" dirty="0" err="1"/>
              <a:t>and</a:t>
            </a:r>
            <a:r>
              <a:rPr lang="pt-PT" sz="1100" dirty="0"/>
              <a:t> </a:t>
            </a:r>
            <a:r>
              <a:rPr lang="pt-PT" sz="1100" dirty="0" err="1"/>
              <a:t>colour</a:t>
            </a:r>
            <a:r>
              <a:rPr lang="pt-PT" sz="1100" dirty="0"/>
              <a:t> to </a:t>
            </a:r>
            <a:r>
              <a:rPr lang="pt-PT" sz="1100" dirty="0" err="1"/>
              <a:t>its</a:t>
            </a:r>
            <a:r>
              <a:rPr lang="pt-PT" sz="1100" dirty="0"/>
              <a:t> regular email marketing </a:t>
            </a:r>
            <a:r>
              <a:rPr lang="pt-PT" sz="1100" dirty="0" err="1"/>
              <a:t>communications</a:t>
            </a:r>
            <a:r>
              <a:rPr lang="pt-PT" sz="1100" dirty="0"/>
              <a:t>), </a:t>
            </a:r>
            <a:r>
              <a:rPr lang="pt-PT" sz="1100" dirty="0" err="1"/>
              <a:t>and</a:t>
            </a:r>
            <a:r>
              <a:rPr lang="pt-PT" sz="1100" dirty="0"/>
              <a:t> more </a:t>
            </a:r>
            <a:r>
              <a:rPr lang="pt-PT" sz="1100" dirty="0" err="1"/>
              <a:t>recently</a:t>
            </a:r>
            <a:r>
              <a:rPr lang="pt-PT" sz="1100" dirty="0"/>
              <a:t>, </a:t>
            </a:r>
            <a:r>
              <a:rPr lang="pt-PT" sz="1100" dirty="0" err="1"/>
              <a:t>Daily</a:t>
            </a:r>
            <a:r>
              <a:rPr lang="pt-PT" sz="1100" dirty="0"/>
              <a:t> </a:t>
            </a:r>
            <a:r>
              <a:rPr lang="pt-PT" sz="1100" dirty="0" err="1"/>
              <a:t>Fantasy</a:t>
            </a:r>
            <a:r>
              <a:rPr lang="pt-PT" sz="1100" dirty="0"/>
              <a:t> Sports (DFS) </a:t>
            </a:r>
            <a:r>
              <a:rPr lang="pt-PT" sz="1100" dirty="0" err="1"/>
              <a:t>operators</a:t>
            </a:r>
            <a:r>
              <a:rPr lang="pt-PT" sz="1100" dirty="0"/>
              <a:t>. Sports data </a:t>
            </a:r>
            <a:r>
              <a:rPr lang="pt-PT" sz="1100" dirty="0" err="1"/>
              <a:t>is</a:t>
            </a:r>
            <a:r>
              <a:rPr lang="pt-PT" sz="1100" dirty="0"/>
              <a:t> </a:t>
            </a:r>
            <a:r>
              <a:rPr lang="pt-PT" sz="1100" dirty="0" err="1"/>
              <a:t>used</a:t>
            </a:r>
            <a:r>
              <a:rPr lang="pt-PT" sz="1100" dirty="0"/>
              <a:t> in </a:t>
            </a:r>
            <a:r>
              <a:rPr lang="pt-PT" sz="1100" dirty="0" err="1"/>
              <a:t>two</a:t>
            </a:r>
            <a:r>
              <a:rPr lang="pt-PT" sz="1100" dirty="0"/>
              <a:t> </a:t>
            </a:r>
            <a:r>
              <a:rPr lang="pt-PT" sz="1100" dirty="0" err="1"/>
              <a:t>ways</a:t>
            </a:r>
            <a:r>
              <a:rPr lang="pt-PT" sz="1100" dirty="0"/>
              <a:t>: </a:t>
            </a:r>
            <a:r>
              <a:rPr lang="pt-PT" sz="1100" dirty="0" err="1"/>
              <a:t>firstly</a:t>
            </a:r>
            <a:r>
              <a:rPr lang="pt-PT" sz="1100" dirty="0"/>
              <a:t>, </a:t>
            </a:r>
            <a:r>
              <a:rPr lang="pt-PT" sz="1100" dirty="0" err="1"/>
              <a:t>companies</a:t>
            </a:r>
            <a:r>
              <a:rPr lang="pt-PT" sz="1100" dirty="0"/>
              <a:t> use </a:t>
            </a:r>
            <a:r>
              <a:rPr lang="pt-PT" sz="1100" dirty="0" err="1"/>
              <a:t>it</a:t>
            </a:r>
            <a:r>
              <a:rPr lang="pt-PT" sz="1100" dirty="0"/>
              <a:t> to </a:t>
            </a:r>
            <a:r>
              <a:rPr lang="pt-PT" sz="1100" dirty="0" err="1"/>
              <a:t>form</a:t>
            </a:r>
            <a:r>
              <a:rPr lang="pt-PT" sz="1100" dirty="0"/>
              <a:t> </a:t>
            </a:r>
            <a:r>
              <a:rPr lang="pt-PT" sz="1100" dirty="0" err="1"/>
              <a:t>scoring</a:t>
            </a:r>
            <a:r>
              <a:rPr lang="pt-PT" sz="1100" dirty="0"/>
              <a:t> </a:t>
            </a:r>
            <a:r>
              <a:rPr lang="pt-PT" sz="1100" dirty="0" err="1"/>
              <a:t>systems</a:t>
            </a:r>
            <a:r>
              <a:rPr lang="pt-PT" sz="1100" dirty="0"/>
              <a:t>, </a:t>
            </a:r>
            <a:r>
              <a:rPr lang="pt-PT" sz="1100" dirty="0" err="1"/>
              <a:t>and</a:t>
            </a:r>
            <a:r>
              <a:rPr lang="pt-PT" sz="1100" dirty="0"/>
              <a:t> </a:t>
            </a:r>
            <a:r>
              <a:rPr lang="pt-PT" sz="1100" dirty="0" err="1"/>
              <a:t>secondly</a:t>
            </a:r>
            <a:r>
              <a:rPr lang="pt-PT" sz="1100" dirty="0"/>
              <a:t>, </a:t>
            </a:r>
            <a:r>
              <a:rPr lang="pt-PT" sz="1100" dirty="0" err="1"/>
              <a:t>it’s</a:t>
            </a:r>
            <a:r>
              <a:rPr lang="pt-PT" sz="1100" dirty="0"/>
              <a:t> a must for </a:t>
            </a:r>
            <a:r>
              <a:rPr lang="pt-PT" sz="1100" dirty="0" err="1"/>
              <a:t>fantasy</a:t>
            </a:r>
            <a:r>
              <a:rPr lang="pt-PT" sz="1100" dirty="0"/>
              <a:t> </a:t>
            </a:r>
            <a:r>
              <a:rPr lang="pt-PT" sz="1100" dirty="0" err="1"/>
              <a:t>players</a:t>
            </a:r>
            <a:r>
              <a:rPr lang="pt-PT" sz="1100" dirty="0"/>
              <a:t> </a:t>
            </a:r>
            <a:r>
              <a:rPr lang="pt-PT" sz="1100" dirty="0" err="1"/>
              <a:t>who</a:t>
            </a:r>
            <a:r>
              <a:rPr lang="pt-PT" sz="1100" dirty="0"/>
              <a:t> </a:t>
            </a:r>
            <a:r>
              <a:rPr lang="pt-PT" sz="1100" dirty="0" err="1"/>
              <a:t>have</a:t>
            </a:r>
            <a:r>
              <a:rPr lang="pt-PT" sz="1100" dirty="0"/>
              <a:t> to </a:t>
            </a:r>
            <a:r>
              <a:rPr lang="pt-PT" sz="1100" dirty="0" err="1"/>
              <a:t>study</a:t>
            </a:r>
            <a:r>
              <a:rPr lang="pt-PT" sz="1100" dirty="0"/>
              <a:t> </a:t>
            </a:r>
            <a:r>
              <a:rPr lang="pt-PT" sz="1100" dirty="0" err="1"/>
              <a:t>many</a:t>
            </a:r>
            <a:r>
              <a:rPr lang="pt-PT" sz="1100" dirty="0"/>
              <a:t> </a:t>
            </a:r>
            <a:r>
              <a:rPr lang="pt-PT" sz="1100" dirty="0" err="1"/>
              <a:t>pieces</a:t>
            </a:r>
            <a:r>
              <a:rPr lang="pt-PT" sz="1100" dirty="0"/>
              <a:t> </a:t>
            </a:r>
            <a:r>
              <a:rPr lang="pt-PT" sz="1100" dirty="0" err="1"/>
              <a:t>of</a:t>
            </a:r>
            <a:r>
              <a:rPr lang="pt-PT" sz="1100" dirty="0"/>
              <a:t> </a:t>
            </a:r>
            <a:r>
              <a:rPr lang="pt-PT" sz="1100" dirty="0" err="1"/>
              <a:t>information</a:t>
            </a:r>
            <a:r>
              <a:rPr lang="pt-PT" sz="1100" dirty="0"/>
              <a:t> in </a:t>
            </a:r>
            <a:r>
              <a:rPr lang="pt-PT" sz="1100" dirty="0" err="1"/>
              <a:t>order</a:t>
            </a:r>
            <a:r>
              <a:rPr lang="pt-PT" sz="1100" dirty="0"/>
              <a:t> to </a:t>
            </a:r>
            <a:r>
              <a:rPr lang="pt-PT" sz="1100" dirty="0" err="1"/>
              <a:t>be</a:t>
            </a:r>
            <a:r>
              <a:rPr lang="pt-PT" sz="1100" dirty="0"/>
              <a:t> </a:t>
            </a:r>
            <a:r>
              <a:rPr lang="pt-PT" sz="1100" dirty="0" err="1"/>
              <a:t>successful</a:t>
            </a:r>
            <a:r>
              <a:rPr lang="pt-PT" sz="1100" dirty="0"/>
              <a:t> </a:t>
            </a:r>
            <a:r>
              <a:rPr lang="pt-PT" sz="1100" dirty="0" err="1"/>
              <a:t>fantasy</a:t>
            </a:r>
            <a:r>
              <a:rPr lang="pt-PT" sz="1100" dirty="0"/>
              <a:t> sports managers. </a:t>
            </a:r>
            <a:r>
              <a:rPr lang="pt-PT" sz="1100" dirty="0" err="1"/>
              <a:t>The</a:t>
            </a:r>
            <a:r>
              <a:rPr lang="pt-PT" sz="1100" dirty="0"/>
              <a:t> more </a:t>
            </a:r>
            <a:r>
              <a:rPr lang="pt-PT" sz="1100" dirty="0" err="1"/>
              <a:t>information</a:t>
            </a:r>
            <a:r>
              <a:rPr lang="pt-PT" sz="1100" dirty="0"/>
              <a:t> </a:t>
            </a:r>
            <a:r>
              <a:rPr lang="pt-PT" sz="1100" dirty="0" err="1"/>
              <a:t>they</a:t>
            </a:r>
            <a:r>
              <a:rPr lang="pt-PT" sz="1100" dirty="0"/>
              <a:t> </a:t>
            </a:r>
            <a:r>
              <a:rPr lang="pt-PT" sz="1100" dirty="0" err="1"/>
              <a:t>have</a:t>
            </a:r>
            <a:r>
              <a:rPr lang="pt-PT" sz="1100" dirty="0"/>
              <a:t>, </a:t>
            </a:r>
            <a:r>
              <a:rPr lang="pt-PT" sz="1100" dirty="0" err="1"/>
              <a:t>given</a:t>
            </a:r>
            <a:r>
              <a:rPr lang="pt-PT" sz="1100" dirty="0"/>
              <a:t> </a:t>
            </a:r>
            <a:r>
              <a:rPr lang="pt-PT" sz="1100" dirty="0" err="1"/>
              <a:t>the</a:t>
            </a:r>
            <a:r>
              <a:rPr lang="pt-PT" sz="1100" dirty="0"/>
              <a:t> </a:t>
            </a:r>
            <a:r>
              <a:rPr lang="pt-PT" sz="1100" dirty="0" err="1"/>
              <a:t>ability</a:t>
            </a:r>
            <a:r>
              <a:rPr lang="pt-PT" sz="1100" dirty="0"/>
              <a:t> to </a:t>
            </a:r>
            <a:r>
              <a:rPr lang="pt-PT" sz="1100" dirty="0" err="1"/>
              <a:t>dissect</a:t>
            </a:r>
            <a:r>
              <a:rPr lang="pt-PT" sz="1100" dirty="0"/>
              <a:t> </a:t>
            </a:r>
            <a:r>
              <a:rPr lang="pt-PT" sz="1100" dirty="0" err="1"/>
              <a:t>it</a:t>
            </a:r>
            <a:r>
              <a:rPr lang="pt-PT" sz="1100" dirty="0"/>
              <a:t>, </a:t>
            </a:r>
            <a:r>
              <a:rPr lang="pt-PT" sz="1100" dirty="0" err="1"/>
              <a:t>the</a:t>
            </a:r>
            <a:r>
              <a:rPr lang="pt-PT" sz="1100" dirty="0"/>
              <a:t> </a:t>
            </a:r>
            <a:r>
              <a:rPr lang="pt-PT" sz="1100" dirty="0" err="1"/>
              <a:t>higher</a:t>
            </a:r>
            <a:r>
              <a:rPr lang="pt-PT" sz="1100" dirty="0"/>
              <a:t> are </a:t>
            </a:r>
            <a:r>
              <a:rPr lang="pt-PT" sz="1100" dirty="0" err="1"/>
              <a:t>the</a:t>
            </a:r>
            <a:r>
              <a:rPr lang="pt-PT" sz="1100" dirty="0"/>
              <a:t> chances to </a:t>
            </a:r>
            <a:r>
              <a:rPr lang="pt-PT" sz="1100" dirty="0" err="1"/>
              <a:t>enhance</a:t>
            </a:r>
            <a:r>
              <a:rPr lang="pt-PT" sz="1100" dirty="0"/>
              <a:t> </a:t>
            </a:r>
            <a:r>
              <a:rPr lang="pt-PT" sz="1100" dirty="0" err="1"/>
              <a:t>the</a:t>
            </a:r>
            <a:r>
              <a:rPr lang="pt-PT" sz="1100" dirty="0"/>
              <a:t> </a:t>
            </a:r>
            <a:r>
              <a:rPr lang="pt-PT" sz="1100" dirty="0" err="1"/>
              <a:t>competitiveness</a:t>
            </a:r>
            <a:r>
              <a:rPr lang="pt-PT" sz="1100" dirty="0"/>
              <a:t>.</a:t>
            </a:r>
          </a:p>
        </p:txBody>
      </p:sp>
    </p:spTree>
    <p:extLst>
      <p:ext uri="{BB962C8B-B14F-4D97-AF65-F5344CB8AC3E}">
        <p14:creationId xmlns:p14="http://schemas.microsoft.com/office/powerpoint/2010/main" val="21041674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err="1" smtClean="0"/>
              <a:t>World</a:t>
            </a:r>
            <a:r>
              <a:rPr lang="pt-PT" dirty="0" smtClean="0"/>
              <a:t> </a:t>
            </a:r>
            <a:r>
              <a:rPr lang="pt-PT" dirty="0" err="1" smtClean="0"/>
              <a:t>of</a:t>
            </a:r>
            <a:r>
              <a:rPr lang="pt-PT" dirty="0" smtClean="0"/>
              <a:t> soccer</a:t>
            </a:r>
            <a:endParaRPr lang="pt-PT" dirty="0"/>
          </a:p>
        </p:txBody>
      </p:sp>
      <p:sp>
        <p:nvSpPr>
          <p:cNvPr id="3" name="Marcador de Posição de Conteúdo 2"/>
          <p:cNvSpPr>
            <a:spLocks noGrp="1"/>
          </p:cNvSpPr>
          <p:nvPr>
            <p:ph idx="1"/>
          </p:nvPr>
        </p:nvSpPr>
        <p:spPr>
          <a:xfrm>
            <a:off x="457200" y="1196752"/>
            <a:ext cx="8363272" cy="4929411"/>
          </a:xfrm>
        </p:spPr>
        <p:txBody>
          <a:bodyPr>
            <a:noAutofit/>
          </a:bodyPr>
          <a:lstStyle/>
          <a:p>
            <a:pPr>
              <a:lnSpc>
                <a:spcPct val="170000"/>
              </a:lnSpc>
            </a:pPr>
            <a:r>
              <a:rPr lang="pt-PT" sz="1100" dirty="0" err="1" smtClean="0"/>
              <a:t>Fantasy</a:t>
            </a:r>
            <a:r>
              <a:rPr lang="pt-PT" sz="1100" dirty="0" smtClean="0"/>
              <a:t> </a:t>
            </a:r>
            <a:r>
              <a:rPr lang="pt-PT" sz="1100" dirty="0" err="1"/>
              <a:t>football</a:t>
            </a:r>
            <a:r>
              <a:rPr lang="pt-PT" sz="1100" dirty="0"/>
              <a:t> (soccer) </a:t>
            </a:r>
            <a:r>
              <a:rPr lang="pt-PT" sz="1100" dirty="0" err="1"/>
              <a:t>operators</a:t>
            </a:r>
            <a:r>
              <a:rPr lang="pt-PT" sz="1100" dirty="0"/>
              <a:t> </a:t>
            </a:r>
            <a:r>
              <a:rPr lang="pt-PT" sz="1100" dirty="0" err="1"/>
              <a:t>usually</a:t>
            </a:r>
            <a:r>
              <a:rPr lang="pt-PT" sz="1100" dirty="0"/>
              <a:t> </a:t>
            </a:r>
            <a:r>
              <a:rPr lang="pt-PT" sz="1100" dirty="0" err="1"/>
              <a:t>form</a:t>
            </a:r>
            <a:r>
              <a:rPr lang="pt-PT" sz="1100" dirty="0"/>
              <a:t> </a:t>
            </a:r>
            <a:r>
              <a:rPr lang="pt-PT" sz="1100" dirty="0" err="1"/>
              <a:t>partnerships</a:t>
            </a:r>
            <a:r>
              <a:rPr lang="pt-PT" sz="1100" dirty="0"/>
              <a:t> </a:t>
            </a:r>
            <a:r>
              <a:rPr lang="pt-PT" sz="1100" dirty="0" err="1"/>
              <a:t>with</a:t>
            </a:r>
            <a:r>
              <a:rPr lang="pt-PT" sz="1100" dirty="0"/>
              <a:t> sports data </a:t>
            </a:r>
            <a:r>
              <a:rPr lang="pt-PT" sz="1100" dirty="0" err="1"/>
              <a:t>companies</a:t>
            </a:r>
            <a:r>
              <a:rPr lang="pt-PT" sz="1100" dirty="0"/>
              <a:t>, </a:t>
            </a:r>
            <a:r>
              <a:rPr lang="pt-PT" sz="1100" dirty="0" err="1"/>
              <a:t>and</a:t>
            </a:r>
            <a:r>
              <a:rPr lang="pt-PT" sz="1100" dirty="0"/>
              <a:t> use a </a:t>
            </a:r>
            <a:r>
              <a:rPr lang="pt-PT" sz="1100" dirty="0" err="1"/>
              <a:t>limited</a:t>
            </a:r>
            <a:r>
              <a:rPr lang="pt-PT" sz="1100" dirty="0"/>
              <a:t> </a:t>
            </a:r>
            <a:r>
              <a:rPr lang="pt-PT" sz="1100" dirty="0" err="1"/>
              <a:t>number</a:t>
            </a:r>
            <a:r>
              <a:rPr lang="pt-PT" sz="1100" dirty="0"/>
              <a:t> </a:t>
            </a:r>
            <a:r>
              <a:rPr lang="pt-PT" sz="1100" dirty="0" err="1"/>
              <a:t>of</a:t>
            </a:r>
            <a:r>
              <a:rPr lang="pt-PT" sz="1100" dirty="0"/>
              <a:t> </a:t>
            </a:r>
            <a:r>
              <a:rPr lang="pt-PT" sz="1100" dirty="0" err="1"/>
              <a:t>stats</a:t>
            </a:r>
            <a:r>
              <a:rPr lang="pt-PT" sz="1100" dirty="0"/>
              <a:t>, </a:t>
            </a:r>
            <a:r>
              <a:rPr lang="pt-PT" sz="1100" dirty="0" err="1"/>
              <a:t>normally</a:t>
            </a:r>
            <a:r>
              <a:rPr lang="pt-PT" sz="1100" dirty="0"/>
              <a:t> </a:t>
            </a:r>
            <a:r>
              <a:rPr lang="pt-PT" sz="1100" dirty="0" err="1"/>
              <a:t>from</a:t>
            </a:r>
            <a:r>
              <a:rPr lang="pt-PT" sz="1100" dirty="0"/>
              <a:t> </a:t>
            </a:r>
            <a:r>
              <a:rPr lang="pt-PT" sz="1100" dirty="0" err="1"/>
              <a:t>five</a:t>
            </a:r>
            <a:r>
              <a:rPr lang="pt-PT" sz="1100" dirty="0"/>
              <a:t> to 20, to sum </a:t>
            </a:r>
            <a:r>
              <a:rPr lang="pt-PT" sz="1100" dirty="0" err="1"/>
              <a:t>up</a:t>
            </a:r>
            <a:r>
              <a:rPr lang="pt-PT" sz="1100" dirty="0"/>
              <a:t> a game. </a:t>
            </a:r>
            <a:r>
              <a:rPr lang="pt-PT" sz="1100" dirty="0" err="1"/>
              <a:t>However</a:t>
            </a:r>
            <a:r>
              <a:rPr lang="pt-PT" sz="1100" dirty="0"/>
              <a:t>, </a:t>
            </a:r>
            <a:r>
              <a:rPr lang="pt-PT" sz="1100" dirty="0" err="1"/>
              <a:t>there</a:t>
            </a:r>
            <a:r>
              <a:rPr lang="pt-PT" sz="1100" dirty="0"/>
              <a:t> </a:t>
            </a:r>
            <a:r>
              <a:rPr lang="pt-PT" sz="1100" dirty="0" err="1"/>
              <a:t>is</a:t>
            </a:r>
            <a:r>
              <a:rPr lang="pt-PT" sz="1100" dirty="0"/>
              <a:t> </a:t>
            </a:r>
            <a:r>
              <a:rPr lang="pt-PT" sz="1100" dirty="0" err="1"/>
              <a:t>one</a:t>
            </a:r>
            <a:r>
              <a:rPr lang="pt-PT" sz="1100" dirty="0"/>
              <a:t> </a:t>
            </a:r>
            <a:r>
              <a:rPr lang="pt-PT" sz="1100" dirty="0" err="1"/>
              <a:t>company</a:t>
            </a:r>
            <a:r>
              <a:rPr lang="pt-PT" sz="1100" dirty="0"/>
              <a:t> </a:t>
            </a:r>
            <a:r>
              <a:rPr lang="pt-PT" sz="1100" dirty="0" err="1"/>
              <a:t>whose</a:t>
            </a:r>
            <a:r>
              <a:rPr lang="pt-PT" sz="1100" dirty="0"/>
              <a:t> </a:t>
            </a:r>
            <a:r>
              <a:rPr lang="pt-PT" sz="1100" dirty="0" err="1"/>
              <a:t>scoring</a:t>
            </a:r>
            <a:r>
              <a:rPr lang="pt-PT" sz="1100" dirty="0"/>
              <a:t> </a:t>
            </a:r>
            <a:r>
              <a:rPr lang="pt-PT" sz="1100" dirty="0" err="1"/>
              <a:t>system</a:t>
            </a:r>
            <a:r>
              <a:rPr lang="pt-PT" sz="1100" dirty="0"/>
              <a:t> proves </a:t>
            </a:r>
            <a:r>
              <a:rPr lang="pt-PT" sz="1100" dirty="0" err="1"/>
              <a:t>the</a:t>
            </a:r>
            <a:r>
              <a:rPr lang="pt-PT" sz="1100" dirty="0"/>
              <a:t> </a:t>
            </a:r>
            <a:r>
              <a:rPr lang="pt-PT" sz="1100" dirty="0" err="1"/>
              <a:t>most</a:t>
            </a:r>
            <a:r>
              <a:rPr lang="pt-PT" sz="1100" dirty="0"/>
              <a:t> </a:t>
            </a:r>
            <a:r>
              <a:rPr lang="pt-PT" sz="1100" dirty="0" err="1"/>
              <a:t>advanced</a:t>
            </a:r>
            <a:r>
              <a:rPr lang="pt-PT" sz="1100" dirty="0"/>
              <a:t>. Malta-</a:t>
            </a:r>
            <a:r>
              <a:rPr lang="pt-PT" sz="1100" dirty="0" err="1"/>
              <a:t>based</a:t>
            </a:r>
            <a:r>
              <a:rPr lang="pt-PT" sz="1100" dirty="0"/>
              <a:t> </a:t>
            </a:r>
            <a:r>
              <a:rPr lang="pt-PT" sz="1100" dirty="0" err="1"/>
              <a:t>company</a:t>
            </a:r>
            <a:r>
              <a:rPr lang="pt-PT" sz="1100" dirty="0"/>
              <a:t> </a:t>
            </a:r>
            <a:r>
              <a:rPr lang="pt-PT" sz="1100" dirty="0">
                <a:hlinkClick r:id="rId2"/>
              </a:rPr>
              <a:t>Oulala Games Ltd has built a mathematical matrix that uses Opta’s data to create an efficient scoring system. This company’s platform uses a highly sophisticated algorithm to assess the crucial aspects of an athlete’s performance that contribute to an overall result. Their system includes a total of 70 different criteria dependent on a player’s position (keeper, defender, midfielder and striker) resulting in a total of 275 ways to gain or lose points. The aggregated numbers of these actions, made by players who are included in virtual teams, give the overall winners of different daily leagues.</a:t>
            </a:r>
          </a:p>
          <a:p>
            <a:pPr>
              <a:lnSpc>
                <a:spcPct val="170000"/>
              </a:lnSpc>
            </a:pPr>
            <a:endParaRPr lang="pt-PT" sz="1100" dirty="0" smtClean="0"/>
          </a:p>
          <a:p>
            <a:pPr>
              <a:lnSpc>
                <a:spcPct val="170000"/>
              </a:lnSpc>
            </a:pPr>
            <a:r>
              <a:rPr lang="pt-PT" sz="1100" dirty="0" err="1" smtClean="0"/>
              <a:t>Despite</a:t>
            </a:r>
            <a:r>
              <a:rPr lang="pt-PT" sz="1100" dirty="0" smtClean="0"/>
              <a:t> </a:t>
            </a:r>
            <a:r>
              <a:rPr lang="pt-PT" sz="1100" dirty="0" err="1"/>
              <a:t>the</a:t>
            </a:r>
            <a:r>
              <a:rPr lang="pt-PT" sz="1100" dirty="0"/>
              <a:t> </a:t>
            </a:r>
            <a:r>
              <a:rPr lang="pt-PT" sz="1100" dirty="0" err="1"/>
              <a:t>fact</a:t>
            </a:r>
            <a:r>
              <a:rPr lang="pt-PT" sz="1100" dirty="0"/>
              <a:t> </a:t>
            </a:r>
            <a:r>
              <a:rPr lang="pt-PT" sz="1100" dirty="0" err="1"/>
              <a:t>that</a:t>
            </a:r>
            <a:r>
              <a:rPr lang="pt-PT" sz="1100" dirty="0"/>
              <a:t> a </a:t>
            </a:r>
            <a:r>
              <a:rPr lang="pt-PT" sz="1100" dirty="0" err="1"/>
              <a:t>high</a:t>
            </a:r>
            <a:r>
              <a:rPr lang="pt-PT" sz="1100" dirty="0"/>
              <a:t> </a:t>
            </a:r>
            <a:r>
              <a:rPr lang="pt-PT" sz="1100" dirty="0" err="1"/>
              <a:t>level</a:t>
            </a:r>
            <a:r>
              <a:rPr lang="pt-PT" sz="1100" dirty="0"/>
              <a:t> </a:t>
            </a:r>
            <a:r>
              <a:rPr lang="pt-PT" sz="1100" dirty="0" err="1"/>
              <a:t>of</a:t>
            </a:r>
            <a:r>
              <a:rPr lang="pt-PT" sz="1100" dirty="0"/>
              <a:t> </a:t>
            </a:r>
            <a:r>
              <a:rPr lang="pt-PT" sz="1100" dirty="0" err="1"/>
              <a:t>skill</a:t>
            </a:r>
            <a:r>
              <a:rPr lang="pt-PT" sz="1100" dirty="0"/>
              <a:t> </a:t>
            </a:r>
            <a:r>
              <a:rPr lang="pt-PT" sz="1100" dirty="0" err="1"/>
              <a:t>is</a:t>
            </a:r>
            <a:r>
              <a:rPr lang="pt-PT" sz="1100" dirty="0"/>
              <a:t> </a:t>
            </a:r>
            <a:r>
              <a:rPr lang="pt-PT" sz="1100" dirty="0" err="1"/>
              <a:t>required</a:t>
            </a:r>
            <a:r>
              <a:rPr lang="pt-PT" sz="1100" dirty="0"/>
              <a:t> to </a:t>
            </a:r>
            <a:r>
              <a:rPr lang="pt-PT" sz="1100" dirty="0" err="1"/>
              <a:t>become</a:t>
            </a:r>
            <a:r>
              <a:rPr lang="pt-PT" sz="1100" dirty="0"/>
              <a:t> a </a:t>
            </a:r>
            <a:r>
              <a:rPr lang="pt-PT" sz="1100" dirty="0" err="1"/>
              <a:t>league’s</a:t>
            </a:r>
            <a:r>
              <a:rPr lang="pt-PT" sz="1100" dirty="0"/>
              <a:t> winner, some </a:t>
            </a:r>
            <a:r>
              <a:rPr lang="pt-PT" sz="1100" dirty="0" err="1"/>
              <a:t>professional</a:t>
            </a:r>
            <a:r>
              <a:rPr lang="pt-PT" sz="1100" dirty="0"/>
              <a:t> DFS </a:t>
            </a:r>
            <a:r>
              <a:rPr lang="pt-PT" sz="1100" dirty="0" err="1"/>
              <a:t>players</a:t>
            </a:r>
            <a:r>
              <a:rPr lang="pt-PT" sz="1100" dirty="0"/>
              <a:t>, </a:t>
            </a:r>
            <a:r>
              <a:rPr lang="pt-PT" sz="1100" dirty="0" err="1"/>
              <a:t>especially</a:t>
            </a:r>
            <a:r>
              <a:rPr lang="pt-PT" sz="1100" dirty="0"/>
              <a:t> in </a:t>
            </a:r>
            <a:r>
              <a:rPr lang="pt-PT" sz="1100" dirty="0" err="1"/>
              <a:t>the</a:t>
            </a:r>
            <a:r>
              <a:rPr lang="pt-PT" sz="1100" dirty="0"/>
              <a:t> U.S., </a:t>
            </a:r>
            <a:r>
              <a:rPr lang="pt-PT" sz="1100" dirty="0" err="1"/>
              <a:t>have</a:t>
            </a:r>
            <a:r>
              <a:rPr lang="pt-PT" sz="1100" dirty="0"/>
              <a:t> </a:t>
            </a:r>
            <a:r>
              <a:rPr lang="pt-PT" sz="1100" dirty="0" err="1"/>
              <a:t>found</a:t>
            </a:r>
            <a:r>
              <a:rPr lang="pt-PT" sz="1100" dirty="0"/>
              <a:t> a bypass </a:t>
            </a:r>
            <a:r>
              <a:rPr lang="pt-PT" sz="1100" dirty="0" err="1"/>
              <a:t>that</a:t>
            </a:r>
            <a:r>
              <a:rPr lang="pt-PT" sz="1100" dirty="0"/>
              <a:t> </a:t>
            </a:r>
            <a:r>
              <a:rPr lang="pt-PT" sz="1100" dirty="0" err="1"/>
              <a:t>gives</a:t>
            </a:r>
            <a:r>
              <a:rPr lang="pt-PT" sz="1100" dirty="0"/>
              <a:t> </a:t>
            </a:r>
            <a:r>
              <a:rPr lang="pt-PT" sz="1100" dirty="0" err="1"/>
              <a:t>them</a:t>
            </a:r>
            <a:r>
              <a:rPr lang="pt-PT" sz="1100" dirty="0"/>
              <a:t> a </a:t>
            </a:r>
            <a:r>
              <a:rPr lang="pt-PT" sz="1100" dirty="0" err="1"/>
              <a:t>substantial</a:t>
            </a:r>
            <a:r>
              <a:rPr lang="pt-PT" sz="1100" dirty="0"/>
              <a:t> </a:t>
            </a:r>
            <a:r>
              <a:rPr lang="pt-PT" sz="1100" dirty="0" err="1"/>
              <a:t>edge</a:t>
            </a:r>
            <a:r>
              <a:rPr lang="pt-PT" sz="1100" dirty="0"/>
              <a:t> </a:t>
            </a:r>
            <a:r>
              <a:rPr lang="pt-PT" sz="1100" dirty="0" err="1"/>
              <a:t>over</a:t>
            </a:r>
            <a:r>
              <a:rPr lang="pt-PT" sz="1100" dirty="0"/>
              <a:t> </a:t>
            </a:r>
            <a:r>
              <a:rPr lang="pt-PT" sz="1100" dirty="0" err="1"/>
              <a:t>their</a:t>
            </a:r>
            <a:r>
              <a:rPr lang="pt-PT" sz="1100" dirty="0"/>
              <a:t> </a:t>
            </a:r>
            <a:r>
              <a:rPr lang="pt-PT" sz="1100" dirty="0" err="1"/>
              <a:t>competition</a:t>
            </a:r>
            <a:r>
              <a:rPr lang="pt-PT" sz="1100" dirty="0"/>
              <a:t> – </a:t>
            </a:r>
            <a:r>
              <a:rPr lang="pt-PT" sz="1100" dirty="0" err="1"/>
              <a:t>They</a:t>
            </a:r>
            <a:r>
              <a:rPr lang="pt-PT" sz="1100" dirty="0"/>
              <a:t> are </a:t>
            </a:r>
            <a:r>
              <a:rPr lang="pt-PT" sz="1100" dirty="0" err="1"/>
              <a:t>using</a:t>
            </a:r>
            <a:r>
              <a:rPr lang="pt-PT" sz="1100" dirty="0"/>
              <a:t> </a:t>
            </a:r>
            <a:r>
              <a:rPr lang="pt-PT" sz="1100" dirty="0" err="1"/>
              <a:t>advanced</a:t>
            </a:r>
            <a:r>
              <a:rPr lang="pt-PT" sz="1100" dirty="0"/>
              <a:t> software </a:t>
            </a:r>
            <a:r>
              <a:rPr lang="pt-PT" sz="1100" dirty="0" err="1"/>
              <a:t>known</a:t>
            </a:r>
            <a:r>
              <a:rPr lang="pt-PT" sz="1100" dirty="0"/>
              <a:t> as </a:t>
            </a:r>
            <a:r>
              <a:rPr lang="pt-PT" sz="1100" dirty="0" err="1"/>
              <a:t>scripting</a:t>
            </a:r>
            <a:r>
              <a:rPr lang="pt-PT" sz="1100" dirty="0"/>
              <a:t>, </a:t>
            </a:r>
            <a:r>
              <a:rPr lang="pt-PT" sz="1100" dirty="0" err="1"/>
              <a:t>which</a:t>
            </a:r>
            <a:r>
              <a:rPr lang="pt-PT" sz="1100" dirty="0"/>
              <a:t> </a:t>
            </a:r>
            <a:r>
              <a:rPr lang="pt-PT" sz="1100" dirty="0" err="1"/>
              <a:t>helps</a:t>
            </a:r>
            <a:r>
              <a:rPr lang="pt-PT" sz="1100" dirty="0"/>
              <a:t> </a:t>
            </a:r>
            <a:r>
              <a:rPr lang="pt-PT" sz="1100" dirty="0" err="1"/>
              <a:t>them</a:t>
            </a:r>
            <a:r>
              <a:rPr lang="pt-PT" sz="1100" dirty="0"/>
              <a:t> to decide </a:t>
            </a:r>
            <a:r>
              <a:rPr lang="pt-PT" sz="1100" dirty="0" err="1"/>
              <a:t>which</a:t>
            </a:r>
            <a:r>
              <a:rPr lang="pt-PT" sz="1100" dirty="0"/>
              <a:t> </a:t>
            </a:r>
            <a:r>
              <a:rPr lang="pt-PT" sz="1100" dirty="0" err="1"/>
              <a:t>players</a:t>
            </a:r>
            <a:r>
              <a:rPr lang="pt-PT" sz="1100" dirty="0"/>
              <a:t> to </a:t>
            </a:r>
            <a:r>
              <a:rPr lang="pt-PT" sz="1100" dirty="0" err="1"/>
              <a:t>pick</a:t>
            </a:r>
            <a:r>
              <a:rPr lang="pt-PT" sz="1100" dirty="0"/>
              <a:t>, </a:t>
            </a:r>
            <a:r>
              <a:rPr lang="pt-PT" sz="1100" dirty="0" err="1"/>
              <a:t>and</a:t>
            </a:r>
            <a:r>
              <a:rPr lang="pt-PT" sz="1100" dirty="0"/>
              <a:t> in </a:t>
            </a:r>
            <a:r>
              <a:rPr lang="pt-PT" sz="1100" dirty="0" err="1"/>
              <a:t>many</a:t>
            </a:r>
            <a:r>
              <a:rPr lang="pt-PT" sz="1100" dirty="0"/>
              <a:t> cases, </a:t>
            </a:r>
            <a:r>
              <a:rPr lang="pt-PT" sz="1100" dirty="0" err="1"/>
              <a:t>automatically</a:t>
            </a:r>
            <a:r>
              <a:rPr lang="pt-PT" sz="1100" dirty="0"/>
              <a:t> </a:t>
            </a:r>
            <a:r>
              <a:rPr lang="pt-PT" sz="1100" dirty="0" err="1"/>
              <a:t>enter</a:t>
            </a:r>
            <a:r>
              <a:rPr lang="pt-PT" sz="1100" dirty="0"/>
              <a:t> </a:t>
            </a:r>
            <a:r>
              <a:rPr lang="pt-PT" sz="1100" dirty="0" err="1"/>
              <a:t>hundreds</a:t>
            </a:r>
            <a:r>
              <a:rPr lang="pt-PT" sz="1100" dirty="0"/>
              <a:t> </a:t>
            </a:r>
            <a:r>
              <a:rPr lang="pt-PT" sz="1100" dirty="0" err="1"/>
              <a:t>of</a:t>
            </a:r>
            <a:r>
              <a:rPr lang="pt-PT" sz="1100" dirty="0"/>
              <a:t> </a:t>
            </a:r>
            <a:r>
              <a:rPr lang="pt-PT" sz="1100" dirty="0" err="1"/>
              <a:t>line-ups</a:t>
            </a:r>
            <a:r>
              <a:rPr lang="pt-PT" sz="1100" dirty="0"/>
              <a:t> in </a:t>
            </a:r>
            <a:r>
              <a:rPr lang="pt-PT" sz="1100" dirty="0" err="1"/>
              <a:t>multi-entry</a:t>
            </a:r>
            <a:r>
              <a:rPr lang="pt-PT" sz="1100" dirty="0"/>
              <a:t> </a:t>
            </a:r>
            <a:r>
              <a:rPr lang="pt-PT" sz="1100" dirty="0" err="1"/>
              <a:t>guaranteed</a:t>
            </a:r>
            <a:r>
              <a:rPr lang="pt-PT" sz="1100" dirty="0"/>
              <a:t> </a:t>
            </a:r>
            <a:r>
              <a:rPr lang="pt-PT" sz="1100" dirty="0" err="1"/>
              <a:t>prize</a:t>
            </a:r>
            <a:r>
              <a:rPr lang="pt-PT" sz="1100" dirty="0"/>
              <a:t> pool (GPP) </a:t>
            </a:r>
            <a:r>
              <a:rPr lang="pt-PT" sz="1100" dirty="0" err="1"/>
              <a:t>contests</a:t>
            </a:r>
            <a:r>
              <a:rPr lang="pt-PT" sz="1100" dirty="0"/>
              <a:t>. </a:t>
            </a:r>
            <a:r>
              <a:rPr lang="pt-PT" sz="1100" dirty="0" err="1"/>
              <a:t>Currently</a:t>
            </a:r>
            <a:r>
              <a:rPr lang="pt-PT" sz="1100" dirty="0"/>
              <a:t>, </a:t>
            </a:r>
            <a:r>
              <a:rPr lang="pt-PT" sz="1100" dirty="0" err="1"/>
              <a:t>all</a:t>
            </a:r>
            <a:r>
              <a:rPr lang="pt-PT" sz="1100" dirty="0"/>
              <a:t> major DFS </a:t>
            </a:r>
            <a:r>
              <a:rPr lang="pt-PT" sz="1100" dirty="0" err="1"/>
              <a:t>operators</a:t>
            </a:r>
            <a:r>
              <a:rPr lang="pt-PT" sz="1100" dirty="0"/>
              <a:t> </a:t>
            </a:r>
            <a:r>
              <a:rPr lang="pt-PT" sz="1100" dirty="0" err="1"/>
              <a:t>allow</a:t>
            </a:r>
            <a:r>
              <a:rPr lang="pt-PT" sz="1100" dirty="0"/>
              <a:t> </a:t>
            </a:r>
            <a:r>
              <a:rPr lang="pt-PT" sz="1100" dirty="0" err="1"/>
              <a:t>the</a:t>
            </a:r>
            <a:r>
              <a:rPr lang="pt-PT" sz="1100" dirty="0"/>
              <a:t> </a:t>
            </a:r>
            <a:r>
              <a:rPr lang="pt-PT" sz="1100" dirty="0" err="1"/>
              <a:t>practice</a:t>
            </a:r>
            <a:r>
              <a:rPr lang="pt-PT" sz="1100" dirty="0"/>
              <a:t>.</a:t>
            </a:r>
          </a:p>
          <a:p>
            <a:pPr>
              <a:lnSpc>
                <a:spcPct val="170000"/>
              </a:lnSpc>
            </a:pPr>
            <a:endParaRPr lang="pt-PT" sz="1100" dirty="0" smtClean="0"/>
          </a:p>
          <a:p>
            <a:pPr>
              <a:lnSpc>
                <a:spcPct val="170000"/>
              </a:lnSpc>
            </a:pPr>
            <a:r>
              <a:rPr lang="pt-PT" sz="1100" dirty="0" smtClean="0"/>
              <a:t>Soccer</a:t>
            </a:r>
            <a:r>
              <a:rPr lang="pt-PT" sz="1100" dirty="0"/>
              <a:t>, </a:t>
            </a:r>
            <a:r>
              <a:rPr lang="pt-PT" sz="1100" dirty="0" err="1"/>
              <a:t>which</a:t>
            </a:r>
            <a:r>
              <a:rPr lang="pt-PT" sz="1100" dirty="0"/>
              <a:t> </a:t>
            </a:r>
            <a:r>
              <a:rPr lang="pt-PT" sz="1100" dirty="0" err="1"/>
              <a:t>has</a:t>
            </a:r>
            <a:r>
              <a:rPr lang="pt-PT" sz="1100" dirty="0"/>
              <a:t> </a:t>
            </a:r>
            <a:r>
              <a:rPr lang="pt-PT" sz="1100" dirty="0" err="1"/>
              <a:t>always</a:t>
            </a:r>
            <a:r>
              <a:rPr lang="pt-PT" sz="1100" dirty="0"/>
              <a:t> </a:t>
            </a:r>
            <a:r>
              <a:rPr lang="pt-PT" sz="1100" dirty="0" err="1"/>
              <a:t>been</a:t>
            </a:r>
            <a:r>
              <a:rPr lang="pt-PT" sz="1100" dirty="0"/>
              <a:t> a </a:t>
            </a:r>
            <a:r>
              <a:rPr lang="pt-PT" sz="1100" dirty="0" err="1"/>
              <a:t>numbers</a:t>
            </a:r>
            <a:r>
              <a:rPr lang="pt-PT" sz="1100" dirty="0"/>
              <a:t> game, </a:t>
            </a:r>
            <a:r>
              <a:rPr lang="pt-PT" sz="1100" dirty="0" err="1"/>
              <a:t>is</a:t>
            </a:r>
            <a:r>
              <a:rPr lang="pt-PT" sz="1100" dirty="0"/>
              <a:t> </a:t>
            </a:r>
            <a:r>
              <a:rPr lang="pt-PT" sz="1100" dirty="0" err="1"/>
              <a:t>apparently</a:t>
            </a:r>
            <a:r>
              <a:rPr lang="pt-PT" sz="1100" dirty="0"/>
              <a:t> </a:t>
            </a:r>
            <a:r>
              <a:rPr lang="pt-PT" sz="1100" dirty="0" err="1"/>
              <a:t>driven</a:t>
            </a:r>
            <a:r>
              <a:rPr lang="pt-PT" sz="1100" dirty="0"/>
              <a:t> </a:t>
            </a:r>
            <a:r>
              <a:rPr lang="pt-PT" sz="1100" dirty="0" err="1"/>
              <a:t>by</a:t>
            </a:r>
            <a:r>
              <a:rPr lang="pt-PT" sz="1100" dirty="0"/>
              <a:t> more </a:t>
            </a:r>
            <a:r>
              <a:rPr lang="pt-PT" sz="1100" dirty="0" err="1"/>
              <a:t>and</a:t>
            </a:r>
            <a:r>
              <a:rPr lang="pt-PT" sz="1100" dirty="0"/>
              <a:t> more </a:t>
            </a:r>
            <a:r>
              <a:rPr lang="pt-PT" sz="1100" dirty="0" err="1"/>
              <a:t>Big</a:t>
            </a:r>
            <a:r>
              <a:rPr lang="pt-PT" sz="1100" dirty="0"/>
              <a:t> Data. Clubs are </a:t>
            </a:r>
            <a:r>
              <a:rPr lang="pt-PT" sz="1100" dirty="0" err="1"/>
              <a:t>now</a:t>
            </a:r>
            <a:r>
              <a:rPr lang="pt-PT" sz="1100" dirty="0"/>
              <a:t> </a:t>
            </a:r>
            <a:r>
              <a:rPr lang="pt-PT" sz="1100" dirty="0" err="1"/>
              <a:t>likely</a:t>
            </a:r>
            <a:r>
              <a:rPr lang="pt-PT" sz="1100" dirty="0"/>
              <a:t> </a:t>
            </a:r>
            <a:r>
              <a:rPr lang="pt-PT" sz="1100" dirty="0" err="1"/>
              <a:t>hiring</a:t>
            </a:r>
            <a:r>
              <a:rPr lang="pt-PT" sz="1100" dirty="0"/>
              <a:t> </a:t>
            </a:r>
            <a:r>
              <a:rPr lang="pt-PT" sz="1100" dirty="0" err="1"/>
              <a:t>fewer</a:t>
            </a:r>
            <a:r>
              <a:rPr lang="pt-PT" sz="1100" dirty="0"/>
              <a:t> </a:t>
            </a:r>
            <a:r>
              <a:rPr lang="pt-PT" sz="1100" dirty="0" err="1"/>
              <a:t>scouts</a:t>
            </a:r>
            <a:r>
              <a:rPr lang="pt-PT" sz="1100" dirty="0"/>
              <a:t> </a:t>
            </a:r>
            <a:r>
              <a:rPr lang="pt-PT" sz="1100" dirty="0" err="1"/>
              <a:t>and</a:t>
            </a:r>
            <a:r>
              <a:rPr lang="pt-PT" sz="1100" dirty="0"/>
              <a:t> more </a:t>
            </a:r>
            <a:r>
              <a:rPr lang="pt-PT" sz="1100" dirty="0" err="1"/>
              <a:t>computer</a:t>
            </a:r>
            <a:r>
              <a:rPr lang="pt-PT" sz="1100" dirty="0"/>
              <a:t> </a:t>
            </a:r>
            <a:r>
              <a:rPr lang="pt-PT" sz="1100" dirty="0" err="1"/>
              <a:t>analysts</a:t>
            </a:r>
            <a:r>
              <a:rPr lang="pt-PT" sz="1100" dirty="0"/>
              <a:t>; TV, radio </a:t>
            </a:r>
            <a:r>
              <a:rPr lang="pt-PT" sz="1100" dirty="0" err="1"/>
              <a:t>and</a:t>
            </a:r>
            <a:r>
              <a:rPr lang="pt-PT" sz="1100" dirty="0"/>
              <a:t> </a:t>
            </a:r>
            <a:r>
              <a:rPr lang="pt-PT" sz="1100" dirty="0" err="1"/>
              <a:t>newspapers</a:t>
            </a:r>
            <a:r>
              <a:rPr lang="pt-PT" sz="1100" dirty="0"/>
              <a:t> drive more </a:t>
            </a:r>
            <a:r>
              <a:rPr lang="pt-PT" sz="1100" dirty="0" err="1"/>
              <a:t>stats-based</a:t>
            </a:r>
            <a:r>
              <a:rPr lang="pt-PT" sz="1100" dirty="0"/>
              <a:t> </a:t>
            </a:r>
            <a:r>
              <a:rPr lang="pt-PT" sz="1100" dirty="0" err="1"/>
              <a:t>conversation</a:t>
            </a:r>
            <a:r>
              <a:rPr lang="pt-PT" sz="1100" dirty="0"/>
              <a:t> </a:t>
            </a:r>
            <a:r>
              <a:rPr lang="pt-PT" sz="1100" dirty="0" err="1"/>
              <a:t>about</a:t>
            </a:r>
            <a:r>
              <a:rPr lang="pt-PT" sz="1100" dirty="0"/>
              <a:t> </a:t>
            </a:r>
            <a:r>
              <a:rPr lang="pt-PT" sz="1100" dirty="0" err="1"/>
              <a:t>the</a:t>
            </a:r>
            <a:r>
              <a:rPr lang="pt-PT" sz="1100" dirty="0"/>
              <a:t> performance </a:t>
            </a:r>
            <a:r>
              <a:rPr lang="pt-PT" sz="1100" dirty="0" err="1"/>
              <a:t>of</a:t>
            </a:r>
            <a:r>
              <a:rPr lang="pt-PT" sz="1100" dirty="0"/>
              <a:t> </a:t>
            </a:r>
            <a:r>
              <a:rPr lang="pt-PT" sz="1100" dirty="0" err="1"/>
              <a:t>players</a:t>
            </a:r>
            <a:r>
              <a:rPr lang="pt-PT" sz="1100" dirty="0"/>
              <a:t>, managers </a:t>
            </a:r>
            <a:r>
              <a:rPr lang="pt-PT" sz="1100" dirty="0" err="1"/>
              <a:t>and</a:t>
            </a:r>
            <a:r>
              <a:rPr lang="pt-PT" sz="1100" dirty="0"/>
              <a:t> teams </a:t>
            </a:r>
            <a:r>
              <a:rPr lang="pt-PT" sz="1100" dirty="0" err="1"/>
              <a:t>than</a:t>
            </a:r>
            <a:r>
              <a:rPr lang="pt-PT" sz="1100" dirty="0"/>
              <a:t> </a:t>
            </a:r>
            <a:r>
              <a:rPr lang="pt-PT" sz="1100" dirty="0" err="1"/>
              <a:t>ever</a:t>
            </a:r>
            <a:r>
              <a:rPr lang="pt-PT" sz="1100" dirty="0"/>
              <a:t> </a:t>
            </a:r>
            <a:r>
              <a:rPr lang="pt-PT" sz="1100" dirty="0" err="1"/>
              <a:t>before</a:t>
            </a:r>
            <a:r>
              <a:rPr lang="pt-PT" sz="1100" dirty="0"/>
              <a:t>. </a:t>
            </a:r>
            <a:r>
              <a:rPr lang="pt-PT" sz="1100" dirty="0" err="1"/>
              <a:t>Numbers</a:t>
            </a:r>
            <a:r>
              <a:rPr lang="pt-PT" sz="1100" dirty="0"/>
              <a:t> are </a:t>
            </a:r>
            <a:r>
              <a:rPr lang="pt-PT" sz="1100" dirty="0" err="1"/>
              <a:t>also</a:t>
            </a:r>
            <a:r>
              <a:rPr lang="pt-PT" sz="1100" dirty="0"/>
              <a:t> </a:t>
            </a:r>
            <a:r>
              <a:rPr lang="pt-PT" sz="1100" dirty="0" err="1"/>
              <a:t>seeping</a:t>
            </a:r>
            <a:r>
              <a:rPr lang="pt-PT" sz="1100" dirty="0"/>
              <a:t> out </a:t>
            </a:r>
            <a:r>
              <a:rPr lang="pt-PT" sz="1100" dirty="0" err="1"/>
              <a:t>of</a:t>
            </a:r>
            <a:r>
              <a:rPr lang="pt-PT" sz="1100" dirty="0"/>
              <a:t> real soccer </a:t>
            </a:r>
            <a:r>
              <a:rPr lang="pt-PT" sz="1100" dirty="0" err="1"/>
              <a:t>and</a:t>
            </a:r>
            <a:r>
              <a:rPr lang="pt-PT" sz="1100" dirty="0"/>
              <a:t> </a:t>
            </a:r>
            <a:r>
              <a:rPr lang="pt-PT" sz="1100" dirty="0" err="1"/>
              <a:t>into</a:t>
            </a:r>
            <a:r>
              <a:rPr lang="pt-PT" sz="1100" dirty="0"/>
              <a:t> </a:t>
            </a:r>
            <a:r>
              <a:rPr lang="pt-PT" sz="1100" dirty="0" err="1"/>
              <a:t>the</a:t>
            </a:r>
            <a:r>
              <a:rPr lang="pt-PT" sz="1100" dirty="0"/>
              <a:t> </a:t>
            </a:r>
            <a:r>
              <a:rPr lang="pt-PT" sz="1100" dirty="0" err="1"/>
              <a:t>fantasy</a:t>
            </a:r>
            <a:r>
              <a:rPr lang="pt-PT" sz="1100" dirty="0"/>
              <a:t> – </a:t>
            </a:r>
            <a:r>
              <a:rPr lang="pt-PT" sz="1100" dirty="0" err="1"/>
              <a:t>the</a:t>
            </a:r>
            <a:r>
              <a:rPr lang="pt-PT" sz="1100" dirty="0"/>
              <a:t> </a:t>
            </a:r>
            <a:r>
              <a:rPr lang="pt-PT" sz="1100" dirty="0" err="1"/>
              <a:t>stats</a:t>
            </a:r>
            <a:r>
              <a:rPr lang="pt-PT" sz="1100" dirty="0"/>
              <a:t> </a:t>
            </a:r>
            <a:r>
              <a:rPr lang="pt-PT" sz="1100" dirty="0" err="1"/>
              <a:t>that</a:t>
            </a:r>
            <a:r>
              <a:rPr lang="pt-PT" sz="1100" dirty="0"/>
              <a:t> </a:t>
            </a:r>
            <a:r>
              <a:rPr lang="pt-PT" sz="1100" dirty="0" err="1"/>
              <a:t>surround</a:t>
            </a:r>
            <a:r>
              <a:rPr lang="pt-PT" sz="1100" dirty="0"/>
              <a:t> </a:t>
            </a:r>
            <a:r>
              <a:rPr lang="pt-PT" sz="1100" dirty="0" err="1"/>
              <a:t>players</a:t>
            </a:r>
            <a:r>
              <a:rPr lang="pt-PT" sz="1100" dirty="0"/>
              <a:t> are </a:t>
            </a:r>
            <a:r>
              <a:rPr lang="pt-PT" sz="1100" dirty="0" err="1"/>
              <a:t>not</a:t>
            </a:r>
            <a:r>
              <a:rPr lang="pt-PT" sz="1100" dirty="0"/>
              <a:t> </a:t>
            </a:r>
            <a:r>
              <a:rPr lang="pt-PT" sz="1100" dirty="0" err="1"/>
              <a:t>only</a:t>
            </a:r>
            <a:r>
              <a:rPr lang="pt-PT" sz="1100" dirty="0"/>
              <a:t> </a:t>
            </a:r>
            <a:r>
              <a:rPr lang="pt-PT" sz="1100" dirty="0" err="1"/>
              <a:t>used</a:t>
            </a:r>
            <a:r>
              <a:rPr lang="pt-PT" sz="1100" dirty="0"/>
              <a:t> to </a:t>
            </a:r>
            <a:r>
              <a:rPr lang="pt-PT" sz="1100" dirty="0" err="1"/>
              <a:t>measure</a:t>
            </a:r>
            <a:r>
              <a:rPr lang="pt-PT" sz="1100" dirty="0"/>
              <a:t> </a:t>
            </a:r>
            <a:r>
              <a:rPr lang="pt-PT" sz="1100" dirty="0" err="1"/>
              <a:t>their</a:t>
            </a:r>
            <a:r>
              <a:rPr lang="pt-PT" sz="1100" dirty="0"/>
              <a:t> </a:t>
            </a:r>
            <a:r>
              <a:rPr lang="pt-PT" sz="1100" dirty="0" err="1"/>
              <a:t>actual</a:t>
            </a:r>
            <a:r>
              <a:rPr lang="pt-PT" sz="1100" dirty="0"/>
              <a:t> </a:t>
            </a:r>
            <a:r>
              <a:rPr lang="pt-PT" sz="1100" dirty="0" smtClean="0"/>
              <a:t>performance</a:t>
            </a:r>
            <a:r>
              <a:rPr lang="pt-PT" sz="1100" dirty="0"/>
              <a:t>, </a:t>
            </a:r>
            <a:r>
              <a:rPr lang="pt-PT" sz="1100" dirty="0" err="1"/>
              <a:t>but</a:t>
            </a:r>
            <a:r>
              <a:rPr lang="pt-PT" sz="1100" dirty="0"/>
              <a:t> </a:t>
            </a:r>
            <a:r>
              <a:rPr lang="pt-PT" sz="1100" dirty="0" err="1"/>
              <a:t>also</a:t>
            </a:r>
            <a:r>
              <a:rPr lang="pt-PT" sz="1100" dirty="0"/>
              <a:t> to </a:t>
            </a:r>
            <a:r>
              <a:rPr lang="pt-PT" sz="1100" dirty="0" err="1"/>
              <a:t>evaluate</a:t>
            </a:r>
            <a:r>
              <a:rPr lang="pt-PT" sz="1100" dirty="0"/>
              <a:t> </a:t>
            </a:r>
            <a:r>
              <a:rPr lang="pt-PT" sz="1100" dirty="0" err="1"/>
              <a:t>their</a:t>
            </a:r>
            <a:r>
              <a:rPr lang="pt-PT" sz="1100" dirty="0"/>
              <a:t> </a:t>
            </a:r>
            <a:r>
              <a:rPr lang="pt-PT" sz="1100" dirty="0" err="1"/>
              <a:t>contribution</a:t>
            </a:r>
            <a:r>
              <a:rPr lang="pt-PT" sz="1100" dirty="0"/>
              <a:t> to </a:t>
            </a:r>
            <a:r>
              <a:rPr lang="pt-PT" sz="1100" dirty="0" err="1"/>
              <a:t>fantasy</a:t>
            </a:r>
            <a:r>
              <a:rPr lang="pt-PT" sz="1100" dirty="0"/>
              <a:t> soccer teams. </a:t>
            </a:r>
            <a:r>
              <a:rPr lang="pt-PT" sz="1100" dirty="0" err="1"/>
              <a:t>It’s</a:t>
            </a:r>
            <a:r>
              <a:rPr lang="pt-PT" sz="1100" dirty="0"/>
              <a:t> fair to </a:t>
            </a:r>
            <a:r>
              <a:rPr lang="pt-PT" sz="1100" dirty="0" err="1"/>
              <a:t>say</a:t>
            </a:r>
            <a:r>
              <a:rPr lang="pt-PT" sz="1100" dirty="0"/>
              <a:t> </a:t>
            </a:r>
            <a:r>
              <a:rPr lang="pt-PT" sz="1100" dirty="0" err="1"/>
              <a:t>that</a:t>
            </a:r>
            <a:r>
              <a:rPr lang="pt-PT" sz="1100" dirty="0"/>
              <a:t> </a:t>
            </a:r>
            <a:r>
              <a:rPr lang="pt-PT" sz="1100" dirty="0" err="1"/>
              <a:t>this</a:t>
            </a:r>
            <a:r>
              <a:rPr lang="pt-PT" sz="1100" dirty="0"/>
              <a:t> </a:t>
            </a:r>
            <a:r>
              <a:rPr lang="pt-PT" sz="1100" dirty="0" err="1"/>
              <a:t>Big</a:t>
            </a:r>
            <a:r>
              <a:rPr lang="pt-PT" sz="1100" dirty="0"/>
              <a:t> Data </a:t>
            </a:r>
            <a:r>
              <a:rPr lang="pt-PT" sz="1100" dirty="0" err="1"/>
              <a:t>revolution</a:t>
            </a:r>
            <a:r>
              <a:rPr lang="pt-PT" sz="1100" dirty="0"/>
              <a:t> in soccer </a:t>
            </a:r>
            <a:r>
              <a:rPr lang="pt-PT" sz="1100" dirty="0" err="1"/>
              <a:t>will</a:t>
            </a:r>
            <a:r>
              <a:rPr lang="pt-PT" sz="1100" dirty="0"/>
              <a:t> </a:t>
            </a:r>
            <a:r>
              <a:rPr lang="pt-PT" sz="1100" dirty="0" err="1"/>
              <a:t>only</a:t>
            </a:r>
            <a:r>
              <a:rPr lang="pt-PT" sz="1100" dirty="0"/>
              <a:t> continue </a:t>
            </a:r>
            <a:r>
              <a:rPr lang="pt-PT" sz="1100" dirty="0" err="1"/>
              <a:t>and</a:t>
            </a:r>
            <a:r>
              <a:rPr lang="pt-PT" sz="1100" dirty="0"/>
              <a:t> </a:t>
            </a:r>
            <a:r>
              <a:rPr lang="pt-PT" sz="1100" dirty="0" err="1"/>
              <a:t>change</a:t>
            </a:r>
            <a:r>
              <a:rPr lang="pt-PT" sz="1100" dirty="0"/>
              <a:t> </a:t>
            </a:r>
            <a:r>
              <a:rPr lang="pt-PT" sz="1100" dirty="0" err="1"/>
              <a:t>the</a:t>
            </a:r>
            <a:r>
              <a:rPr lang="pt-PT" sz="1100" dirty="0"/>
              <a:t> </a:t>
            </a:r>
            <a:r>
              <a:rPr lang="pt-PT" sz="1100" dirty="0" err="1"/>
              <a:t>whole</a:t>
            </a:r>
            <a:r>
              <a:rPr lang="pt-PT" sz="1100" dirty="0"/>
              <a:t> </a:t>
            </a:r>
            <a:r>
              <a:rPr lang="pt-PT" sz="1100" dirty="0" err="1"/>
              <a:t>experience</a:t>
            </a:r>
            <a:r>
              <a:rPr lang="pt-PT" sz="1100" dirty="0"/>
              <a:t> </a:t>
            </a:r>
            <a:r>
              <a:rPr lang="pt-PT" sz="1100" dirty="0" err="1"/>
              <a:t>of</a:t>
            </a:r>
            <a:r>
              <a:rPr lang="pt-PT" sz="1100" dirty="0"/>
              <a:t> </a:t>
            </a:r>
            <a:r>
              <a:rPr lang="pt-PT" sz="1100" dirty="0" err="1"/>
              <a:t>watching</a:t>
            </a:r>
            <a:r>
              <a:rPr lang="pt-PT" sz="1100" dirty="0"/>
              <a:t> </a:t>
            </a:r>
            <a:r>
              <a:rPr lang="pt-PT" sz="1100" dirty="0" err="1"/>
              <a:t>the</a:t>
            </a:r>
            <a:r>
              <a:rPr lang="pt-PT" sz="1100" dirty="0"/>
              <a:t> </a:t>
            </a:r>
            <a:r>
              <a:rPr lang="pt-PT" sz="1100" dirty="0" err="1"/>
              <a:t>most</a:t>
            </a:r>
            <a:r>
              <a:rPr lang="pt-PT" sz="1100" dirty="0"/>
              <a:t> popular sport in </a:t>
            </a:r>
            <a:r>
              <a:rPr lang="pt-PT" sz="1100" dirty="0" err="1"/>
              <a:t>the</a:t>
            </a:r>
            <a:r>
              <a:rPr lang="pt-PT" sz="1100" dirty="0"/>
              <a:t> </a:t>
            </a:r>
            <a:r>
              <a:rPr lang="pt-PT" sz="1100" dirty="0" err="1"/>
              <a:t>world</a:t>
            </a:r>
            <a:r>
              <a:rPr lang="pt-PT" sz="1100" dirty="0" smtClean="0"/>
              <a:t>.</a:t>
            </a:r>
            <a:endParaRPr lang="pt-PT" sz="1100" dirty="0"/>
          </a:p>
        </p:txBody>
      </p:sp>
    </p:spTree>
    <p:extLst>
      <p:ext uri="{BB962C8B-B14F-4D97-AF65-F5344CB8AC3E}">
        <p14:creationId xmlns:p14="http://schemas.microsoft.com/office/powerpoint/2010/main" val="15492422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Wearable devices</a:t>
            </a:r>
            <a:br>
              <a:rPr lang="en-US" dirty="0" smtClean="0"/>
            </a:b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018881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err="1"/>
              <a:t>Wearable</a:t>
            </a:r>
            <a:r>
              <a:rPr lang="pt-PT" dirty="0"/>
              <a:t> </a:t>
            </a:r>
            <a:r>
              <a:rPr lang="pt-PT" dirty="0" err="1"/>
              <a:t>Technology</a:t>
            </a:r>
            <a:endParaRPr lang="pt-PT" dirty="0"/>
          </a:p>
        </p:txBody>
      </p:sp>
      <p:sp>
        <p:nvSpPr>
          <p:cNvPr id="3" name="Marcador de Posição de Conteúdo 2"/>
          <p:cNvSpPr>
            <a:spLocks noGrp="1"/>
          </p:cNvSpPr>
          <p:nvPr>
            <p:ph idx="1"/>
          </p:nvPr>
        </p:nvSpPr>
        <p:spPr>
          <a:xfrm>
            <a:off x="457200" y="1196752"/>
            <a:ext cx="8363272" cy="5112568"/>
          </a:xfrm>
        </p:spPr>
        <p:txBody>
          <a:bodyPr>
            <a:noAutofit/>
          </a:bodyPr>
          <a:lstStyle/>
          <a:p>
            <a:pPr>
              <a:lnSpc>
                <a:spcPct val="150000"/>
              </a:lnSpc>
            </a:pPr>
            <a:r>
              <a:rPr lang="pt-PT" sz="1000" dirty="0"/>
              <a:t>Do </a:t>
            </a:r>
            <a:r>
              <a:rPr lang="pt-PT" sz="1000" dirty="0" err="1"/>
              <a:t>you</a:t>
            </a:r>
            <a:r>
              <a:rPr lang="pt-PT" sz="1000" dirty="0"/>
              <a:t> </a:t>
            </a:r>
            <a:r>
              <a:rPr lang="pt-PT" sz="1000" dirty="0" err="1"/>
              <a:t>remember</a:t>
            </a:r>
            <a:r>
              <a:rPr lang="pt-PT" sz="1000" dirty="0"/>
              <a:t> </a:t>
            </a:r>
            <a:r>
              <a:rPr lang="pt-PT" sz="1000" dirty="0" err="1"/>
              <a:t>Captain</a:t>
            </a:r>
            <a:r>
              <a:rPr lang="pt-PT" sz="1000" dirty="0"/>
              <a:t> James </a:t>
            </a:r>
            <a:r>
              <a:rPr lang="pt-PT" sz="1000" dirty="0" err="1"/>
              <a:t>Kirk</a:t>
            </a:r>
            <a:r>
              <a:rPr lang="pt-PT" sz="1000" dirty="0"/>
              <a:t> </a:t>
            </a:r>
            <a:r>
              <a:rPr lang="pt-PT" sz="1000" dirty="0" err="1"/>
              <a:t>using</a:t>
            </a:r>
            <a:r>
              <a:rPr lang="pt-PT" sz="1000" dirty="0"/>
              <a:t> </a:t>
            </a:r>
            <a:r>
              <a:rPr lang="pt-PT" sz="1000" dirty="0" err="1"/>
              <a:t>his</a:t>
            </a:r>
            <a:r>
              <a:rPr lang="pt-PT" sz="1000" dirty="0"/>
              <a:t> </a:t>
            </a:r>
            <a:r>
              <a:rPr lang="pt-PT" sz="1000" dirty="0" err="1"/>
              <a:t>wrist</a:t>
            </a:r>
            <a:r>
              <a:rPr lang="pt-PT" sz="1000" dirty="0"/>
              <a:t> </a:t>
            </a:r>
            <a:r>
              <a:rPr lang="pt-PT" sz="1000" dirty="0" err="1"/>
              <a:t>watch</a:t>
            </a:r>
            <a:r>
              <a:rPr lang="pt-PT" sz="1000" dirty="0"/>
              <a:t> to </a:t>
            </a:r>
            <a:r>
              <a:rPr lang="pt-PT" sz="1000" dirty="0" err="1"/>
              <a:t>communicate</a:t>
            </a:r>
            <a:r>
              <a:rPr lang="pt-PT" sz="1000" dirty="0"/>
              <a:t> </a:t>
            </a:r>
            <a:r>
              <a:rPr lang="pt-PT" sz="1000" dirty="0" err="1"/>
              <a:t>with</a:t>
            </a:r>
            <a:r>
              <a:rPr lang="pt-PT" sz="1000" dirty="0"/>
              <a:t> </a:t>
            </a:r>
            <a:r>
              <a:rPr lang="pt-PT" sz="1000" dirty="0" err="1"/>
              <a:t>the</a:t>
            </a:r>
            <a:r>
              <a:rPr lang="pt-PT" sz="1000" dirty="0"/>
              <a:t> </a:t>
            </a:r>
            <a:r>
              <a:rPr lang="pt-PT" sz="1000" dirty="0" err="1"/>
              <a:t>crew</a:t>
            </a:r>
            <a:r>
              <a:rPr lang="pt-PT" sz="1000" dirty="0"/>
              <a:t> </a:t>
            </a:r>
            <a:r>
              <a:rPr lang="pt-PT" sz="1000" dirty="0" err="1"/>
              <a:t>of</a:t>
            </a:r>
            <a:r>
              <a:rPr lang="pt-PT" sz="1000" dirty="0"/>
              <a:t> </a:t>
            </a:r>
            <a:r>
              <a:rPr lang="pt-PT" sz="1000" dirty="0" err="1"/>
              <a:t>the</a:t>
            </a:r>
            <a:r>
              <a:rPr lang="pt-PT" sz="1000" dirty="0"/>
              <a:t> </a:t>
            </a:r>
            <a:r>
              <a:rPr lang="pt-PT" sz="1000" dirty="0" err="1"/>
              <a:t>Starship</a:t>
            </a:r>
            <a:r>
              <a:rPr lang="pt-PT" sz="1000" dirty="0"/>
              <a:t> </a:t>
            </a:r>
            <a:r>
              <a:rPr lang="pt-PT" sz="1000" dirty="0" err="1"/>
              <a:t>Enterprise</a:t>
            </a:r>
            <a:r>
              <a:rPr lang="pt-PT" sz="1000" dirty="0"/>
              <a:t> </a:t>
            </a:r>
            <a:r>
              <a:rPr lang="pt-PT" sz="1000" dirty="0" err="1"/>
              <a:t>back</a:t>
            </a:r>
            <a:r>
              <a:rPr lang="pt-PT" sz="1000" dirty="0"/>
              <a:t> in </a:t>
            </a:r>
            <a:r>
              <a:rPr lang="pt-PT" sz="1000" dirty="0" smtClean="0"/>
              <a:t>1966? </a:t>
            </a:r>
            <a:r>
              <a:rPr lang="pt-PT" sz="1000" dirty="0" err="1" smtClean="0"/>
              <a:t>Today</a:t>
            </a:r>
            <a:r>
              <a:rPr lang="pt-PT" sz="1000" dirty="0"/>
              <a:t>, </a:t>
            </a:r>
            <a:r>
              <a:rPr lang="pt-PT" sz="1000" dirty="0" err="1"/>
              <a:t>almost</a:t>
            </a:r>
            <a:r>
              <a:rPr lang="pt-PT" sz="1000" dirty="0"/>
              <a:t> </a:t>
            </a:r>
            <a:r>
              <a:rPr lang="pt-PT" sz="1000" dirty="0" err="1"/>
              <a:t>after</a:t>
            </a:r>
            <a:r>
              <a:rPr lang="pt-PT" sz="1000" dirty="0"/>
              <a:t> 50 </a:t>
            </a:r>
            <a:r>
              <a:rPr lang="pt-PT" sz="1000" dirty="0" err="1"/>
              <a:t>years</a:t>
            </a:r>
            <a:r>
              <a:rPr lang="pt-PT" sz="1000" dirty="0"/>
              <a:t>, </a:t>
            </a:r>
            <a:r>
              <a:rPr lang="pt-PT" sz="1000" dirty="0" err="1"/>
              <a:t>it</a:t>
            </a:r>
            <a:r>
              <a:rPr lang="pt-PT" sz="1000" dirty="0"/>
              <a:t> </a:t>
            </a:r>
            <a:r>
              <a:rPr lang="pt-PT" sz="1000" dirty="0" err="1"/>
              <a:t>has</a:t>
            </a:r>
            <a:r>
              <a:rPr lang="pt-PT" sz="1000" dirty="0"/>
              <a:t> </a:t>
            </a:r>
            <a:r>
              <a:rPr lang="pt-PT" sz="1000" dirty="0" err="1"/>
              <a:t>finally</a:t>
            </a:r>
            <a:r>
              <a:rPr lang="pt-PT" sz="1000" dirty="0"/>
              <a:t> </a:t>
            </a:r>
            <a:r>
              <a:rPr lang="pt-PT" sz="1000" dirty="0" err="1"/>
              <a:t>become</a:t>
            </a:r>
            <a:r>
              <a:rPr lang="pt-PT" sz="1000" dirty="0"/>
              <a:t> a </a:t>
            </a:r>
            <a:r>
              <a:rPr lang="pt-PT" sz="1000" dirty="0" err="1"/>
              <a:t>reality</a:t>
            </a:r>
            <a:r>
              <a:rPr lang="pt-PT" sz="1000" dirty="0" smtClean="0"/>
              <a:t>!</a:t>
            </a:r>
          </a:p>
          <a:p>
            <a:pPr>
              <a:lnSpc>
                <a:spcPct val="150000"/>
              </a:lnSpc>
            </a:pPr>
            <a:endParaRPr lang="pt-PT" sz="1000" dirty="0"/>
          </a:p>
          <a:p>
            <a:pPr>
              <a:lnSpc>
                <a:spcPct val="150000"/>
              </a:lnSpc>
            </a:pPr>
            <a:r>
              <a:rPr lang="pt-PT" sz="1000" dirty="0"/>
              <a:t>Digital </a:t>
            </a:r>
            <a:r>
              <a:rPr lang="pt-PT" sz="1000" dirty="0" err="1"/>
              <a:t>disruption</a:t>
            </a:r>
            <a:r>
              <a:rPr lang="pt-PT" sz="1000" dirty="0"/>
              <a:t> </a:t>
            </a:r>
            <a:r>
              <a:rPr lang="pt-PT" sz="1000" dirty="0" err="1"/>
              <a:t>is</a:t>
            </a:r>
            <a:r>
              <a:rPr lang="pt-PT" sz="1000" dirty="0"/>
              <a:t> </a:t>
            </a:r>
            <a:r>
              <a:rPr lang="pt-PT" sz="1000" dirty="0" err="1"/>
              <a:t>occurring</a:t>
            </a:r>
            <a:r>
              <a:rPr lang="pt-PT" sz="1000" dirty="0"/>
              <a:t> in </a:t>
            </a:r>
            <a:r>
              <a:rPr lang="pt-PT" sz="1000" dirty="0" err="1"/>
              <a:t>all</a:t>
            </a:r>
            <a:r>
              <a:rPr lang="pt-PT" sz="1000" dirty="0"/>
              <a:t> business </a:t>
            </a:r>
            <a:r>
              <a:rPr lang="pt-PT" sz="1000" dirty="0" err="1"/>
              <a:t>functions</a:t>
            </a:r>
            <a:r>
              <a:rPr lang="pt-PT" sz="1000" dirty="0"/>
              <a:t> </a:t>
            </a:r>
            <a:r>
              <a:rPr lang="pt-PT" sz="1000" dirty="0" err="1"/>
              <a:t>all</a:t>
            </a:r>
            <a:r>
              <a:rPr lang="pt-PT" sz="1000" dirty="0"/>
              <a:t> </a:t>
            </a:r>
            <a:r>
              <a:rPr lang="pt-PT" sz="1000" dirty="0" err="1"/>
              <a:t>around</a:t>
            </a:r>
            <a:r>
              <a:rPr lang="pt-PT" sz="1000" dirty="0"/>
              <a:t> </a:t>
            </a:r>
            <a:r>
              <a:rPr lang="pt-PT" sz="1000" dirty="0" err="1"/>
              <a:t>the</a:t>
            </a:r>
            <a:r>
              <a:rPr lang="pt-PT" sz="1000" dirty="0"/>
              <a:t> </a:t>
            </a:r>
            <a:r>
              <a:rPr lang="pt-PT" sz="1000" dirty="0" err="1"/>
              <a:t>world</a:t>
            </a:r>
            <a:r>
              <a:rPr lang="pt-PT" sz="1000" dirty="0"/>
              <a:t>. </a:t>
            </a:r>
            <a:r>
              <a:rPr lang="pt-PT" sz="1000" dirty="0" err="1"/>
              <a:t>Wearables</a:t>
            </a:r>
            <a:r>
              <a:rPr lang="pt-PT" sz="1000" dirty="0"/>
              <a:t> are </a:t>
            </a:r>
            <a:r>
              <a:rPr lang="pt-PT" sz="1000" dirty="0" err="1"/>
              <a:t>becoming</a:t>
            </a:r>
            <a:r>
              <a:rPr lang="pt-PT" sz="1000" dirty="0"/>
              <a:t> mainstream </a:t>
            </a:r>
            <a:r>
              <a:rPr lang="pt-PT" sz="1000" dirty="0" err="1"/>
              <a:t>and</a:t>
            </a:r>
            <a:r>
              <a:rPr lang="pt-PT" sz="1000" dirty="0"/>
              <a:t> </a:t>
            </a:r>
            <a:r>
              <a:rPr lang="pt-PT" sz="1000" dirty="0" err="1"/>
              <a:t>disrupting</a:t>
            </a:r>
            <a:r>
              <a:rPr lang="pt-PT" sz="1000" dirty="0"/>
              <a:t> </a:t>
            </a:r>
            <a:r>
              <a:rPr lang="pt-PT" sz="1000" dirty="0" err="1"/>
              <a:t>almost</a:t>
            </a:r>
            <a:r>
              <a:rPr lang="pt-PT" sz="1000" dirty="0"/>
              <a:t> </a:t>
            </a:r>
            <a:r>
              <a:rPr lang="pt-PT" sz="1000" dirty="0" err="1"/>
              <a:t>every</a:t>
            </a:r>
            <a:r>
              <a:rPr lang="pt-PT" sz="1000" dirty="0"/>
              <a:t> </a:t>
            </a:r>
            <a:r>
              <a:rPr lang="pt-PT" sz="1000" dirty="0" err="1"/>
              <a:t>industry</a:t>
            </a:r>
            <a:r>
              <a:rPr lang="pt-PT" sz="1000" dirty="0"/>
              <a:t>, </a:t>
            </a:r>
            <a:r>
              <a:rPr lang="pt-PT" sz="1000" dirty="0" err="1"/>
              <a:t>with</a:t>
            </a:r>
            <a:r>
              <a:rPr lang="pt-PT" sz="1000" dirty="0"/>
              <a:t> </a:t>
            </a:r>
            <a:r>
              <a:rPr lang="pt-PT" sz="1000" dirty="0" err="1"/>
              <a:t>the</a:t>
            </a:r>
            <a:r>
              <a:rPr lang="pt-PT" sz="1000" dirty="0"/>
              <a:t> </a:t>
            </a:r>
            <a:r>
              <a:rPr lang="pt-PT" sz="1000" dirty="0" err="1"/>
              <a:t>biggest</a:t>
            </a:r>
            <a:r>
              <a:rPr lang="pt-PT" sz="1000" dirty="0"/>
              <a:t> </a:t>
            </a:r>
            <a:r>
              <a:rPr lang="pt-PT" sz="1000" dirty="0" err="1"/>
              <a:t>impact</a:t>
            </a:r>
            <a:r>
              <a:rPr lang="pt-PT" sz="1000" dirty="0"/>
              <a:t> </a:t>
            </a:r>
            <a:r>
              <a:rPr lang="pt-PT" sz="1000" dirty="0" err="1"/>
              <a:t>being</a:t>
            </a:r>
            <a:r>
              <a:rPr lang="pt-PT" sz="1000" dirty="0"/>
              <a:t> </a:t>
            </a:r>
            <a:r>
              <a:rPr lang="pt-PT" sz="1000" dirty="0" err="1"/>
              <a:t>seen</a:t>
            </a:r>
            <a:r>
              <a:rPr lang="pt-PT" sz="1000" dirty="0"/>
              <a:t> in </a:t>
            </a:r>
            <a:r>
              <a:rPr lang="pt-PT" sz="1000" dirty="0" err="1"/>
              <a:t>customer</a:t>
            </a:r>
            <a:r>
              <a:rPr lang="pt-PT" sz="1000" dirty="0"/>
              <a:t> </a:t>
            </a:r>
            <a:r>
              <a:rPr lang="pt-PT" sz="1000" dirty="0" err="1"/>
              <a:t>service</a:t>
            </a:r>
            <a:r>
              <a:rPr lang="pt-PT" sz="1000" dirty="0"/>
              <a:t>, </a:t>
            </a:r>
            <a:r>
              <a:rPr lang="pt-PT" sz="1000" dirty="0" err="1"/>
              <a:t>healthcare</a:t>
            </a:r>
            <a:r>
              <a:rPr lang="pt-PT" sz="1000" dirty="0"/>
              <a:t> </a:t>
            </a:r>
            <a:r>
              <a:rPr lang="pt-PT" sz="1000" dirty="0" err="1"/>
              <a:t>and</a:t>
            </a:r>
            <a:r>
              <a:rPr lang="pt-PT" sz="1000" dirty="0"/>
              <a:t> </a:t>
            </a:r>
            <a:r>
              <a:rPr lang="pt-PT" sz="1000" dirty="0" err="1"/>
              <a:t>manufacturing</a:t>
            </a:r>
            <a:r>
              <a:rPr lang="pt-PT" sz="1000" dirty="0" smtClean="0"/>
              <a:t>.</a:t>
            </a:r>
          </a:p>
          <a:p>
            <a:pPr>
              <a:lnSpc>
                <a:spcPct val="150000"/>
              </a:lnSpc>
            </a:pPr>
            <a:endParaRPr lang="pt-PT" sz="1000" dirty="0"/>
          </a:p>
          <a:p>
            <a:pPr>
              <a:lnSpc>
                <a:spcPct val="150000"/>
              </a:lnSpc>
            </a:pPr>
            <a:r>
              <a:rPr lang="pt-PT" sz="1000" dirty="0" err="1"/>
              <a:t>Wearables</a:t>
            </a:r>
            <a:r>
              <a:rPr lang="pt-PT" sz="1000" dirty="0"/>
              <a:t> </a:t>
            </a:r>
            <a:r>
              <a:rPr lang="pt-PT" sz="1000" dirty="0" err="1"/>
              <a:t>currently</a:t>
            </a:r>
            <a:r>
              <a:rPr lang="pt-PT" sz="1000" dirty="0"/>
              <a:t> stand </a:t>
            </a:r>
            <a:r>
              <a:rPr lang="pt-PT" sz="1000" dirty="0" err="1"/>
              <a:t>at</a:t>
            </a:r>
            <a:r>
              <a:rPr lang="pt-PT" sz="1000" dirty="0"/>
              <a:t> </a:t>
            </a:r>
            <a:r>
              <a:rPr lang="pt-PT" sz="1000" dirty="0" err="1"/>
              <a:t>the</a:t>
            </a:r>
            <a:r>
              <a:rPr lang="pt-PT" sz="1000" dirty="0"/>
              <a:t> </a:t>
            </a:r>
            <a:r>
              <a:rPr lang="pt-PT" sz="1000" dirty="0" err="1"/>
              <a:t>stage</a:t>
            </a:r>
            <a:r>
              <a:rPr lang="pt-PT" sz="1000" dirty="0"/>
              <a:t> </a:t>
            </a:r>
            <a:r>
              <a:rPr lang="pt-PT" sz="1000" dirty="0" err="1"/>
              <a:t>where</a:t>
            </a:r>
            <a:r>
              <a:rPr lang="pt-PT" sz="1000" dirty="0"/>
              <a:t> </a:t>
            </a:r>
            <a:r>
              <a:rPr lang="pt-PT" sz="1000" dirty="0" err="1"/>
              <a:t>smartphones</a:t>
            </a:r>
            <a:r>
              <a:rPr lang="pt-PT" sz="1000" dirty="0"/>
              <a:t> </a:t>
            </a:r>
            <a:r>
              <a:rPr lang="pt-PT" sz="1000" dirty="0" err="1"/>
              <a:t>were</a:t>
            </a:r>
            <a:r>
              <a:rPr lang="pt-PT" sz="1000" dirty="0"/>
              <a:t> </a:t>
            </a:r>
            <a:r>
              <a:rPr lang="pt-PT" sz="1000" dirty="0" err="1"/>
              <a:t>back</a:t>
            </a:r>
            <a:r>
              <a:rPr lang="pt-PT" sz="1000" dirty="0"/>
              <a:t> in 2007. Apple </a:t>
            </a:r>
            <a:r>
              <a:rPr lang="pt-PT" sz="1000" dirty="0" err="1"/>
              <a:t>had</a:t>
            </a:r>
            <a:r>
              <a:rPr lang="pt-PT" sz="1000" dirty="0"/>
              <a:t> </a:t>
            </a:r>
            <a:r>
              <a:rPr lang="pt-PT" sz="1000" dirty="0" err="1"/>
              <a:t>just</a:t>
            </a:r>
            <a:r>
              <a:rPr lang="pt-PT" sz="1000" dirty="0"/>
              <a:t> </a:t>
            </a:r>
            <a:r>
              <a:rPr lang="pt-PT" sz="1000" dirty="0" err="1"/>
              <a:t>launched</a:t>
            </a:r>
            <a:r>
              <a:rPr lang="pt-PT" sz="1000" dirty="0"/>
              <a:t> </a:t>
            </a:r>
            <a:r>
              <a:rPr lang="pt-PT" sz="1000" dirty="0" err="1"/>
              <a:t>iPhone</a:t>
            </a:r>
            <a:r>
              <a:rPr lang="pt-PT" sz="1000" dirty="0"/>
              <a:t> </a:t>
            </a:r>
            <a:r>
              <a:rPr lang="pt-PT" sz="1000" dirty="0" err="1"/>
              <a:t>and</a:t>
            </a:r>
            <a:r>
              <a:rPr lang="pt-PT" sz="1000" dirty="0"/>
              <a:t> </a:t>
            </a:r>
            <a:r>
              <a:rPr lang="pt-PT" sz="1000" dirty="0" err="1"/>
              <a:t>the</a:t>
            </a:r>
            <a:r>
              <a:rPr lang="pt-PT" sz="1000" dirty="0"/>
              <a:t> </a:t>
            </a:r>
            <a:r>
              <a:rPr lang="pt-PT" sz="1000" dirty="0" err="1"/>
              <a:t>App</a:t>
            </a:r>
            <a:r>
              <a:rPr lang="pt-PT" sz="1000" dirty="0"/>
              <a:t> </a:t>
            </a:r>
            <a:r>
              <a:rPr lang="pt-PT" sz="1000" dirty="0" err="1"/>
              <a:t>store</a:t>
            </a:r>
            <a:r>
              <a:rPr lang="pt-PT" sz="1000" dirty="0"/>
              <a:t>, </a:t>
            </a:r>
            <a:r>
              <a:rPr lang="pt-PT" sz="1000" dirty="0" err="1"/>
              <a:t>but</a:t>
            </a:r>
            <a:r>
              <a:rPr lang="pt-PT" sz="1000" dirty="0"/>
              <a:t> </a:t>
            </a:r>
            <a:r>
              <a:rPr lang="pt-PT" sz="1000" dirty="0" err="1"/>
              <a:t>nobody</a:t>
            </a:r>
            <a:r>
              <a:rPr lang="pt-PT" sz="1000" dirty="0"/>
              <a:t> </a:t>
            </a:r>
            <a:r>
              <a:rPr lang="pt-PT" sz="1000" dirty="0" err="1"/>
              <a:t>could</a:t>
            </a:r>
            <a:r>
              <a:rPr lang="pt-PT" sz="1000" dirty="0"/>
              <a:t> </a:t>
            </a:r>
            <a:r>
              <a:rPr lang="pt-PT" sz="1000" dirty="0" err="1"/>
              <a:t>envision</a:t>
            </a:r>
            <a:r>
              <a:rPr lang="pt-PT" sz="1000" dirty="0"/>
              <a:t> </a:t>
            </a:r>
            <a:r>
              <a:rPr lang="pt-PT" sz="1000" dirty="0" err="1"/>
              <a:t>the</a:t>
            </a:r>
            <a:r>
              <a:rPr lang="pt-PT" sz="1000" dirty="0"/>
              <a:t> </a:t>
            </a:r>
            <a:r>
              <a:rPr lang="pt-PT" sz="1000" dirty="0" err="1"/>
              <a:t>vast</a:t>
            </a:r>
            <a:r>
              <a:rPr lang="pt-PT" sz="1000" dirty="0"/>
              <a:t> range </a:t>
            </a:r>
            <a:r>
              <a:rPr lang="pt-PT" sz="1000" dirty="0" err="1"/>
              <a:t>of</a:t>
            </a:r>
            <a:r>
              <a:rPr lang="pt-PT" sz="1000" dirty="0"/>
              <a:t> </a:t>
            </a:r>
            <a:r>
              <a:rPr lang="pt-PT" sz="1000" dirty="0" err="1"/>
              <a:t>applications</a:t>
            </a:r>
            <a:r>
              <a:rPr lang="pt-PT" sz="1000" dirty="0"/>
              <a:t> </a:t>
            </a:r>
            <a:r>
              <a:rPr lang="pt-PT" sz="1000" dirty="0" err="1"/>
              <a:t>that</a:t>
            </a:r>
            <a:r>
              <a:rPr lang="pt-PT" sz="1000" dirty="0"/>
              <a:t> </a:t>
            </a:r>
            <a:r>
              <a:rPr lang="pt-PT" sz="1000" dirty="0" err="1"/>
              <a:t>would</a:t>
            </a:r>
            <a:r>
              <a:rPr lang="pt-PT" sz="1000" dirty="0"/>
              <a:t> </a:t>
            </a:r>
            <a:r>
              <a:rPr lang="pt-PT" sz="1000" dirty="0" err="1"/>
              <a:t>soon</a:t>
            </a:r>
            <a:r>
              <a:rPr lang="pt-PT" sz="1000" dirty="0"/>
              <a:t> </a:t>
            </a:r>
            <a:r>
              <a:rPr lang="pt-PT" sz="1000" dirty="0" err="1"/>
              <a:t>become</a:t>
            </a:r>
            <a:r>
              <a:rPr lang="pt-PT" sz="1000" dirty="0"/>
              <a:t> </a:t>
            </a:r>
            <a:r>
              <a:rPr lang="pt-PT" sz="1000" dirty="0" err="1"/>
              <a:t>available</a:t>
            </a:r>
            <a:r>
              <a:rPr lang="pt-PT" sz="1000" dirty="0"/>
              <a:t>. </a:t>
            </a:r>
            <a:r>
              <a:rPr lang="pt-PT" sz="1000" dirty="0" err="1"/>
              <a:t>At</a:t>
            </a:r>
            <a:r>
              <a:rPr lang="pt-PT" sz="1000" dirty="0"/>
              <a:t> </a:t>
            </a:r>
            <a:r>
              <a:rPr lang="pt-PT" sz="1000" dirty="0" err="1"/>
              <a:t>that</a:t>
            </a:r>
            <a:r>
              <a:rPr lang="pt-PT" sz="1000" dirty="0"/>
              <a:t> </a:t>
            </a:r>
            <a:r>
              <a:rPr lang="pt-PT" sz="1000" dirty="0" err="1"/>
              <a:t>point</a:t>
            </a:r>
            <a:r>
              <a:rPr lang="pt-PT" sz="1000" dirty="0"/>
              <a:t>, </a:t>
            </a:r>
            <a:r>
              <a:rPr lang="pt-PT" sz="1000" dirty="0" err="1"/>
              <a:t>the</a:t>
            </a:r>
            <a:r>
              <a:rPr lang="pt-PT" sz="1000" dirty="0"/>
              <a:t> </a:t>
            </a:r>
            <a:r>
              <a:rPr lang="pt-PT" sz="1000" dirty="0" err="1"/>
              <a:t>iPhone</a:t>
            </a:r>
            <a:r>
              <a:rPr lang="pt-PT" sz="1000" dirty="0"/>
              <a:t> </a:t>
            </a:r>
            <a:r>
              <a:rPr lang="pt-PT" sz="1000" dirty="0" err="1"/>
              <a:t>was</a:t>
            </a:r>
            <a:r>
              <a:rPr lang="pt-PT" sz="1000" dirty="0"/>
              <a:t> </a:t>
            </a:r>
            <a:r>
              <a:rPr lang="pt-PT" sz="1000" dirty="0" err="1"/>
              <a:t>just</a:t>
            </a:r>
            <a:r>
              <a:rPr lang="pt-PT" sz="1000" dirty="0"/>
              <a:t> </a:t>
            </a:r>
            <a:r>
              <a:rPr lang="pt-PT" sz="1000" dirty="0" err="1"/>
              <a:t>considered</a:t>
            </a:r>
            <a:r>
              <a:rPr lang="pt-PT" sz="1000" dirty="0"/>
              <a:t> to </a:t>
            </a:r>
            <a:r>
              <a:rPr lang="pt-PT" sz="1000" dirty="0" err="1"/>
              <a:t>be</a:t>
            </a:r>
            <a:r>
              <a:rPr lang="pt-PT" sz="1000" dirty="0"/>
              <a:t> a </a:t>
            </a:r>
            <a:r>
              <a:rPr lang="pt-PT" sz="1000" dirty="0" err="1"/>
              <a:t>better</a:t>
            </a:r>
            <a:r>
              <a:rPr lang="pt-PT" sz="1000" dirty="0"/>
              <a:t> </a:t>
            </a:r>
            <a:r>
              <a:rPr lang="pt-PT" sz="1000" dirty="0" err="1"/>
              <a:t>phone</a:t>
            </a:r>
            <a:r>
              <a:rPr lang="pt-PT" sz="1000" dirty="0"/>
              <a:t>, a </a:t>
            </a:r>
            <a:r>
              <a:rPr lang="pt-PT" sz="1000" dirty="0" err="1"/>
              <a:t>music</a:t>
            </a:r>
            <a:r>
              <a:rPr lang="pt-PT" sz="1000" dirty="0"/>
              <a:t> </a:t>
            </a:r>
            <a:r>
              <a:rPr lang="pt-PT" sz="1000" dirty="0" err="1"/>
              <a:t>repository</a:t>
            </a:r>
            <a:r>
              <a:rPr lang="pt-PT" sz="1000" dirty="0"/>
              <a:t> </a:t>
            </a:r>
            <a:r>
              <a:rPr lang="pt-PT" sz="1000" dirty="0" err="1"/>
              <a:t>and</a:t>
            </a:r>
            <a:r>
              <a:rPr lang="pt-PT" sz="1000" dirty="0"/>
              <a:t> a </a:t>
            </a:r>
            <a:r>
              <a:rPr lang="pt-PT" sz="1000" dirty="0" err="1"/>
              <a:t>way</a:t>
            </a:r>
            <a:r>
              <a:rPr lang="pt-PT" sz="1000" dirty="0"/>
              <a:t> to </a:t>
            </a:r>
            <a:r>
              <a:rPr lang="pt-PT" sz="1000" dirty="0" err="1"/>
              <a:t>browse</a:t>
            </a:r>
            <a:r>
              <a:rPr lang="pt-PT" sz="1000" dirty="0"/>
              <a:t> </a:t>
            </a:r>
            <a:r>
              <a:rPr lang="pt-PT" sz="1000" dirty="0" err="1"/>
              <a:t>the</a:t>
            </a:r>
            <a:r>
              <a:rPr lang="pt-PT" sz="1000" dirty="0"/>
              <a:t> web.</a:t>
            </a:r>
          </a:p>
          <a:p>
            <a:pPr>
              <a:lnSpc>
                <a:spcPct val="150000"/>
              </a:lnSpc>
            </a:pPr>
            <a:endParaRPr lang="pt-PT" sz="1000" dirty="0" smtClean="0"/>
          </a:p>
          <a:p>
            <a:pPr>
              <a:lnSpc>
                <a:spcPct val="150000"/>
              </a:lnSpc>
            </a:pPr>
            <a:r>
              <a:rPr lang="pt-PT" sz="1000" dirty="0" err="1" smtClean="0"/>
              <a:t>Today</a:t>
            </a:r>
            <a:r>
              <a:rPr lang="pt-PT" sz="1000" dirty="0"/>
              <a:t>, </a:t>
            </a:r>
            <a:r>
              <a:rPr lang="pt-PT" sz="1000" dirty="0" err="1"/>
              <a:t>wearables</a:t>
            </a:r>
            <a:r>
              <a:rPr lang="pt-PT" sz="1000" dirty="0"/>
              <a:t> come in </a:t>
            </a:r>
            <a:r>
              <a:rPr lang="pt-PT" sz="1000" dirty="0" err="1"/>
              <a:t>various</a:t>
            </a:r>
            <a:r>
              <a:rPr lang="pt-PT" sz="1000" dirty="0"/>
              <a:t> </a:t>
            </a:r>
            <a:r>
              <a:rPr lang="pt-PT" sz="1000" dirty="0" err="1"/>
              <a:t>forms</a:t>
            </a:r>
            <a:r>
              <a:rPr lang="pt-PT" sz="1000" dirty="0"/>
              <a:t>, </a:t>
            </a:r>
            <a:r>
              <a:rPr lang="pt-PT" sz="1000" dirty="0" err="1"/>
              <a:t>like</a:t>
            </a:r>
            <a:r>
              <a:rPr lang="pt-PT" sz="1000" dirty="0"/>
              <a:t> </a:t>
            </a:r>
            <a:r>
              <a:rPr lang="pt-PT" sz="1000" dirty="0" err="1"/>
              <a:t>smart</a:t>
            </a:r>
            <a:r>
              <a:rPr lang="pt-PT" sz="1000" dirty="0"/>
              <a:t> </a:t>
            </a:r>
            <a:r>
              <a:rPr lang="pt-PT" sz="1000" dirty="0" err="1"/>
              <a:t>watches</a:t>
            </a:r>
            <a:r>
              <a:rPr lang="pt-PT" sz="1000" dirty="0"/>
              <a:t>, </a:t>
            </a:r>
            <a:r>
              <a:rPr lang="pt-PT" sz="1000" dirty="0" err="1"/>
              <a:t>health</a:t>
            </a:r>
            <a:r>
              <a:rPr lang="pt-PT" sz="1000" dirty="0"/>
              <a:t> </a:t>
            </a:r>
            <a:r>
              <a:rPr lang="pt-PT" sz="1000" dirty="0" err="1"/>
              <a:t>trackers</a:t>
            </a:r>
            <a:r>
              <a:rPr lang="pt-PT" sz="1000" dirty="0"/>
              <a:t>, Google </a:t>
            </a:r>
            <a:r>
              <a:rPr lang="pt-PT" sz="1000" dirty="0" err="1"/>
              <a:t>Glass</a:t>
            </a:r>
            <a:r>
              <a:rPr lang="pt-PT" sz="1000" dirty="0"/>
              <a:t>, </a:t>
            </a:r>
            <a:r>
              <a:rPr lang="pt-PT" sz="1000" dirty="0" err="1"/>
              <a:t>interactive</a:t>
            </a:r>
            <a:r>
              <a:rPr lang="pt-PT" sz="1000" dirty="0"/>
              <a:t> </a:t>
            </a:r>
            <a:r>
              <a:rPr lang="pt-PT" sz="1000" dirty="0" err="1"/>
              <a:t>clothing</a:t>
            </a:r>
            <a:r>
              <a:rPr lang="pt-PT" sz="1000" dirty="0"/>
              <a:t>, </a:t>
            </a:r>
            <a:r>
              <a:rPr lang="pt-PT" sz="1000" dirty="0" err="1"/>
              <a:t>gesture</a:t>
            </a:r>
            <a:r>
              <a:rPr lang="pt-PT" sz="1000" dirty="0"/>
              <a:t> </a:t>
            </a:r>
            <a:r>
              <a:rPr lang="pt-PT" sz="1000" dirty="0" err="1"/>
              <a:t>controllers</a:t>
            </a:r>
            <a:r>
              <a:rPr lang="pt-PT" sz="1000" dirty="0"/>
              <a:t> </a:t>
            </a:r>
            <a:r>
              <a:rPr lang="pt-PT" sz="1000" dirty="0" err="1"/>
              <a:t>and</a:t>
            </a:r>
            <a:r>
              <a:rPr lang="pt-PT" sz="1000" dirty="0"/>
              <a:t> </a:t>
            </a:r>
            <a:r>
              <a:rPr lang="pt-PT" sz="1000" dirty="0" err="1"/>
              <a:t>list</a:t>
            </a:r>
            <a:r>
              <a:rPr lang="pt-PT" sz="1000" dirty="0"/>
              <a:t> </a:t>
            </a:r>
            <a:r>
              <a:rPr lang="pt-PT" sz="1000" dirty="0" err="1"/>
              <a:t>goes</a:t>
            </a:r>
            <a:r>
              <a:rPr lang="pt-PT" sz="1000" dirty="0"/>
              <a:t> </a:t>
            </a:r>
            <a:r>
              <a:rPr lang="pt-PT" sz="1000" dirty="0" err="1"/>
              <a:t>on</a:t>
            </a:r>
            <a:r>
              <a:rPr lang="pt-PT" sz="1000" dirty="0"/>
              <a:t>. </a:t>
            </a:r>
            <a:r>
              <a:rPr lang="pt-PT" sz="1000" dirty="0" err="1"/>
              <a:t>With</a:t>
            </a:r>
            <a:r>
              <a:rPr lang="pt-PT" sz="1000" dirty="0"/>
              <a:t> </a:t>
            </a:r>
            <a:r>
              <a:rPr lang="pt-PT" sz="1000" dirty="0" err="1"/>
              <a:t>wearables</a:t>
            </a:r>
            <a:r>
              <a:rPr lang="pt-PT" sz="1000" dirty="0"/>
              <a:t>, </a:t>
            </a:r>
            <a:r>
              <a:rPr lang="pt-PT" sz="1000" dirty="0" err="1"/>
              <a:t>we</a:t>
            </a:r>
            <a:r>
              <a:rPr lang="pt-PT" sz="1000" dirty="0"/>
              <a:t> can </a:t>
            </a:r>
            <a:r>
              <a:rPr lang="pt-PT" sz="1000" dirty="0" err="1"/>
              <a:t>enter</a:t>
            </a:r>
            <a:r>
              <a:rPr lang="pt-PT" sz="1000" dirty="0"/>
              <a:t> </a:t>
            </a:r>
            <a:r>
              <a:rPr lang="pt-PT" sz="1000" dirty="0" err="1"/>
              <a:t>into</a:t>
            </a:r>
            <a:r>
              <a:rPr lang="pt-PT" sz="1000" dirty="0"/>
              <a:t> </a:t>
            </a:r>
            <a:r>
              <a:rPr lang="pt-PT" sz="1000" dirty="0" err="1"/>
              <a:t>an</a:t>
            </a:r>
            <a:r>
              <a:rPr lang="pt-PT" sz="1000" dirty="0"/>
              <a:t> </a:t>
            </a:r>
            <a:r>
              <a:rPr lang="pt-PT" sz="1000" dirty="0" err="1"/>
              <a:t>exciting</a:t>
            </a:r>
            <a:r>
              <a:rPr lang="pt-PT" sz="1000" dirty="0"/>
              <a:t> </a:t>
            </a:r>
            <a:r>
              <a:rPr lang="pt-PT" sz="1000" dirty="0" err="1"/>
              <a:t>new</a:t>
            </a:r>
            <a:r>
              <a:rPr lang="pt-PT" sz="1000" dirty="0"/>
              <a:t> </a:t>
            </a:r>
            <a:r>
              <a:rPr lang="pt-PT" sz="1000" dirty="0" err="1"/>
              <a:t>realm</a:t>
            </a:r>
            <a:r>
              <a:rPr lang="pt-PT" sz="1000" dirty="0"/>
              <a:t> </a:t>
            </a:r>
            <a:r>
              <a:rPr lang="pt-PT" sz="1000" dirty="0" err="1"/>
              <a:t>of</a:t>
            </a:r>
            <a:r>
              <a:rPr lang="pt-PT" sz="1000" dirty="0"/>
              <a:t> </a:t>
            </a:r>
            <a:r>
              <a:rPr lang="pt-PT" sz="1000" dirty="0" err="1"/>
              <a:t>augmented</a:t>
            </a:r>
            <a:r>
              <a:rPr lang="pt-PT" sz="1000" dirty="0"/>
              <a:t> </a:t>
            </a:r>
            <a:r>
              <a:rPr lang="pt-PT" sz="1000" dirty="0" err="1"/>
              <a:t>reality</a:t>
            </a:r>
            <a:r>
              <a:rPr lang="pt-PT" sz="1000" dirty="0"/>
              <a:t>, </a:t>
            </a:r>
            <a:r>
              <a:rPr lang="pt-PT" sz="1000" dirty="0" err="1"/>
              <a:t>with</a:t>
            </a:r>
            <a:r>
              <a:rPr lang="pt-PT" sz="1000" dirty="0"/>
              <a:t> </a:t>
            </a:r>
            <a:r>
              <a:rPr lang="pt-PT" sz="1000" dirty="0" err="1"/>
              <a:t>an</a:t>
            </a:r>
            <a:r>
              <a:rPr lang="pt-PT" sz="1000" dirty="0"/>
              <a:t> </a:t>
            </a:r>
            <a:r>
              <a:rPr lang="pt-PT" sz="1000" dirty="0" err="1"/>
              <a:t>enhanced</a:t>
            </a:r>
            <a:r>
              <a:rPr lang="pt-PT" sz="1000" dirty="0"/>
              <a:t> </a:t>
            </a:r>
            <a:r>
              <a:rPr lang="pt-PT" sz="1000" dirty="0" err="1"/>
              <a:t>experience</a:t>
            </a:r>
            <a:r>
              <a:rPr lang="pt-PT" sz="1000" dirty="0"/>
              <a:t> </a:t>
            </a:r>
            <a:r>
              <a:rPr lang="pt-PT" sz="1000" dirty="0" err="1"/>
              <a:t>of</a:t>
            </a:r>
            <a:r>
              <a:rPr lang="pt-PT" sz="1000" dirty="0"/>
              <a:t> </a:t>
            </a:r>
            <a:r>
              <a:rPr lang="pt-PT" sz="1000" dirty="0" err="1"/>
              <a:t>what</a:t>
            </a:r>
            <a:r>
              <a:rPr lang="pt-PT" sz="1000" dirty="0"/>
              <a:t> </a:t>
            </a:r>
            <a:r>
              <a:rPr lang="pt-PT" sz="1000" dirty="0" err="1"/>
              <a:t>we</a:t>
            </a:r>
            <a:r>
              <a:rPr lang="pt-PT" sz="1000" dirty="0"/>
              <a:t> </a:t>
            </a:r>
            <a:r>
              <a:rPr lang="pt-PT" sz="1000" dirty="0" err="1"/>
              <a:t>see</a:t>
            </a:r>
            <a:r>
              <a:rPr lang="pt-PT" sz="1000" dirty="0"/>
              <a:t>, </a:t>
            </a:r>
            <a:r>
              <a:rPr lang="pt-PT" sz="1000" dirty="0" err="1"/>
              <a:t>hear</a:t>
            </a:r>
            <a:r>
              <a:rPr lang="pt-PT" sz="1000" dirty="0"/>
              <a:t> </a:t>
            </a:r>
            <a:r>
              <a:rPr lang="pt-PT" sz="1000" dirty="0" err="1"/>
              <a:t>and</a:t>
            </a:r>
            <a:r>
              <a:rPr lang="pt-PT" sz="1000" dirty="0"/>
              <a:t> </a:t>
            </a:r>
            <a:r>
              <a:rPr lang="pt-PT" sz="1000" dirty="0" err="1"/>
              <a:t>touch</a:t>
            </a:r>
            <a:r>
              <a:rPr lang="pt-PT" sz="1000" dirty="0"/>
              <a:t>.</a:t>
            </a:r>
          </a:p>
          <a:p>
            <a:pPr>
              <a:lnSpc>
                <a:spcPct val="150000"/>
              </a:lnSpc>
            </a:pPr>
            <a:endParaRPr lang="pt-PT" sz="1000" dirty="0" smtClean="0"/>
          </a:p>
          <a:p>
            <a:pPr>
              <a:lnSpc>
                <a:spcPct val="150000"/>
              </a:lnSpc>
            </a:pPr>
            <a:r>
              <a:rPr lang="pt-PT" sz="1000" dirty="0" err="1" smtClean="0"/>
              <a:t>Insurers</a:t>
            </a:r>
            <a:r>
              <a:rPr lang="pt-PT" sz="1000" dirty="0" smtClean="0"/>
              <a:t> </a:t>
            </a:r>
            <a:r>
              <a:rPr lang="pt-PT" sz="1000" dirty="0"/>
              <a:t>are </a:t>
            </a:r>
            <a:r>
              <a:rPr lang="pt-PT" sz="1000" dirty="0" err="1"/>
              <a:t>using</a:t>
            </a:r>
            <a:r>
              <a:rPr lang="pt-PT" sz="1000" dirty="0"/>
              <a:t> </a:t>
            </a:r>
            <a:r>
              <a:rPr lang="pt-PT" sz="1000" dirty="0" err="1"/>
              <a:t>wearables</a:t>
            </a:r>
            <a:r>
              <a:rPr lang="pt-PT" sz="1000" dirty="0"/>
              <a:t> </a:t>
            </a:r>
            <a:r>
              <a:rPr lang="pt-PT" sz="1000" dirty="0" err="1"/>
              <a:t>like</a:t>
            </a:r>
            <a:r>
              <a:rPr lang="pt-PT" sz="1000" dirty="0"/>
              <a:t> Google </a:t>
            </a:r>
            <a:r>
              <a:rPr lang="pt-PT" sz="1000" dirty="0" err="1"/>
              <a:t>Glass</a:t>
            </a:r>
            <a:r>
              <a:rPr lang="pt-PT" sz="1000" dirty="0"/>
              <a:t> to record </a:t>
            </a:r>
            <a:r>
              <a:rPr lang="pt-PT" sz="1000" dirty="0" err="1"/>
              <a:t>claims</a:t>
            </a:r>
            <a:r>
              <a:rPr lang="pt-PT" sz="1000" dirty="0"/>
              <a:t> </a:t>
            </a:r>
            <a:r>
              <a:rPr lang="pt-PT" sz="1000" dirty="0" err="1"/>
              <a:t>information</a:t>
            </a:r>
            <a:r>
              <a:rPr lang="pt-PT" sz="1000" dirty="0"/>
              <a:t> in </a:t>
            </a:r>
            <a:r>
              <a:rPr lang="pt-PT" sz="1000" dirty="0" err="1"/>
              <a:t>the</a:t>
            </a:r>
            <a:r>
              <a:rPr lang="pt-PT" sz="1000" dirty="0"/>
              <a:t> </a:t>
            </a:r>
            <a:r>
              <a:rPr lang="pt-PT" sz="1000" dirty="0" err="1"/>
              <a:t>field</a:t>
            </a:r>
            <a:r>
              <a:rPr lang="pt-PT" sz="1000" dirty="0"/>
              <a:t> in </a:t>
            </a:r>
            <a:r>
              <a:rPr lang="pt-PT" sz="1000" dirty="0" err="1"/>
              <a:t>order</a:t>
            </a:r>
            <a:r>
              <a:rPr lang="pt-PT" sz="1000" dirty="0"/>
              <a:t> to </a:t>
            </a:r>
            <a:r>
              <a:rPr lang="pt-PT" sz="1000" dirty="0" err="1"/>
              <a:t>process</a:t>
            </a:r>
            <a:r>
              <a:rPr lang="pt-PT" sz="1000" dirty="0"/>
              <a:t> </a:t>
            </a:r>
            <a:r>
              <a:rPr lang="pt-PT" sz="1000" dirty="0" err="1"/>
              <a:t>them</a:t>
            </a:r>
            <a:r>
              <a:rPr lang="pt-PT" sz="1000" dirty="0"/>
              <a:t> </a:t>
            </a:r>
            <a:r>
              <a:rPr lang="pt-PT" sz="1000" dirty="0" err="1"/>
              <a:t>faster</a:t>
            </a:r>
            <a:r>
              <a:rPr lang="pt-PT" sz="1000" dirty="0"/>
              <a:t>.</a:t>
            </a:r>
          </a:p>
          <a:p>
            <a:pPr>
              <a:lnSpc>
                <a:spcPct val="150000"/>
              </a:lnSpc>
            </a:pPr>
            <a:endParaRPr lang="pt-PT" sz="1000" dirty="0" smtClean="0"/>
          </a:p>
          <a:p>
            <a:pPr>
              <a:lnSpc>
                <a:spcPct val="150000"/>
              </a:lnSpc>
            </a:pPr>
            <a:r>
              <a:rPr lang="pt-PT" sz="1000" dirty="0" smtClean="0"/>
              <a:t>In </a:t>
            </a:r>
            <a:r>
              <a:rPr lang="pt-PT" sz="1000" dirty="0" err="1"/>
              <a:t>healthcare</a:t>
            </a:r>
            <a:r>
              <a:rPr lang="pt-PT" sz="1000" dirty="0"/>
              <a:t>, </a:t>
            </a:r>
            <a:r>
              <a:rPr lang="pt-PT" sz="1000" dirty="0" err="1"/>
              <a:t>implanted</a:t>
            </a:r>
            <a:r>
              <a:rPr lang="pt-PT" sz="1000" dirty="0"/>
              <a:t> bio </a:t>
            </a:r>
            <a:r>
              <a:rPr lang="pt-PT" sz="1000" dirty="0" err="1"/>
              <a:t>sensors</a:t>
            </a:r>
            <a:r>
              <a:rPr lang="pt-PT" sz="1000" dirty="0"/>
              <a:t> can capture </a:t>
            </a:r>
            <a:r>
              <a:rPr lang="pt-PT" sz="1000" dirty="0" err="1"/>
              <a:t>and</a:t>
            </a:r>
            <a:r>
              <a:rPr lang="pt-PT" sz="1000" dirty="0"/>
              <a:t> </a:t>
            </a:r>
            <a:r>
              <a:rPr lang="pt-PT" sz="1000" dirty="0" err="1"/>
              <a:t>transmit</a:t>
            </a:r>
            <a:r>
              <a:rPr lang="pt-PT" sz="1000" dirty="0"/>
              <a:t> </a:t>
            </a:r>
            <a:r>
              <a:rPr lang="pt-PT" sz="1000" dirty="0" err="1"/>
              <a:t>health</a:t>
            </a:r>
            <a:r>
              <a:rPr lang="pt-PT" sz="1000" dirty="0"/>
              <a:t> data, </a:t>
            </a:r>
            <a:r>
              <a:rPr lang="pt-PT" sz="1000" dirty="0" err="1"/>
              <a:t>from</a:t>
            </a:r>
            <a:r>
              <a:rPr lang="pt-PT" sz="1000" dirty="0"/>
              <a:t> </a:t>
            </a:r>
            <a:r>
              <a:rPr lang="pt-PT" sz="1000" dirty="0" err="1"/>
              <a:t>heart</a:t>
            </a:r>
            <a:r>
              <a:rPr lang="pt-PT" sz="1000" dirty="0"/>
              <a:t> rate </a:t>
            </a:r>
            <a:r>
              <a:rPr lang="pt-PT" sz="1000" dirty="0" err="1"/>
              <a:t>and</a:t>
            </a:r>
            <a:r>
              <a:rPr lang="pt-PT" sz="1000" dirty="0"/>
              <a:t> </a:t>
            </a:r>
            <a:r>
              <a:rPr lang="pt-PT" sz="1000" dirty="0" err="1"/>
              <a:t>blood</a:t>
            </a:r>
            <a:r>
              <a:rPr lang="pt-PT" sz="1000" dirty="0"/>
              <a:t> </a:t>
            </a:r>
            <a:r>
              <a:rPr lang="pt-PT" sz="1000" dirty="0" err="1"/>
              <a:t>oxygen</a:t>
            </a:r>
            <a:r>
              <a:rPr lang="pt-PT" sz="1000" dirty="0"/>
              <a:t> </a:t>
            </a:r>
            <a:r>
              <a:rPr lang="pt-PT" sz="1000" dirty="0" err="1"/>
              <a:t>levels</a:t>
            </a:r>
            <a:r>
              <a:rPr lang="pt-PT" sz="1000" dirty="0"/>
              <a:t>, to glucose </a:t>
            </a:r>
            <a:r>
              <a:rPr lang="pt-PT" sz="1000" dirty="0" err="1"/>
              <a:t>sensors</a:t>
            </a:r>
            <a:r>
              <a:rPr lang="pt-PT" sz="1000" dirty="0"/>
              <a:t> — to </a:t>
            </a:r>
            <a:r>
              <a:rPr lang="pt-PT" sz="1000" dirty="0" err="1"/>
              <a:t>help</a:t>
            </a:r>
            <a:r>
              <a:rPr lang="pt-PT" sz="1000" dirty="0"/>
              <a:t> </a:t>
            </a:r>
            <a:r>
              <a:rPr lang="pt-PT" sz="1000" dirty="0" err="1"/>
              <a:t>identify</a:t>
            </a:r>
            <a:r>
              <a:rPr lang="pt-PT" sz="1000" dirty="0"/>
              <a:t> </a:t>
            </a:r>
            <a:r>
              <a:rPr lang="pt-PT" sz="1000" dirty="0" err="1"/>
              <a:t>risks</a:t>
            </a:r>
            <a:r>
              <a:rPr lang="pt-PT" sz="1000" dirty="0"/>
              <a:t> </a:t>
            </a:r>
            <a:r>
              <a:rPr lang="pt-PT" sz="1000" dirty="0" err="1"/>
              <a:t>and</a:t>
            </a:r>
            <a:r>
              <a:rPr lang="pt-PT" sz="1000" dirty="0"/>
              <a:t> </a:t>
            </a:r>
            <a:r>
              <a:rPr lang="pt-PT" sz="1000" dirty="0" err="1"/>
              <a:t>make</a:t>
            </a:r>
            <a:r>
              <a:rPr lang="pt-PT" sz="1000" dirty="0"/>
              <a:t> diagnoses.</a:t>
            </a:r>
          </a:p>
          <a:p>
            <a:pPr>
              <a:lnSpc>
                <a:spcPct val="150000"/>
              </a:lnSpc>
            </a:pPr>
            <a:endParaRPr lang="pt-PT" sz="1000" dirty="0" smtClean="0"/>
          </a:p>
          <a:p>
            <a:pPr>
              <a:lnSpc>
                <a:spcPct val="150000"/>
              </a:lnSpc>
            </a:pPr>
            <a:r>
              <a:rPr lang="pt-PT" sz="1000" dirty="0" err="1" smtClean="0"/>
              <a:t>Smart</a:t>
            </a:r>
            <a:r>
              <a:rPr lang="pt-PT" sz="1000" dirty="0" smtClean="0"/>
              <a:t> </a:t>
            </a:r>
            <a:r>
              <a:rPr lang="pt-PT" sz="1000" dirty="0" err="1"/>
              <a:t>watches</a:t>
            </a:r>
            <a:r>
              <a:rPr lang="pt-PT" sz="1000" dirty="0"/>
              <a:t> can </a:t>
            </a:r>
            <a:r>
              <a:rPr lang="pt-PT" sz="1000" dirty="0" err="1"/>
              <a:t>alert</a:t>
            </a:r>
            <a:r>
              <a:rPr lang="pt-PT" sz="1000" dirty="0"/>
              <a:t> </a:t>
            </a:r>
            <a:r>
              <a:rPr lang="pt-PT" sz="1000" dirty="0" err="1"/>
              <a:t>users</a:t>
            </a:r>
            <a:r>
              <a:rPr lang="pt-PT" sz="1000" dirty="0"/>
              <a:t> </a:t>
            </a:r>
            <a:r>
              <a:rPr lang="pt-PT" sz="1000" dirty="0" err="1"/>
              <a:t>when</a:t>
            </a:r>
            <a:r>
              <a:rPr lang="pt-PT" sz="1000" dirty="0"/>
              <a:t> </a:t>
            </a:r>
            <a:r>
              <a:rPr lang="pt-PT" sz="1000" dirty="0" err="1"/>
              <a:t>their</a:t>
            </a:r>
            <a:r>
              <a:rPr lang="pt-PT" sz="1000" dirty="0"/>
              <a:t> </a:t>
            </a:r>
            <a:r>
              <a:rPr lang="pt-PT" sz="1000" dirty="0" err="1"/>
              <a:t>blood</a:t>
            </a:r>
            <a:r>
              <a:rPr lang="pt-PT" sz="1000" dirty="0"/>
              <a:t> sugar </a:t>
            </a:r>
            <a:r>
              <a:rPr lang="pt-PT" sz="1000" dirty="0" err="1"/>
              <a:t>is</a:t>
            </a:r>
            <a:r>
              <a:rPr lang="pt-PT" sz="1000" dirty="0"/>
              <a:t> </a:t>
            </a:r>
            <a:r>
              <a:rPr lang="pt-PT" sz="1000" dirty="0" err="1"/>
              <a:t>low</a:t>
            </a:r>
            <a:r>
              <a:rPr lang="pt-PT" sz="1000" dirty="0"/>
              <a:t> </a:t>
            </a:r>
            <a:r>
              <a:rPr lang="pt-PT" sz="1000" dirty="0" err="1"/>
              <a:t>or</a:t>
            </a:r>
            <a:r>
              <a:rPr lang="pt-PT" sz="1000" dirty="0"/>
              <a:t> </a:t>
            </a:r>
            <a:r>
              <a:rPr lang="pt-PT" sz="1000" dirty="0" err="1"/>
              <a:t>if</a:t>
            </a:r>
            <a:r>
              <a:rPr lang="pt-PT" sz="1000" dirty="0"/>
              <a:t> </a:t>
            </a:r>
            <a:r>
              <a:rPr lang="pt-PT" sz="1000" dirty="0" err="1"/>
              <a:t>they</a:t>
            </a:r>
            <a:r>
              <a:rPr lang="pt-PT" sz="1000" dirty="0"/>
              <a:t> </a:t>
            </a:r>
            <a:r>
              <a:rPr lang="pt-PT" sz="1000" dirty="0" err="1"/>
              <a:t>have</a:t>
            </a:r>
            <a:r>
              <a:rPr lang="pt-PT" sz="1000" dirty="0"/>
              <a:t> </a:t>
            </a:r>
            <a:r>
              <a:rPr lang="pt-PT" sz="1000" dirty="0" err="1"/>
              <a:t>an</a:t>
            </a:r>
            <a:r>
              <a:rPr lang="pt-PT" sz="1000" dirty="0"/>
              <a:t> irregular </a:t>
            </a:r>
            <a:r>
              <a:rPr lang="pt-PT" sz="1000" dirty="0" err="1"/>
              <a:t>heartbeat</a:t>
            </a:r>
            <a:r>
              <a:rPr lang="pt-PT" sz="1000" dirty="0"/>
              <a:t>. </a:t>
            </a:r>
            <a:r>
              <a:rPr lang="pt-PT" sz="1000" dirty="0" err="1"/>
              <a:t>With</a:t>
            </a:r>
            <a:r>
              <a:rPr lang="pt-PT" sz="1000" dirty="0"/>
              <a:t> </a:t>
            </a:r>
            <a:r>
              <a:rPr lang="pt-PT" sz="1000" dirty="0" err="1"/>
              <a:t>wearables</a:t>
            </a:r>
            <a:r>
              <a:rPr lang="pt-PT" sz="1000" dirty="0"/>
              <a:t>, </a:t>
            </a:r>
            <a:r>
              <a:rPr lang="pt-PT" sz="1000" dirty="0" err="1"/>
              <a:t>anyone</a:t>
            </a:r>
            <a:r>
              <a:rPr lang="pt-PT" sz="1000" dirty="0"/>
              <a:t> can </a:t>
            </a:r>
            <a:r>
              <a:rPr lang="pt-PT" sz="1000" dirty="0" err="1"/>
              <a:t>carry</a:t>
            </a:r>
            <a:r>
              <a:rPr lang="pt-PT" sz="1000" dirty="0"/>
              <a:t> a </a:t>
            </a:r>
            <a:r>
              <a:rPr lang="pt-PT" sz="1000" dirty="0" err="1"/>
              <a:t>personal</a:t>
            </a:r>
            <a:r>
              <a:rPr lang="pt-PT" sz="1000" dirty="0"/>
              <a:t> </a:t>
            </a:r>
            <a:r>
              <a:rPr lang="pt-PT" sz="1000" dirty="0" err="1"/>
              <a:t>trainer</a:t>
            </a:r>
            <a:r>
              <a:rPr lang="pt-PT" sz="1000" dirty="0"/>
              <a:t> </a:t>
            </a:r>
            <a:r>
              <a:rPr lang="pt-PT" sz="1000" dirty="0" err="1"/>
              <a:t>on</a:t>
            </a:r>
            <a:r>
              <a:rPr lang="pt-PT" sz="1000" dirty="0"/>
              <a:t> </a:t>
            </a:r>
            <a:r>
              <a:rPr lang="pt-PT" sz="1000" dirty="0" err="1"/>
              <a:t>their</a:t>
            </a:r>
            <a:r>
              <a:rPr lang="pt-PT" sz="1000" dirty="0"/>
              <a:t> body </a:t>
            </a:r>
            <a:r>
              <a:rPr lang="pt-PT" sz="1000" dirty="0" err="1"/>
              <a:t>at</a:t>
            </a:r>
            <a:r>
              <a:rPr lang="pt-PT" sz="1000" dirty="0"/>
              <a:t> </a:t>
            </a:r>
            <a:r>
              <a:rPr lang="pt-PT" sz="1000" dirty="0" err="1"/>
              <a:t>all</a:t>
            </a:r>
            <a:r>
              <a:rPr lang="pt-PT" sz="1000" dirty="0"/>
              <a:t> </a:t>
            </a:r>
            <a:r>
              <a:rPr lang="pt-PT" sz="1000" dirty="0" smtClean="0"/>
              <a:t>times</a:t>
            </a:r>
            <a:r>
              <a:rPr lang="pt-PT" sz="1000" dirty="0"/>
              <a:t>.</a:t>
            </a:r>
          </a:p>
        </p:txBody>
      </p:sp>
    </p:spTree>
    <p:extLst>
      <p:ext uri="{BB962C8B-B14F-4D97-AF65-F5344CB8AC3E}">
        <p14:creationId xmlns:p14="http://schemas.microsoft.com/office/powerpoint/2010/main" val="2078529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888" y="-27384"/>
            <a:ext cx="8229600" cy="1143000"/>
          </a:xfrm>
        </p:spPr>
        <p:txBody>
          <a:bodyPr>
            <a:normAutofit/>
          </a:bodyPr>
          <a:lstStyle/>
          <a:p>
            <a:pPr>
              <a:defRPr/>
            </a:pPr>
            <a:r>
              <a:rPr lang="en-US" sz="3200" dirty="0" smtClean="0"/>
              <a:t>Web Content Mining – Database approach</a:t>
            </a:r>
            <a:endParaRPr lang="en-US" sz="3200" dirty="0"/>
          </a:p>
        </p:txBody>
      </p:sp>
      <p:sp>
        <p:nvSpPr>
          <p:cNvPr id="3" name="Content Placeholder 2"/>
          <p:cNvSpPr>
            <a:spLocks noGrp="1"/>
          </p:cNvSpPr>
          <p:nvPr>
            <p:ph idx="1"/>
          </p:nvPr>
        </p:nvSpPr>
        <p:spPr>
          <a:xfrm>
            <a:off x="755576" y="1600200"/>
            <a:ext cx="7931224" cy="4525963"/>
          </a:xfrm>
        </p:spPr>
        <p:txBody>
          <a:bodyPr/>
          <a:lstStyle/>
          <a:p>
            <a:pPr algn="just">
              <a:lnSpc>
                <a:spcPct val="110000"/>
              </a:lnSpc>
              <a:defRPr/>
            </a:pPr>
            <a:r>
              <a:rPr lang="en-US" sz="2000" b="1" dirty="0"/>
              <a:t>Multilevel Databases: </a:t>
            </a:r>
            <a:r>
              <a:rPr lang="en-US" sz="2000" dirty="0"/>
              <a:t>The main idea behind this approach is that the lowest level of the database contains semi-structured information stored in various Web repositories, such as hypertext documents. </a:t>
            </a:r>
            <a:endParaRPr lang="en-US" sz="2000" dirty="0" smtClean="0"/>
          </a:p>
          <a:p>
            <a:pPr algn="just">
              <a:lnSpc>
                <a:spcPct val="110000"/>
              </a:lnSpc>
              <a:defRPr/>
            </a:pPr>
            <a:endParaRPr lang="en-US" sz="2000" dirty="0" smtClean="0"/>
          </a:p>
          <a:p>
            <a:pPr algn="just">
              <a:lnSpc>
                <a:spcPct val="110000"/>
              </a:lnSpc>
              <a:defRPr/>
            </a:pPr>
            <a:r>
              <a:rPr lang="en-US" sz="2000" b="1" dirty="0"/>
              <a:t>Web Query Systems: </a:t>
            </a:r>
            <a:r>
              <a:rPr lang="en-US" sz="2000" dirty="0"/>
              <a:t>Many Web-based query systems and languages utilize standard database query languages such </a:t>
            </a:r>
            <a:r>
              <a:rPr lang="en-US" sz="2000" b="1" dirty="0"/>
              <a:t>as </a:t>
            </a:r>
            <a:r>
              <a:rPr lang="en-US" sz="2000" dirty="0"/>
              <a:t>SQL, structural information about Web documents, and even natural language </a:t>
            </a:r>
            <a:r>
              <a:rPr lang="en-US" sz="2000" dirty="0" smtClean="0"/>
              <a:t>processing </a:t>
            </a:r>
            <a:r>
              <a:rPr lang="en-US" sz="2000" dirty="0"/>
              <a:t>for the queries that are used in World Wide Web searches. </a:t>
            </a:r>
            <a:endParaRPr lang="en-US" sz="2000" dirty="0" smtClean="0"/>
          </a:p>
          <a:p>
            <a:pPr algn="just">
              <a:lnSpc>
                <a:spcPct val="110000"/>
              </a:lnSpc>
              <a:defRPr/>
            </a:pPr>
            <a:endParaRPr lang="en-US" sz="2000" dirty="0" smtClean="0"/>
          </a:p>
          <a:p>
            <a:pPr algn="just">
              <a:lnSpc>
                <a:spcPct val="110000"/>
              </a:lnSpc>
              <a:defRPr/>
            </a:pPr>
            <a:endParaRPr lang="en-US" sz="2000" dirty="0" smtClean="0"/>
          </a:p>
          <a:p>
            <a:pPr algn="just">
              <a:lnSpc>
                <a:spcPct val="110000"/>
              </a:lnSpc>
              <a:defRPr/>
            </a:pPr>
            <a:endParaRPr lang="en-US" sz="2000" dirty="0" smtClean="0"/>
          </a:p>
          <a:p>
            <a:pPr algn="just">
              <a:lnSpc>
                <a:spcPct val="110000"/>
              </a:lnSpc>
              <a:defRPr/>
            </a:pPr>
            <a:endParaRPr lang="en-US" sz="2000" dirty="0" smtClean="0"/>
          </a:p>
          <a:p>
            <a:pPr algn="just">
              <a:lnSpc>
                <a:spcPct val="110000"/>
              </a:lnSpc>
              <a:defRPr/>
            </a:pPr>
            <a:endParaRPr lang="en-US" sz="2000" dirty="0"/>
          </a:p>
        </p:txBody>
      </p:sp>
      <p:sp>
        <p:nvSpPr>
          <p:cNvPr id="20483" name="Slide Number Placeholder 3"/>
          <p:cNvSpPr>
            <a:spLocks noGrp="1"/>
          </p:cNvSpPr>
          <p:nvPr>
            <p:ph type="sldNum" sz="quarter" idx="10"/>
          </p:nvPr>
        </p:nvSpPr>
        <p:spPr>
          <a:noFill/>
        </p:spPr>
        <p:txBody>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cs typeface="ＭＳ Ｐゴシック" charset="0"/>
              </a:defRPr>
            </a:lvl1pPr>
            <a:lvl2pPr marL="742950" indent="-28575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2pPr>
            <a:lvl3pPr marL="11430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3pPr>
            <a:lvl4pPr marL="16002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4pPr>
            <a:lvl5pPr marL="2057400" indent="-2286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800">
                <a:solidFill>
                  <a:schemeClr val="bg1"/>
                </a:solidFill>
                <a:latin typeface="Arial" charset="0"/>
                <a:ea typeface="ＭＳ Ｐゴシック" charset="0"/>
              </a:defRPr>
            </a:lvl9pPr>
          </a:lstStyle>
          <a:p>
            <a:fld id="{D65A4542-96EB-5E48-99AB-3118976F7AE3}" type="slidenum">
              <a:rPr lang="en-GB" sz="1400">
                <a:solidFill>
                  <a:srgbClr val="000000"/>
                </a:solidFill>
              </a:rPr>
              <a:pPr/>
              <a:t>9</a:t>
            </a:fld>
            <a:endParaRPr lang="en-GB" sz="1400">
              <a:solidFill>
                <a:srgbClr val="000000"/>
              </a:solidFill>
            </a:endParaRPr>
          </a:p>
        </p:txBody>
      </p:sp>
    </p:spTree>
    <p:extLst>
      <p:ext uri="{BB962C8B-B14F-4D97-AF65-F5344CB8AC3E}">
        <p14:creationId xmlns:p14="http://schemas.microsoft.com/office/powerpoint/2010/main" val="415948402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err="1"/>
              <a:t>Wearable</a:t>
            </a:r>
            <a:r>
              <a:rPr lang="pt-PT" dirty="0"/>
              <a:t> </a:t>
            </a:r>
            <a:r>
              <a:rPr lang="pt-PT" dirty="0" err="1"/>
              <a:t>Technology</a:t>
            </a:r>
            <a:endParaRPr lang="pt-PT" dirty="0"/>
          </a:p>
        </p:txBody>
      </p:sp>
      <p:sp>
        <p:nvSpPr>
          <p:cNvPr id="3" name="Marcador de Posição de Conteúdo 2"/>
          <p:cNvSpPr>
            <a:spLocks noGrp="1"/>
          </p:cNvSpPr>
          <p:nvPr>
            <p:ph idx="1"/>
          </p:nvPr>
        </p:nvSpPr>
        <p:spPr>
          <a:xfrm>
            <a:off x="457200" y="1196752"/>
            <a:ext cx="8363272" cy="5112568"/>
          </a:xfrm>
        </p:spPr>
        <p:txBody>
          <a:bodyPr>
            <a:noAutofit/>
          </a:bodyPr>
          <a:lstStyle/>
          <a:p>
            <a:pPr>
              <a:lnSpc>
                <a:spcPct val="150000"/>
              </a:lnSpc>
            </a:pPr>
            <a:r>
              <a:rPr lang="pt-PT" sz="1100" dirty="0" err="1" smtClean="0"/>
              <a:t>Here</a:t>
            </a:r>
            <a:r>
              <a:rPr lang="pt-PT" sz="1100" dirty="0" smtClean="0"/>
              <a:t> are some </a:t>
            </a:r>
            <a:r>
              <a:rPr lang="pt-PT" sz="1100" dirty="0" err="1" smtClean="0"/>
              <a:t>other</a:t>
            </a:r>
            <a:r>
              <a:rPr lang="pt-PT" sz="1100" dirty="0" smtClean="0"/>
              <a:t> </a:t>
            </a:r>
            <a:r>
              <a:rPr lang="pt-PT" sz="1100" dirty="0" err="1" smtClean="0"/>
              <a:t>examples</a:t>
            </a:r>
            <a:r>
              <a:rPr lang="pt-PT" sz="1100" dirty="0" smtClean="0"/>
              <a:t> </a:t>
            </a:r>
            <a:r>
              <a:rPr lang="pt-PT" sz="1100" dirty="0" err="1" smtClean="0"/>
              <a:t>of</a:t>
            </a:r>
            <a:r>
              <a:rPr lang="pt-PT" sz="1100" dirty="0" smtClean="0"/>
              <a:t> </a:t>
            </a:r>
            <a:r>
              <a:rPr lang="pt-PT" sz="1100" dirty="0" err="1" smtClean="0"/>
              <a:t>wearables</a:t>
            </a:r>
            <a:r>
              <a:rPr lang="pt-PT" sz="1100" dirty="0" smtClean="0"/>
              <a:t> in </a:t>
            </a:r>
            <a:r>
              <a:rPr lang="pt-PT" sz="1100" dirty="0" err="1" smtClean="0"/>
              <a:t>our</a:t>
            </a:r>
            <a:r>
              <a:rPr lang="pt-PT" sz="1100" dirty="0" smtClean="0"/>
              <a:t> lives </a:t>
            </a:r>
            <a:r>
              <a:rPr lang="pt-PT" sz="1100" dirty="0" err="1" smtClean="0"/>
              <a:t>today</a:t>
            </a:r>
            <a:r>
              <a:rPr lang="pt-PT" sz="1100" dirty="0" smtClean="0"/>
              <a:t>:</a:t>
            </a:r>
          </a:p>
          <a:p>
            <a:pPr>
              <a:lnSpc>
                <a:spcPct val="150000"/>
              </a:lnSpc>
            </a:pPr>
            <a:endParaRPr lang="pt-PT" sz="1100" dirty="0"/>
          </a:p>
          <a:p>
            <a:pPr lvl="1">
              <a:lnSpc>
                <a:spcPct val="150000"/>
              </a:lnSpc>
            </a:pPr>
            <a:r>
              <a:rPr lang="pt-PT" sz="1100" dirty="0">
                <a:hlinkClick r:id="rId2"/>
              </a:rPr>
              <a:t>ADAMM is a wearable technology that provides a complete solution for managing your asthma. It collects data on cough counting, respiration and heart rate, along with medication reminders provided in an app or online portal for accessing your daily status from anywhere.</a:t>
            </a:r>
          </a:p>
          <a:p>
            <a:pPr>
              <a:lnSpc>
                <a:spcPct val="150000"/>
              </a:lnSpc>
            </a:pPr>
            <a:endParaRPr lang="pt-PT" sz="1100" dirty="0" smtClean="0"/>
          </a:p>
          <a:p>
            <a:pPr lvl="1">
              <a:lnSpc>
                <a:spcPct val="150000"/>
              </a:lnSpc>
            </a:pPr>
            <a:r>
              <a:rPr lang="pt-PT" sz="1100" dirty="0" err="1" smtClean="0"/>
              <a:t>If</a:t>
            </a:r>
            <a:r>
              <a:rPr lang="pt-PT" sz="1100" dirty="0" smtClean="0"/>
              <a:t> </a:t>
            </a:r>
            <a:r>
              <a:rPr lang="pt-PT" sz="1100" dirty="0" err="1"/>
              <a:t>you</a:t>
            </a:r>
            <a:r>
              <a:rPr lang="pt-PT" sz="1100" dirty="0"/>
              <a:t> </a:t>
            </a:r>
            <a:r>
              <a:rPr lang="pt-PT" sz="1100" dirty="0" err="1"/>
              <a:t>or</a:t>
            </a:r>
            <a:r>
              <a:rPr lang="pt-PT" sz="1100" dirty="0"/>
              <a:t> </a:t>
            </a:r>
            <a:r>
              <a:rPr lang="pt-PT" sz="1100" dirty="0" err="1"/>
              <a:t>someone</a:t>
            </a:r>
            <a:r>
              <a:rPr lang="pt-PT" sz="1100" dirty="0"/>
              <a:t> </a:t>
            </a:r>
            <a:r>
              <a:rPr lang="pt-PT" sz="1100" dirty="0" err="1"/>
              <a:t>you</a:t>
            </a:r>
            <a:r>
              <a:rPr lang="pt-PT" sz="1100" dirty="0"/>
              <a:t> </a:t>
            </a:r>
            <a:r>
              <a:rPr lang="pt-PT" sz="1100" dirty="0" err="1"/>
              <a:t>know</a:t>
            </a:r>
            <a:r>
              <a:rPr lang="pt-PT" sz="1100" dirty="0"/>
              <a:t> </a:t>
            </a:r>
            <a:r>
              <a:rPr lang="pt-PT" sz="1100" dirty="0" err="1"/>
              <a:t>suffers</a:t>
            </a:r>
            <a:r>
              <a:rPr lang="pt-PT" sz="1100" dirty="0"/>
              <a:t> </a:t>
            </a:r>
            <a:r>
              <a:rPr lang="pt-PT" sz="1100" dirty="0" err="1"/>
              <a:t>from</a:t>
            </a:r>
            <a:r>
              <a:rPr lang="pt-PT" sz="1100" dirty="0"/>
              <a:t> </a:t>
            </a:r>
            <a:r>
              <a:rPr lang="pt-PT" sz="1100" dirty="0" err="1"/>
              <a:t>lower</a:t>
            </a:r>
            <a:r>
              <a:rPr lang="pt-PT" sz="1100" dirty="0"/>
              <a:t> </a:t>
            </a:r>
            <a:r>
              <a:rPr lang="pt-PT" sz="1100" dirty="0" err="1"/>
              <a:t>back</a:t>
            </a:r>
            <a:r>
              <a:rPr lang="pt-PT" sz="1100" dirty="0"/>
              <a:t> </a:t>
            </a:r>
            <a:r>
              <a:rPr lang="pt-PT" sz="1100" dirty="0" err="1"/>
              <a:t>pain</a:t>
            </a:r>
            <a:r>
              <a:rPr lang="pt-PT" sz="1100" dirty="0"/>
              <a:t>, </a:t>
            </a:r>
            <a:r>
              <a:rPr lang="pt-PT" sz="1100" dirty="0">
                <a:hlinkClick r:id="rId3"/>
              </a:rPr>
              <a:t>Valedo may be a solution. The device attaches to a person’s back and uses smart sensors that communicate with a companion app to guide the user through a series of therapeutic exercises.</a:t>
            </a:r>
          </a:p>
          <a:p>
            <a:pPr>
              <a:lnSpc>
                <a:spcPct val="150000"/>
              </a:lnSpc>
            </a:pPr>
            <a:endParaRPr lang="pt-PT" sz="1100" b="1" dirty="0" smtClean="0"/>
          </a:p>
          <a:p>
            <a:pPr lvl="1">
              <a:lnSpc>
                <a:spcPct val="150000"/>
              </a:lnSpc>
            </a:pPr>
            <a:r>
              <a:rPr lang="pt-PT" sz="1100" b="1" dirty="0" err="1" smtClean="0"/>
              <a:t>Helius</a:t>
            </a:r>
            <a:r>
              <a:rPr lang="pt-PT" sz="1100" b="1" dirty="0"/>
              <a:t> </a:t>
            </a:r>
            <a:r>
              <a:rPr lang="pt-PT" sz="1100" dirty="0" err="1"/>
              <a:t>by</a:t>
            </a:r>
            <a:r>
              <a:rPr lang="pt-PT" sz="1100" dirty="0"/>
              <a:t> </a:t>
            </a:r>
            <a:r>
              <a:rPr lang="pt-PT" sz="1100" b="1" dirty="0">
                <a:hlinkClick r:id="rId4"/>
              </a:rPr>
              <a:t>Proteus Digital Health</a:t>
            </a:r>
            <a:r>
              <a:rPr lang="pt-PT" sz="1100" dirty="0">
                <a:hlinkClick r:id="rId4"/>
              </a:rPr>
              <a:t> is the first-ever digestible microchip, and is used to detect when a patient takes their medication. The data is transmitted to a companion app, enabling doctors and caregivers to tell if the person is taking their prescribed medicines at the correct time.</a:t>
            </a:r>
          </a:p>
          <a:p>
            <a:pPr>
              <a:lnSpc>
                <a:spcPct val="150000"/>
              </a:lnSpc>
            </a:pPr>
            <a:endParaRPr lang="pt-PT" sz="1100" dirty="0" smtClean="0"/>
          </a:p>
          <a:p>
            <a:pPr lvl="1">
              <a:lnSpc>
                <a:spcPct val="150000"/>
              </a:lnSpc>
            </a:pPr>
            <a:r>
              <a:rPr lang="pt-PT" sz="1100" dirty="0" err="1" smtClean="0"/>
              <a:t>Physicians</a:t>
            </a:r>
            <a:r>
              <a:rPr lang="pt-PT" sz="1100" dirty="0" smtClean="0"/>
              <a:t> </a:t>
            </a:r>
            <a:r>
              <a:rPr lang="pt-PT" sz="1100" dirty="0" err="1"/>
              <a:t>at</a:t>
            </a:r>
            <a:r>
              <a:rPr lang="pt-PT" sz="1100" dirty="0"/>
              <a:t> </a:t>
            </a:r>
            <a:r>
              <a:rPr lang="pt-PT" sz="1100" b="1" dirty="0">
                <a:hlinkClick r:id="rId5"/>
              </a:rPr>
              <a:t>Indiana University Health Methodist Hospital</a:t>
            </a:r>
            <a:r>
              <a:rPr lang="pt-PT" sz="1100" dirty="0">
                <a:hlinkClick r:id="rId5"/>
              </a:rPr>
              <a:t> used Google Glass to perform a surgery to help remove a tumor and reconstruct an abdominal wall. Some hospitals are hoping to improve training by using wearable cameras to stream and record live surgeries as seen through the eyes of a surgeon</a:t>
            </a:r>
            <a:r>
              <a:rPr lang="pt-PT" sz="1100" dirty="0" smtClean="0">
                <a:hlinkClick r:id="rId5"/>
              </a:rPr>
              <a:t>.</a:t>
            </a:r>
            <a:endParaRPr lang="pt-PT" sz="1100" dirty="0">
              <a:hlinkClick r:id="rId5"/>
            </a:endParaRPr>
          </a:p>
        </p:txBody>
      </p:sp>
    </p:spTree>
    <p:extLst>
      <p:ext uri="{BB962C8B-B14F-4D97-AF65-F5344CB8AC3E}">
        <p14:creationId xmlns:p14="http://schemas.microsoft.com/office/powerpoint/2010/main" val="15826298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err="1"/>
              <a:t>Wearable</a:t>
            </a:r>
            <a:r>
              <a:rPr lang="pt-PT" dirty="0"/>
              <a:t> </a:t>
            </a:r>
            <a:r>
              <a:rPr lang="pt-PT" dirty="0" err="1"/>
              <a:t>Technology</a:t>
            </a:r>
            <a:endParaRPr lang="pt-PT" dirty="0"/>
          </a:p>
        </p:txBody>
      </p:sp>
      <p:sp>
        <p:nvSpPr>
          <p:cNvPr id="3" name="Marcador de Posição de Conteúdo 2"/>
          <p:cNvSpPr>
            <a:spLocks noGrp="1"/>
          </p:cNvSpPr>
          <p:nvPr>
            <p:ph idx="1"/>
          </p:nvPr>
        </p:nvSpPr>
        <p:spPr>
          <a:xfrm>
            <a:off x="457200" y="1196752"/>
            <a:ext cx="8363272" cy="4929411"/>
          </a:xfrm>
        </p:spPr>
        <p:txBody>
          <a:bodyPr>
            <a:normAutofit/>
          </a:bodyPr>
          <a:lstStyle/>
          <a:p>
            <a:pPr>
              <a:lnSpc>
                <a:spcPct val="150000"/>
              </a:lnSpc>
            </a:pPr>
            <a:r>
              <a:rPr lang="pt-PT" sz="1100" dirty="0" smtClean="0"/>
              <a:t>Disney </a:t>
            </a:r>
            <a:r>
              <a:rPr lang="pt-PT" sz="1100" dirty="0" err="1"/>
              <a:t>has</a:t>
            </a:r>
            <a:r>
              <a:rPr lang="pt-PT" sz="1100" dirty="0"/>
              <a:t> </a:t>
            </a:r>
            <a:r>
              <a:rPr lang="pt-PT" sz="1100" dirty="0" err="1"/>
              <a:t>developed</a:t>
            </a:r>
            <a:r>
              <a:rPr lang="pt-PT" sz="1100" dirty="0"/>
              <a:t> </a:t>
            </a:r>
            <a:r>
              <a:rPr lang="pt-PT" sz="1100" dirty="0" err="1"/>
              <a:t>the</a:t>
            </a:r>
            <a:r>
              <a:rPr lang="pt-PT" sz="1100" dirty="0"/>
              <a:t> </a:t>
            </a:r>
            <a:r>
              <a:rPr lang="pt-PT" sz="1100" dirty="0" err="1"/>
              <a:t>wearable</a:t>
            </a:r>
            <a:r>
              <a:rPr lang="pt-PT" sz="1100" dirty="0"/>
              <a:t> </a:t>
            </a:r>
            <a:r>
              <a:rPr lang="pt-PT" sz="1100" b="1" dirty="0">
                <a:hlinkClick r:id="rId2"/>
              </a:rPr>
              <a:t>MagicBand</a:t>
            </a:r>
            <a:r>
              <a:rPr lang="pt-PT" sz="1100" dirty="0">
                <a:hlinkClick r:id="rId2"/>
              </a:rPr>
              <a:t>, a wrist band capable of monitoring visitors and collecting data about their behavior in theme parks. It also enables visitors to pay for food or merchandise, access hotel rooms, manage tickets, and skip the lines at popular attractions.</a:t>
            </a:r>
          </a:p>
          <a:p>
            <a:pPr>
              <a:lnSpc>
                <a:spcPct val="150000"/>
              </a:lnSpc>
            </a:pPr>
            <a:endParaRPr lang="pt-PT" sz="1100" dirty="0" smtClean="0"/>
          </a:p>
          <a:p>
            <a:pPr>
              <a:lnSpc>
                <a:spcPct val="150000"/>
              </a:lnSpc>
            </a:pPr>
            <a:r>
              <a:rPr lang="pt-PT" sz="1100" dirty="0" err="1" smtClean="0"/>
              <a:t>Google’s</a:t>
            </a:r>
            <a:r>
              <a:rPr lang="pt-PT" sz="1100" dirty="0"/>
              <a:t> </a:t>
            </a:r>
            <a:r>
              <a:rPr lang="pt-PT" sz="1100" b="1" dirty="0">
                <a:hlinkClick r:id="rId3"/>
              </a:rPr>
              <a:t>smart contact lens</a:t>
            </a:r>
            <a:r>
              <a:rPr lang="pt-PT" sz="1100" dirty="0">
                <a:hlinkClick r:id="rId3"/>
              </a:rPr>
              <a:t> prototype helps measure blood glucose levels in tears for people with diabetes.</a:t>
            </a:r>
          </a:p>
          <a:p>
            <a:pPr>
              <a:lnSpc>
                <a:spcPct val="150000"/>
              </a:lnSpc>
            </a:pPr>
            <a:endParaRPr lang="pt-PT" sz="1100" b="1" dirty="0" smtClean="0">
              <a:hlinkClick r:id="rId4"/>
            </a:endParaRPr>
          </a:p>
          <a:p>
            <a:pPr>
              <a:lnSpc>
                <a:spcPct val="150000"/>
              </a:lnSpc>
            </a:pPr>
            <a:r>
              <a:rPr lang="pt-PT" sz="1100" b="1" dirty="0" smtClean="0">
                <a:hlinkClick r:id="rId4"/>
              </a:rPr>
              <a:t>Nymi</a:t>
            </a:r>
            <a:r>
              <a:rPr lang="pt-PT" sz="1100" dirty="0">
                <a:hlinkClick r:id="rId4"/>
              </a:rPr>
              <a:t> is a biometric security wristband that could someday replace all your passwords and keys.</a:t>
            </a:r>
          </a:p>
          <a:p>
            <a:pPr>
              <a:lnSpc>
                <a:spcPct val="150000"/>
              </a:lnSpc>
            </a:pPr>
            <a:endParaRPr lang="pt-PT" sz="1100" dirty="0" smtClean="0"/>
          </a:p>
          <a:p>
            <a:pPr>
              <a:lnSpc>
                <a:spcPct val="150000"/>
              </a:lnSpc>
            </a:pPr>
            <a:r>
              <a:rPr lang="pt-PT" sz="1100" dirty="0" err="1" smtClean="0"/>
              <a:t>These</a:t>
            </a:r>
            <a:r>
              <a:rPr lang="pt-PT" sz="1100" dirty="0" smtClean="0"/>
              <a:t> </a:t>
            </a:r>
            <a:r>
              <a:rPr lang="pt-PT" sz="1100" dirty="0" err="1"/>
              <a:t>wearables</a:t>
            </a:r>
            <a:r>
              <a:rPr lang="pt-PT" sz="1100" dirty="0"/>
              <a:t> </a:t>
            </a:r>
            <a:r>
              <a:rPr lang="pt-PT" sz="1100" dirty="0" err="1"/>
              <a:t>have</a:t>
            </a:r>
            <a:r>
              <a:rPr lang="pt-PT" sz="1100" dirty="0"/>
              <a:t> </a:t>
            </a:r>
            <a:r>
              <a:rPr lang="pt-PT" sz="1100" dirty="0" err="1"/>
              <a:t>the</a:t>
            </a:r>
            <a:r>
              <a:rPr lang="pt-PT" sz="1100" dirty="0"/>
              <a:t> </a:t>
            </a:r>
            <a:r>
              <a:rPr lang="pt-PT" sz="1100" dirty="0" err="1"/>
              <a:t>potential</a:t>
            </a:r>
            <a:r>
              <a:rPr lang="pt-PT" sz="1100" dirty="0"/>
              <a:t> to </a:t>
            </a:r>
            <a:r>
              <a:rPr lang="pt-PT" sz="1100" dirty="0" err="1"/>
              <a:t>make</a:t>
            </a:r>
            <a:r>
              <a:rPr lang="pt-PT" sz="1100" dirty="0"/>
              <a:t> </a:t>
            </a:r>
            <a:r>
              <a:rPr lang="pt-PT" sz="1100" dirty="0" err="1"/>
              <a:t>our</a:t>
            </a:r>
            <a:r>
              <a:rPr lang="pt-PT" sz="1100" dirty="0"/>
              <a:t> lives </a:t>
            </a:r>
            <a:r>
              <a:rPr lang="pt-PT" sz="1100" dirty="0" err="1"/>
              <a:t>healthy</a:t>
            </a:r>
            <a:r>
              <a:rPr lang="pt-PT" sz="1100" dirty="0"/>
              <a:t>, more secure, </a:t>
            </a:r>
            <a:r>
              <a:rPr lang="pt-PT" sz="1100" dirty="0" err="1"/>
              <a:t>and</a:t>
            </a:r>
            <a:r>
              <a:rPr lang="pt-PT" sz="1100" dirty="0"/>
              <a:t> more </a:t>
            </a:r>
            <a:r>
              <a:rPr lang="pt-PT" sz="1100" dirty="0" err="1"/>
              <a:t>convenient</a:t>
            </a:r>
            <a:r>
              <a:rPr lang="pt-PT" sz="1100" dirty="0"/>
              <a:t> — </a:t>
            </a:r>
            <a:r>
              <a:rPr lang="pt-PT" sz="1100" dirty="0" err="1"/>
              <a:t>but</a:t>
            </a:r>
            <a:r>
              <a:rPr lang="pt-PT" sz="1100" dirty="0"/>
              <a:t> </a:t>
            </a:r>
            <a:r>
              <a:rPr lang="pt-PT" sz="1100" dirty="0" err="1"/>
              <a:t>there</a:t>
            </a:r>
            <a:r>
              <a:rPr lang="pt-PT" sz="1100" dirty="0"/>
              <a:t> are a </a:t>
            </a:r>
            <a:r>
              <a:rPr lang="pt-PT" sz="1100" dirty="0" err="1"/>
              <a:t>number</a:t>
            </a:r>
            <a:r>
              <a:rPr lang="pt-PT" sz="1100" dirty="0"/>
              <a:t> </a:t>
            </a:r>
            <a:r>
              <a:rPr lang="pt-PT" sz="1100" dirty="0" err="1"/>
              <a:t>of</a:t>
            </a:r>
            <a:r>
              <a:rPr lang="pt-PT" sz="1100" dirty="0"/>
              <a:t> </a:t>
            </a:r>
            <a:r>
              <a:rPr lang="pt-PT" sz="1100" dirty="0" err="1"/>
              <a:t>challenges</a:t>
            </a:r>
            <a:r>
              <a:rPr lang="pt-PT" sz="1100" dirty="0"/>
              <a:t> </a:t>
            </a:r>
            <a:r>
              <a:rPr lang="pt-PT" sz="1100" dirty="0" err="1"/>
              <a:t>which</a:t>
            </a:r>
            <a:r>
              <a:rPr lang="pt-PT" sz="1100" dirty="0"/>
              <a:t> </a:t>
            </a:r>
            <a:r>
              <a:rPr lang="pt-PT" sz="1100" dirty="0" err="1"/>
              <a:t>need</a:t>
            </a:r>
            <a:r>
              <a:rPr lang="pt-PT" sz="1100" dirty="0"/>
              <a:t> to </a:t>
            </a:r>
            <a:r>
              <a:rPr lang="pt-PT" sz="1100" dirty="0" err="1"/>
              <a:t>be</a:t>
            </a:r>
            <a:r>
              <a:rPr lang="pt-PT" sz="1100" dirty="0"/>
              <a:t> </a:t>
            </a:r>
            <a:r>
              <a:rPr lang="pt-PT" sz="1100" dirty="0" err="1"/>
              <a:t>resolved</a:t>
            </a:r>
            <a:r>
              <a:rPr lang="pt-PT" sz="1100" dirty="0"/>
              <a:t> </a:t>
            </a:r>
            <a:r>
              <a:rPr lang="pt-PT" sz="1100" dirty="0" err="1" smtClean="0"/>
              <a:t>soon</a:t>
            </a:r>
            <a:r>
              <a:rPr lang="pt-PT" sz="1100" dirty="0" smtClean="0"/>
              <a:t>. </a:t>
            </a:r>
            <a:r>
              <a:rPr lang="pt-PT" sz="1100" dirty="0" err="1" smtClean="0"/>
              <a:t>Sooner</a:t>
            </a:r>
            <a:r>
              <a:rPr lang="pt-PT" sz="1100" dirty="0" smtClean="0"/>
              <a:t> </a:t>
            </a:r>
            <a:r>
              <a:rPr lang="pt-PT" sz="1100" dirty="0" err="1"/>
              <a:t>or</a:t>
            </a:r>
            <a:r>
              <a:rPr lang="pt-PT" sz="1100" dirty="0"/>
              <a:t> later, </a:t>
            </a:r>
            <a:r>
              <a:rPr lang="pt-PT" sz="1100" dirty="0" err="1"/>
              <a:t>all</a:t>
            </a:r>
            <a:r>
              <a:rPr lang="pt-PT" sz="1100" dirty="0"/>
              <a:t> </a:t>
            </a:r>
            <a:r>
              <a:rPr lang="pt-PT" sz="1100" dirty="0" err="1"/>
              <a:t>of</a:t>
            </a:r>
            <a:r>
              <a:rPr lang="pt-PT" sz="1100" dirty="0"/>
              <a:t> </a:t>
            </a:r>
            <a:r>
              <a:rPr lang="pt-PT" sz="1100" dirty="0" err="1"/>
              <a:t>us</a:t>
            </a:r>
            <a:r>
              <a:rPr lang="pt-PT" sz="1100" dirty="0"/>
              <a:t> are </a:t>
            </a:r>
            <a:r>
              <a:rPr lang="pt-PT" sz="1100" dirty="0" err="1"/>
              <a:t>identified</a:t>
            </a:r>
            <a:r>
              <a:rPr lang="pt-PT" sz="1100" dirty="0"/>
              <a:t> </a:t>
            </a:r>
            <a:r>
              <a:rPr lang="pt-PT" sz="1100" dirty="0" err="1"/>
              <a:t>by</a:t>
            </a:r>
            <a:r>
              <a:rPr lang="pt-PT" sz="1100" dirty="0"/>
              <a:t> </a:t>
            </a:r>
            <a:r>
              <a:rPr lang="pt-PT" sz="1100" dirty="0" err="1"/>
              <a:t>the</a:t>
            </a:r>
            <a:r>
              <a:rPr lang="pt-PT" sz="1100" dirty="0"/>
              <a:t> data </a:t>
            </a:r>
            <a:r>
              <a:rPr lang="pt-PT" sz="1100" dirty="0" err="1"/>
              <a:t>we</a:t>
            </a:r>
            <a:r>
              <a:rPr lang="pt-PT" sz="1100" dirty="0"/>
              <a:t> </a:t>
            </a:r>
            <a:r>
              <a:rPr lang="pt-PT" sz="1100" dirty="0" err="1"/>
              <a:t>generate</a:t>
            </a:r>
            <a:r>
              <a:rPr lang="pt-PT" sz="1100" dirty="0"/>
              <a:t>, </a:t>
            </a:r>
            <a:r>
              <a:rPr lang="pt-PT" sz="1100" dirty="0" err="1"/>
              <a:t>and</a:t>
            </a:r>
            <a:r>
              <a:rPr lang="pt-PT" sz="1100" dirty="0"/>
              <a:t> </a:t>
            </a:r>
            <a:r>
              <a:rPr lang="pt-PT" sz="1100" dirty="0" err="1"/>
              <a:t>wearables</a:t>
            </a:r>
            <a:r>
              <a:rPr lang="pt-PT" sz="1100" dirty="0"/>
              <a:t> </a:t>
            </a:r>
            <a:r>
              <a:rPr lang="pt-PT" sz="1100" dirty="0" err="1"/>
              <a:t>represent</a:t>
            </a:r>
            <a:r>
              <a:rPr lang="pt-PT" sz="1100" dirty="0"/>
              <a:t> a quantum </a:t>
            </a:r>
            <a:r>
              <a:rPr lang="pt-PT" sz="1100" dirty="0" err="1"/>
              <a:t>leap</a:t>
            </a:r>
            <a:r>
              <a:rPr lang="pt-PT" sz="1100" dirty="0"/>
              <a:t> in </a:t>
            </a:r>
            <a:r>
              <a:rPr lang="pt-PT" sz="1100" dirty="0" err="1"/>
              <a:t>the</a:t>
            </a:r>
            <a:r>
              <a:rPr lang="pt-PT" sz="1100" dirty="0"/>
              <a:t> </a:t>
            </a:r>
            <a:r>
              <a:rPr lang="pt-PT" sz="1100" dirty="0" err="1"/>
              <a:t>type</a:t>
            </a:r>
            <a:r>
              <a:rPr lang="pt-PT" sz="1100" dirty="0"/>
              <a:t> </a:t>
            </a:r>
            <a:r>
              <a:rPr lang="pt-PT" sz="1100" dirty="0" err="1"/>
              <a:t>and</a:t>
            </a:r>
            <a:r>
              <a:rPr lang="pt-PT" sz="1100" dirty="0"/>
              <a:t> </a:t>
            </a:r>
            <a:r>
              <a:rPr lang="pt-PT" sz="1100" dirty="0" err="1"/>
              <a:t>quantity</a:t>
            </a:r>
            <a:r>
              <a:rPr lang="pt-PT" sz="1100" dirty="0"/>
              <a:t> </a:t>
            </a:r>
            <a:r>
              <a:rPr lang="pt-PT" sz="1100" dirty="0" err="1"/>
              <a:t>of</a:t>
            </a:r>
            <a:r>
              <a:rPr lang="pt-PT" sz="1100" dirty="0"/>
              <a:t> data </a:t>
            </a:r>
            <a:r>
              <a:rPr lang="pt-PT" sz="1100" dirty="0" err="1"/>
              <a:t>collected</a:t>
            </a:r>
            <a:r>
              <a:rPr lang="pt-PT" sz="1100" dirty="0"/>
              <a:t> — </a:t>
            </a:r>
            <a:r>
              <a:rPr lang="pt-PT" sz="1100" dirty="0" err="1"/>
              <a:t>which</a:t>
            </a:r>
            <a:r>
              <a:rPr lang="pt-PT" sz="1100" dirty="0"/>
              <a:t> </a:t>
            </a:r>
            <a:r>
              <a:rPr lang="pt-PT" sz="1100" dirty="0" err="1"/>
              <a:t>is</a:t>
            </a:r>
            <a:r>
              <a:rPr lang="pt-PT" sz="1100" dirty="0"/>
              <a:t> </a:t>
            </a:r>
            <a:r>
              <a:rPr lang="pt-PT" sz="1100" dirty="0" err="1"/>
              <a:t>both</a:t>
            </a:r>
            <a:r>
              <a:rPr lang="pt-PT" sz="1100" dirty="0"/>
              <a:t> </a:t>
            </a:r>
            <a:r>
              <a:rPr lang="pt-PT" sz="1100" dirty="0" err="1"/>
              <a:t>an</a:t>
            </a:r>
            <a:r>
              <a:rPr lang="pt-PT" sz="1100" dirty="0"/>
              <a:t> </a:t>
            </a:r>
            <a:r>
              <a:rPr lang="pt-PT" sz="1100" dirty="0" err="1"/>
              <a:t>interesting</a:t>
            </a:r>
            <a:r>
              <a:rPr lang="pt-PT" sz="1100" dirty="0"/>
              <a:t> </a:t>
            </a:r>
            <a:r>
              <a:rPr lang="pt-PT" sz="1100" dirty="0" err="1"/>
              <a:t>and</a:t>
            </a:r>
            <a:r>
              <a:rPr lang="pt-PT" sz="1100" dirty="0"/>
              <a:t> a </a:t>
            </a:r>
            <a:r>
              <a:rPr lang="pt-PT" sz="1100" dirty="0" err="1"/>
              <a:t>scary</a:t>
            </a:r>
            <a:r>
              <a:rPr lang="pt-PT" sz="1100" dirty="0"/>
              <a:t> </a:t>
            </a:r>
            <a:r>
              <a:rPr lang="pt-PT" sz="1100" dirty="0" err="1"/>
              <a:t>proposition</a:t>
            </a:r>
            <a:r>
              <a:rPr lang="pt-PT" sz="1100" dirty="0"/>
              <a:t>. </a:t>
            </a:r>
            <a:r>
              <a:rPr lang="pt-PT" sz="1100" dirty="0" smtClean="0"/>
              <a:t>As </a:t>
            </a:r>
            <a:r>
              <a:rPr lang="pt-PT" sz="1100" dirty="0" err="1"/>
              <a:t>wearables</a:t>
            </a:r>
            <a:r>
              <a:rPr lang="pt-PT" sz="1100" dirty="0"/>
              <a:t> </a:t>
            </a:r>
            <a:r>
              <a:rPr lang="pt-PT" sz="1100" dirty="0" err="1"/>
              <a:t>become</a:t>
            </a:r>
            <a:r>
              <a:rPr lang="pt-PT" sz="1100" dirty="0"/>
              <a:t> more mainstream, </a:t>
            </a:r>
            <a:r>
              <a:rPr lang="pt-PT" sz="1100" dirty="0" err="1"/>
              <a:t>consumers</a:t>
            </a:r>
            <a:r>
              <a:rPr lang="pt-PT" sz="1100" dirty="0"/>
              <a:t> </a:t>
            </a:r>
            <a:r>
              <a:rPr lang="pt-PT" sz="1100" dirty="0" err="1"/>
              <a:t>need</a:t>
            </a:r>
            <a:r>
              <a:rPr lang="pt-PT" sz="1100" dirty="0"/>
              <a:t> to </a:t>
            </a:r>
            <a:r>
              <a:rPr lang="pt-PT" sz="1100" dirty="0" err="1"/>
              <a:t>be</a:t>
            </a:r>
            <a:r>
              <a:rPr lang="pt-PT" sz="1100" dirty="0"/>
              <a:t> </a:t>
            </a:r>
            <a:r>
              <a:rPr lang="pt-PT" sz="1100" dirty="0" err="1"/>
              <a:t>aware</a:t>
            </a:r>
            <a:r>
              <a:rPr lang="pt-PT" sz="1100" dirty="0"/>
              <a:t> </a:t>
            </a:r>
            <a:r>
              <a:rPr lang="pt-PT" sz="1100" dirty="0" err="1"/>
              <a:t>of</a:t>
            </a:r>
            <a:r>
              <a:rPr lang="pt-PT" sz="1100" dirty="0"/>
              <a:t> </a:t>
            </a:r>
            <a:r>
              <a:rPr lang="pt-PT" sz="1100" dirty="0" err="1"/>
              <a:t>what</a:t>
            </a:r>
            <a:r>
              <a:rPr lang="pt-PT" sz="1100" dirty="0"/>
              <a:t> data </a:t>
            </a:r>
            <a:r>
              <a:rPr lang="pt-PT" sz="1100" dirty="0" err="1"/>
              <a:t>is</a:t>
            </a:r>
            <a:r>
              <a:rPr lang="pt-PT" sz="1100" dirty="0"/>
              <a:t> </a:t>
            </a:r>
            <a:r>
              <a:rPr lang="pt-PT" sz="1100" dirty="0" err="1"/>
              <a:t>shared</a:t>
            </a:r>
            <a:r>
              <a:rPr lang="pt-PT" sz="1100" dirty="0"/>
              <a:t>, </a:t>
            </a:r>
            <a:r>
              <a:rPr lang="pt-PT" sz="1100" dirty="0" err="1"/>
              <a:t>which</a:t>
            </a:r>
            <a:r>
              <a:rPr lang="pt-PT" sz="1100" dirty="0"/>
              <a:t> </a:t>
            </a:r>
            <a:r>
              <a:rPr lang="pt-PT" sz="1100" dirty="0" err="1"/>
              <a:t>third</a:t>
            </a:r>
            <a:r>
              <a:rPr lang="pt-PT" sz="1100" dirty="0"/>
              <a:t> </a:t>
            </a:r>
            <a:r>
              <a:rPr lang="pt-PT" sz="1100" dirty="0" err="1"/>
              <a:t>parties</a:t>
            </a:r>
            <a:r>
              <a:rPr lang="pt-PT" sz="1100" dirty="0"/>
              <a:t> </a:t>
            </a:r>
            <a:r>
              <a:rPr lang="pt-PT" sz="1100" dirty="0" err="1"/>
              <a:t>have</a:t>
            </a:r>
            <a:r>
              <a:rPr lang="pt-PT" sz="1100" dirty="0"/>
              <a:t> </a:t>
            </a:r>
            <a:r>
              <a:rPr lang="pt-PT" sz="1100" dirty="0" err="1"/>
              <a:t>access</a:t>
            </a:r>
            <a:r>
              <a:rPr lang="pt-PT" sz="1100" dirty="0"/>
              <a:t> to </a:t>
            </a:r>
            <a:r>
              <a:rPr lang="pt-PT" sz="1100" dirty="0" err="1"/>
              <a:t>it</a:t>
            </a:r>
            <a:r>
              <a:rPr lang="pt-PT" sz="1100" dirty="0"/>
              <a:t>, </a:t>
            </a:r>
            <a:r>
              <a:rPr lang="pt-PT" sz="1100" dirty="0" err="1"/>
              <a:t>and</a:t>
            </a:r>
            <a:r>
              <a:rPr lang="pt-PT" sz="1100" dirty="0"/>
              <a:t> </a:t>
            </a:r>
            <a:r>
              <a:rPr lang="pt-PT" sz="1100" dirty="0" err="1"/>
              <a:t>what</a:t>
            </a:r>
            <a:r>
              <a:rPr lang="pt-PT" sz="1100" dirty="0"/>
              <a:t> </a:t>
            </a:r>
            <a:r>
              <a:rPr lang="pt-PT" sz="1100" dirty="0" err="1"/>
              <a:t>they</a:t>
            </a:r>
            <a:r>
              <a:rPr lang="pt-PT" sz="1100" dirty="0"/>
              <a:t> </a:t>
            </a:r>
            <a:r>
              <a:rPr lang="pt-PT" sz="1100" dirty="0" err="1"/>
              <a:t>will</a:t>
            </a:r>
            <a:r>
              <a:rPr lang="pt-PT" sz="1100" dirty="0"/>
              <a:t> do </a:t>
            </a:r>
            <a:r>
              <a:rPr lang="pt-PT" sz="1100" dirty="0" err="1"/>
              <a:t>with</a:t>
            </a:r>
            <a:r>
              <a:rPr lang="pt-PT" sz="1100" dirty="0"/>
              <a:t> </a:t>
            </a:r>
            <a:r>
              <a:rPr lang="pt-PT" sz="1100" dirty="0" err="1"/>
              <a:t>that</a:t>
            </a:r>
            <a:r>
              <a:rPr lang="pt-PT" sz="1100" dirty="0"/>
              <a:t> </a:t>
            </a:r>
            <a:r>
              <a:rPr lang="pt-PT" sz="1100" dirty="0" err="1"/>
              <a:t>information</a:t>
            </a:r>
            <a:r>
              <a:rPr lang="pt-PT" sz="1100" dirty="0"/>
              <a:t>.</a:t>
            </a:r>
          </a:p>
        </p:txBody>
      </p:sp>
    </p:spTree>
    <p:extLst>
      <p:ext uri="{BB962C8B-B14F-4D97-AF65-F5344CB8AC3E}">
        <p14:creationId xmlns:p14="http://schemas.microsoft.com/office/powerpoint/2010/main" val="14773889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Employee Heath</a:t>
            </a:r>
            <a:br>
              <a:rPr lang="en-US" dirty="0" smtClean="0"/>
            </a:b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86446803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err="1" smtClean="0"/>
              <a:t>Employee</a:t>
            </a:r>
            <a:r>
              <a:rPr lang="pt-PT" dirty="0" smtClean="0"/>
              <a:t> </a:t>
            </a:r>
            <a:r>
              <a:rPr lang="pt-PT" dirty="0" err="1" smtClean="0"/>
              <a:t>Heath</a:t>
            </a:r>
            <a:endParaRPr lang="pt-PT" dirty="0"/>
          </a:p>
        </p:txBody>
      </p:sp>
      <p:sp>
        <p:nvSpPr>
          <p:cNvPr id="3" name="Marcador de Posição de Conteúdo 2"/>
          <p:cNvSpPr>
            <a:spLocks noGrp="1"/>
          </p:cNvSpPr>
          <p:nvPr>
            <p:ph idx="1"/>
          </p:nvPr>
        </p:nvSpPr>
        <p:spPr>
          <a:xfrm>
            <a:off x="457200" y="1196752"/>
            <a:ext cx="8363272" cy="5112568"/>
          </a:xfrm>
        </p:spPr>
        <p:txBody>
          <a:bodyPr>
            <a:noAutofit/>
          </a:bodyPr>
          <a:lstStyle/>
          <a:p>
            <a:pPr>
              <a:lnSpc>
                <a:spcPct val="150000"/>
              </a:lnSpc>
            </a:pPr>
            <a:r>
              <a:rPr lang="pt-PT" sz="1100" dirty="0" err="1"/>
              <a:t>T</a:t>
            </a:r>
            <a:r>
              <a:rPr lang="pt-PT" sz="1100" dirty="0" err="1" smtClean="0"/>
              <a:t>here</a:t>
            </a:r>
            <a:r>
              <a:rPr lang="pt-PT" sz="1100" dirty="0" smtClean="0"/>
              <a:t> </a:t>
            </a:r>
            <a:r>
              <a:rPr lang="pt-PT" sz="1100" dirty="0" err="1"/>
              <a:t>is</a:t>
            </a:r>
            <a:r>
              <a:rPr lang="pt-PT" sz="1100" dirty="0"/>
              <a:t> a </a:t>
            </a:r>
            <a:r>
              <a:rPr lang="pt-PT" sz="1100" dirty="0" err="1"/>
              <a:t>new</a:t>
            </a:r>
            <a:r>
              <a:rPr lang="pt-PT" sz="1100" dirty="0"/>
              <a:t> </a:t>
            </a:r>
            <a:r>
              <a:rPr lang="pt-PT" sz="1100" dirty="0" err="1"/>
              <a:t>breed</a:t>
            </a:r>
            <a:r>
              <a:rPr lang="pt-PT" sz="1100" dirty="0"/>
              <a:t> </a:t>
            </a:r>
            <a:r>
              <a:rPr lang="pt-PT" sz="1100" dirty="0" err="1"/>
              <a:t>of</a:t>
            </a:r>
            <a:r>
              <a:rPr lang="pt-PT" sz="1100" dirty="0"/>
              <a:t> </a:t>
            </a:r>
            <a:r>
              <a:rPr lang="pt-PT" sz="1100" dirty="0" err="1"/>
              <a:t>health</a:t>
            </a:r>
            <a:r>
              <a:rPr lang="pt-PT" sz="1100" dirty="0"/>
              <a:t> </a:t>
            </a:r>
            <a:r>
              <a:rPr lang="pt-PT" sz="1100" dirty="0" err="1"/>
              <a:t>analytics</a:t>
            </a:r>
            <a:r>
              <a:rPr lang="pt-PT" sz="1100" dirty="0"/>
              <a:t> </a:t>
            </a:r>
            <a:r>
              <a:rPr lang="pt-PT" sz="1100" dirty="0" err="1"/>
              <a:t>firms</a:t>
            </a:r>
            <a:r>
              <a:rPr lang="pt-PT" sz="1100" dirty="0"/>
              <a:t> </a:t>
            </a:r>
            <a:r>
              <a:rPr lang="pt-PT" sz="1100" dirty="0" err="1"/>
              <a:t>sprouting</a:t>
            </a:r>
            <a:r>
              <a:rPr lang="pt-PT" sz="1100" dirty="0"/>
              <a:t> </a:t>
            </a:r>
            <a:r>
              <a:rPr lang="pt-PT" sz="1100" dirty="0" err="1"/>
              <a:t>like</a:t>
            </a:r>
            <a:r>
              <a:rPr lang="pt-PT" sz="1100" dirty="0"/>
              <a:t> </a:t>
            </a:r>
            <a:r>
              <a:rPr lang="pt-PT" sz="1100" dirty="0" err="1"/>
              <a:t>weeds</a:t>
            </a:r>
            <a:r>
              <a:rPr lang="pt-PT" sz="1100" dirty="0"/>
              <a:t> - </a:t>
            </a:r>
            <a:r>
              <a:rPr lang="pt-PT" sz="1100" dirty="0" err="1"/>
              <a:t>mining</a:t>
            </a:r>
            <a:r>
              <a:rPr lang="pt-PT" sz="1100" dirty="0"/>
              <a:t> "</a:t>
            </a:r>
            <a:r>
              <a:rPr lang="pt-PT" sz="1100" dirty="0" err="1"/>
              <a:t>big</a:t>
            </a:r>
            <a:r>
              <a:rPr lang="pt-PT" sz="1100" dirty="0"/>
              <a:t> data" </a:t>
            </a:r>
            <a:r>
              <a:rPr lang="pt-PT" sz="1100" dirty="0" err="1"/>
              <a:t>about</a:t>
            </a:r>
            <a:r>
              <a:rPr lang="pt-PT" sz="1100" dirty="0"/>
              <a:t> </a:t>
            </a:r>
            <a:r>
              <a:rPr lang="pt-PT" sz="1100" dirty="0" err="1"/>
              <a:t>you</a:t>
            </a:r>
            <a:r>
              <a:rPr lang="pt-PT" sz="1100" dirty="0"/>
              <a:t> </a:t>
            </a:r>
            <a:r>
              <a:rPr lang="pt-PT" sz="1100" dirty="0" err="1"/>
              <a:t>and</a:t>
            </a:r>
            <a:r>
              <a:rPr lang="pt-PT" sz="1100" dirty="0"/>
              <a:t> </a:t>
            </a:r>
            <a:r>
              <a:rPr lang="pt-PT" sz="1100" dirty="0" err="1"/>
              <a:t>making</a:t>
            </a:r>
            <a:r>
              <a:rPr lang="pt-PT" sz="1100" dirty="0"/>
              <a:t> </a:t>
            </a:r>
            <a:r>
              <a:rPr lang="pt-PT" sz="1100" dirty="0" err="1"/>
              <a:t>broad</a:t>
            </a:r>
            <a:r>
              <a:rPr lang="pt-PT" sz="1100" dirty="0"/>
              <a:t> </a:t>
            </a:r>
            <a:r>
              <a:rPr lang="pt-PT" sz="1100" dirty="0" err="1"/>
              <a:t>and</a:t>
            </a:r>
            <a:r>
              <a:rPr lang="pt-PT" sz="1100" dirty="0"/>
              <a:t> bold </a:t>
            </a:r>
            <a:r>
              <a:rPr lang="pt-PT" sz="1100" dirty="0" err="1"/>
              <a:t>predictions</a:t>
            </a:r>
            <a:r>
              <a:rPr lang="pt-PT" sz="1100" dirty="0"/>
              <a:t> </a:t>
            </a:r>
            <a:r>
              <a:rPr lang="pt-PT" sz="1100" dirty="0" err="1"/>
              <a:t>about</a:t>
            </a:r>
            <a:r>
              <a:rPr lang="pt-PT" sz="1100" dirty="0"/>
              <a:t> </a:t>
            </a:r>
            <a:r>
              <a:rPr lang="pt-PT" sz="1100" dirty="0" err="1"/>
              <a:t>your</a:t>
            </a:r>
            <a:r>
              <a:rPr lang="pt-PT" sz="1100" dirty="0"/>
              <a:t> </a:t>
            </a:r>
            <a:r>
              <a:rPr lang="pt-PT" sz="1100" dirty="0" err="1"/>
              <a:t>state</a:t>
            </a:r>
            <a:r>
              <a:rPr lang="pt-PT" sz="1100" dirty="0"/>
              <a:t> </a:t>
            </a:r>
            <a:r>
              <a:rPr lang="pt-PT" sz="1100" dirty="0" err="1"/>
              <a:t>of</a:t>
            </a:r>
            <a:r>
              <a:rPr lang="pt-PT" sz="1100" dirty="0"/>
              <a:t> </a:t>
            </a:r>
            <a:r>
              <a:rPr lang="pt-PT" sz="1100" dirty="0" err="1"/>
              <a:t>health</a:t>
            </a:r>
            <a:r>
              <a:rPr lang="pt-PT" sz="1100" dirty="0"/>
              <a:t> to </a:t>
            </a:r>
            <a:r>
              <a:rPr lang="pt-PT" sz="1100" dirty="0" err="1"/>
              <a:t>make</a:t>
            </a:r>
            <a:r>
              <a:rPr lang="pt-PT" sz="1100" dirty="0"/>
              <a:t> </a:t>
            </a:r>
            <a:r>
              <a:rPr lang="pt-PT" sz="1100" dirty="0" err="1"/>
              <a:t>workplace</a:t>
            </a:r>
            <a:r>
              <a:rPr lang="pt-PT" sz="1100" dirty="0"/>
              <a:t> </a:t>
            </a:r>
            <a:r>
              <a:rPr lang="pt-PT" sz="1100" dirty="0" err="1" smtClean="0"/>
              <a:t>decisions</a:t>
            </a:r>
            <a:endParaRPr lang="pt-PT" sz="1100" dirty="0"/>
          </a:p>
          <a:p>
            <a:pPr>
              <a:lnSpc>
                <a:spcPct val="150000"/>
              </a:lnSpc>
            </a:pPr>
            <a:endParaRPr lang="pt-PT" sz="1100" dirty="0" smtClean="0"/>
          </a:p>
          <a:p>
            <a:pPr>
              <a:lnSpc>
                <a:spcPct val="150000"/>
              </a:lnSpc>
            </a:pPr>
            <a:r>
              <a:rPr lang="pt-PT" sz="1100" dirty="0"/>
              <a:t>E</a:t>
            </a:r>
            <a:r>
              <a:rPr lang="sk-SK" sz="1100" dirty="0" err="1" smtClean="0"/>
              <a:t>mployers</a:t>
            </a:r>
            <a:r>
              <a:rPr lang="sk-SK" sz="1100" dirty="0" smtClean="0"/>
              <a:t> </a:t>
            </a:r>
            <a:r>
              <a:rPr lang="sk-SK" sz="1100" dirty="0"/>
              <a:t>and big </a:t>
            </a:r>
            <a:r>
              <a:rPr lang="sk-SK" sz="1100" dirty="0" err="1"/>
              <a:t>government</a:t>
            </a:r>
            <a:r>
              <a:rPr lang="sk-SK" sz="1100" dirty="0"/>
              <a:t>, </a:t>
            </a:r>
            <a:r>
              <a:rPr lang="sk-SK" sz="1100" dirty="0" err="1" smtClean="0"/>
              <a:t>can</a:t>
            </a:r>
            <a:r>
              <a:rPr lang="sk-SK" sz="1100" dirty="0" smtClean="0"/>
              <a:t> </a:t>
            </a:r>
            <a:r>
              <a:rPr lang="sk-SK" sz="1100" dirty="0" err="1" smtClean="0"/>
              <a:t>have</a:t>
            </a:r>
            <a:r>
              <a:rPr lang="sk-SK" sz="1100" dirty="0" smtClean="0"/>
              <a:t> </a:t>
            </a:r>
            <a:r>
              <a:rPr lang="sk-SK" sz="1100" dirty="0" err="1" smtClean="0"/>
              <a:t>access</a:t>
            </a:r>
            <a:r>
              <a:rPr lang="sk-SK" sz="1100" dirty="0" smtClean="0"/>
              <a:t> </a:t>
            </a:r>
            <a:r>
              <a:rPr lang="sk-SK" sz="1100" dirty="0"/>
              <a:t>and </a:t>
            </a:r>
            <a:r>
              <a:rPr lang="sk-SK" sz="1100" dirty="0" err="1" smtClean="0"/>
              <a:t>mine</a:t>
            </a:r>
            <a:r>
              <a:rPr lang="sk-SK" sz="1100" dirty="0" smtClean="0"/>
              <a:t> </a:t>
            </a:r>
            <a:r>
              <a:rPr lang="sk-SK" sz="1100" dirty="0" err="1"/>
              <a:t>folks</a:t>
            </a:r>
            <a:r>
              <a:rPr lang="sk-SK" sz="1100" dirty="0"/>
              <a:t> </a:t>
            </a:r>
            <a:r>
              <a:rPr lang="sk-SK" sz="1100" dirty="0" err="1"/>
              <a:t>personal</a:t>
            </a:r>
            <a:r>
              <a:rPr lang="sk-SK" sz="1100" dirty="0"/>
              <a:t> </a:t>
            </a:r>
            <a:r>
              <a:rPr lang="sk-SK" sz="1100" dirty="0" err="1"/>
              <a:t>data</a:t>
            </a:r>
            <a:r>
              <a:rPr lang="sk-SK" sz="1100" dirty="0"/>
              <a:t>, </a:t>
            </a:r>
            <a:r>
              <a:rPr lang="sk-SK" sz="1100" dirty="0" err="1"/>
              <a:t>including</a:t>
            </a:r>
            <a:r>
              <a:rPr lang="sk-SK" sz="1100" dirty="0"/>
              <a:t> </a:t>
            </a:r>
            <a:r>
              <a:rPr lang="sk-SK" sz="1100" dirty="0" err="1"/>
              <a:t>where</a:t>
            </a:r>
            <a:r>
              <a:rPr lang="sk-SK" sz="1100" dirty="0"/>
              <a:t> </a:t>
            </a:r>
            <a:r>
              <a:rPr lang="sk-SK" sz="1100" dirty="0" err="1"/>
              <a:t>you</a:t>
            </a:r>
            <a:r>
              <a:rPr lang="sk-SK" sz="1100" dirty="0"/>
              <a:t> </a:t>
            </a:r>
            <a:r>
              <a:rPr lang="sk-SK" sz="1100" dirty="0" err="1"/>
              <a:t>eat</a:t>
            </a:r>
            <a:r>
              <a:rPr lang="sk-SK" sz="1100" dirty="0"/>
              <a:t>, </a:t>
            </a:r>
            <a:r>
              <a:rPr lang="sk-SK" sz="1100" dirty="0" err="1"/>
              <a:t>shop</a:t>
            </a:r>
            <a:r>
              <a:rPr lang="sk-SK" sz="1100" dirty="0"/>
              <a:t> and </a:t>
            </a:r>
            <a:r>
              <a:rPr lang="sk-SK" sz="1100" dirty="0" err="1"/>
              <a:t>play</a:t>
            </a:r>
            <a:r>
              <a:rPr lang="sk-SK" sz="1100" dirty="0"/>
              <a:t> - </a:t>
            </a:r>
            <a:r>
              <a:rPr lang="sk-SK" sz="1100" dirty="0" err="1"/>
              <a:t>combining</a:t>
            </a:r>
            <a:r>
              <a:rPr lang="sk-SK" sz="1100" dirty="0"/>
              <a:t> </a:t>
            </a:r>
            <a:r>
              <a:rPr lang="sk-SK" sz="1100" dirty="0" err="1"/>
              <a:t>it</a:t>
            </a:r>
            <a:r>
              <a:rPr lang="sk-SK" sz="1100" dirty="0"/>
              <a:t> </a:t>
            </a:r>
            <a:r>
              <a:rPr lang="sk-SK" sz="1100" dirty="0" err="1"/>
              <a:t>with</a:t>
            </a:r>
            <a:r>
              <a:rPr lang="sk-SK" sz="1100" dirty="0"/>
              <a:t> </a:t>
            </a:r>
            <a:r>
              <a:rPr lang="sk-SK" sz="1100" dirty="0" err="1"/>
              <a:t>your</a:t>
            </a:r>
            <a:r>
              <a:rPr lang="sk-SK" sz="1100" dirty="0"/>
              <a:t> </a:t>
            </a:r>
            <a:r>
              <a:rPr lang="sk-SK" sz="1100" dirty="0" err="1"/>
              <a:t>personal</a:t>
            </a:r>
            <a:r>
              <a:rPr lang="sk-SK" sz="1100" dirty="0"/>
              <a:t> </a:t>
            </a:r>
            <a:r>
              <a:rPr lang="sk-SK" sz="1100" dirty="0" err="1"/>
              <a:t>health</a:t>
            </a:r>
            <a:r>
              <a:rPr lang="sk-SK" sz="1100" dirty="0"/>
              <a:t> </a:t>
            </a:r>
            <a:r>
              <a:rPr lang="sk-SK" sz="1100" dirty="0" err="1"/>
              <a:t>data</a:t>
            </a:r>
            <a:r>
              <a:rPr lang="sk-SK" sz="1100" dirty="0"/>
              <a:t> - and </a:t>
            </a:r>
            <a:r>
              <a:rPr lang="sk-SK" sz="1100" dirty="0" err="1"/>
              <a:t>using</a:t>
            </a:r>
            <a:r>
              <a:rPr lang="sk-SK" sz="1100" dirty="0"/>
              <a:t> </a:t>
            </a:r>
            <a:r>
              <a:rPr lang="sk-SK" sz="1100" dirty="0" err="1"/>
              <a:t>it</a:t>
            </a:r>
            <a:r>
              <a:rPr lang="sk-SK" sz="1100" dirty="0"/>
              <a:t> to </a:t>
            </a:r>
            <a:r>
              <a:rPr lang="sk-SK" sz="1100" dirty="0" err="1"/>
              <a:t>make</a:t>
            </a:r>
            <a:r>
              <a:rPr lang="sk-SK" sz="1100" dirty="0"/>
              <a:t> </a:t>
            </a:r>
            <a:r>
              <a:rPr lang="sk-SK" sz="1100" dirty="0" err="1"/>
              <a:t>decisions</a:t>
            </a:r>
            <a:r>
              <a:rPr lang="sk-SK" sz="1100" dirty="0"/>
              <a:t> </a:t>
            </a:r>
            <a:r>
              <a:rPr lang="sk-SK" sz="1100" dirty="0" err="1"/>
              <a:t>about</a:t>
            </a:r>
            <a:r>
              <a:rPr lang="sk-SK" sz="1100" dirty="0"/>
              <a:t> </a:t>
            </a:r>
            <a:r>
              <a:rPr lang="sk-SK" sz="1100" dirty="0" err="1"/>
              <a:t>your</a:t>
            </a:r>
            <a:r>
              <a:rPr lang="sk-SK" sz="1100" dirty="0"/>
              <a:t> </a:t>
            </a:r>
            <a:r>
              <a:rPr lang="sk-SK" sz="1100" dirty="0" err="1"/>
              <a:t>life</a:t>
            </a:r>
            <a:r>
              <a:rPr lang="sk-SK" sz="1100" dirty="0"/>
              <a:t> </a:t>
            </a:r>
            <a:r>
              <a:rPr lang="sk-SK" sz="1100" dirty="0" err="1"/>
              <a:t>that</a:t>
            </a:r>
            <a:r>
              <a:rPr lang="sk-SK" sz="1100" dirty="0"/>
              <a:t> </a:t>
            </a:r>
            <a:r>
              <a:rPr lang="sk-SK" sz="1100" dirty="0" err="1"/>
              <a:t>is</a:t>
            </a:r>
            <a:r>
              <a:rPr lang="sk-SK" sz="1100" dirty="0"/>
              <a:t> </a:t>
            </a:r>
            <a:r>
              <a:rPr lang="sk-SK" sz="1100" dirty="0" err="1"/>
              <a:t>likely</a:t>
            </a:r>
            <a:r>
              <a:rPr lang="sk-SK" sz="1100" dirty="0"/>
              <a:t> </a:t>
            </a:r>
            <a:r>
              <a:rPr lang="sk-SK" sz="1100" dirty="0" err="1"/>
              <a:t>inaccurate</a:t>
            </a:r>
            <a:r>
              <a:rPr lang="sk-SK" sz="1100" dirty="0"/>
              <a:t> and unfair.</a:t>
            </a:r>
          </a:p>
          <a:p>
            <a:pPr>
              <a:lnSpc>
                <a:spcPct val="150000"/>
              </a:lnSpc>
            </a:pPr>
            <a:endParaRPr lang="sk-SK" sz="1100" dirty="0"/>
          </a:p>
          <a:p>
            <a:pPr>
              <a:lnSpc>
                <a:spcPct val="150000"/>
              </a:lnSpc>
            </a:pPr>
            <a:r>
              <a:rPr lang="sk-SK" sz="1100" dirty="0" err="1"/>
              <a:t>This</a:t>
            </a:r>
            <a:r>
              <a:rPr lang="sk-SK" sz="1100" dirty="0"/>
              <a:t> type of </a:t>
            </a:r>
            <a:r>
              <a:rPr lang="sk-SK" sz="1100" dirty="0" err="1"/>
              <a:t>personal</a:t>
            </a:r>
            <a:r>
              <a:rPr lang="sk-SK" sz="1100" dirty="0"/>
              <a:t> </a:t>
            </a:r>
            <a:r>
              <a:rPr lang="sk-SK" sz="1100" dirty="0" err="1"/>
              <a:t>data</a:t>
            </a:r>
            <a:r>
              <a:rPr lang="sk-SK" sz="1100" dirty="0"/>
              <a:t> </a:t>
            </a:r>
            <a:r>
              <a:rPr lang="sk-SK" sz="1100" dirty="0" err="1"/>
              <a:t>mining</a:t>
            </a:r>
            <a:r>
              <a:rPr lang="sk-SK" sz="1100" dirty="0"/>
              <a:t> </a:t>
            </a:r>
            <a:r>
              <a:rPr lang="sk-SK" sz="1100" dirty="0" err="1"/>
              <a:t>is</a:t>
            </a:r>
            <a:r>
              <a:rPr lang="sk-SK" sz="1100" dirty="0"/>
              <a:t> </a:t>
            </a:r>
            <a:r>
              <a:rPr lang="sk-SK" sz="1100" dirty="0" err="1"/>
              <a:t>ripe</a:t>
            </a:r>
            <a:r>
              <a:rPr lang="sk-SK" sz="1100" dirty="0"/>
              <a:t> </a:t>
            </a:r>
            <a:r>
              <a:rPr lang="sk-SK" sz="1100" dirty="0" err="1"/>
              <a:t>for</a:t>
            </a:r>
            <a:r>
              <a:rPr lang="sk-SK" sz="1100" dirty="0"/>
              <a:t> </a:t>
            </a:r>
            <a:r>
              <a:rPr lang="sk-SK" sz="1100" dirty="0" err="1"/>
              <a:t>abuse</a:t>
            </a:r>
            <a:r>
              <a:rPr lang="sk-SK" sz="1100" dirty="0"/>
              <a:t> at </a:t>
            </a:r>
            <a:r>
              <a:rPr lang="sk-SK" sz="1100" dirty="0" err="1"/>
              <a:t>many</a:t>
            </a:r>
            <a:r>
              <a:rPr lang="sk-SK" sz="1100" dirty="0"/>
              <a:t> </a:t>
            </a:r>
            <a:r>
              <a:rPr lang="sk-SK" sz="1100" dirty="0" err="1"/>
              <a:t>levels</a:t>
            </a:r>
            <a:r>
              <a:rPr lang="sk-SK" sz="1100" dirty="0"/>
              <a:t> - and </a:t>
            </a:r>
            <a:r>
              <a:rPr lang="sk-SK" sz="1100" dirty="0" err="1"/>
              <a:t>access</a:t>
            </a:r>
            <a:r>
              <a:rPr lang="sk-SK" sz="1100" dirty="0"/>
              <a:t> to </a:t>
            </a:r>
            <a:r>
              <a:rPr lang="sk-SK" sz="1100" dirty="0" err="1"/>
              <a:t>reasonably</a:t>
            </a:r>
            <a:r>
              <a:rPr lang="sk-SK" sz="1100" dirty="0"/>
              <a:t> </a:t>
            </a:r>
            <a:r>
              <a:rPr lang="sk-SK" sz="1100" dirty="0" err="1"/>
              <a:t>priced</a:t>
            </a:r>
            <a:r>
              <a:rPr lang="sk-SK" sz="1100" dirty="0"/>
              <a:t> </a:t>
            </a:r>
            <a:r>
              <a:rPr lang="sk-SK" sz="1100" dirty="0" err="1"/>
              <a:t>health</a:t>
            </a:r>
            <a:r>
              <a:rPr lang="sk-SK" sz="1100" dirty="0"/>
              <a:t> </a:t>
            </a:r>
            <a:r>
              <a:rPr lang="sk-SK" sz="1100" dirty="0" err="1"/>
              <a:t>care</a:t>
            </a:r>
            <a:r>
              <a:rPr lang="sk-SK" sz="1100" dirty="0"/>
              <a:t> </a:t>
            </a:r>
            <a:r>
              <a:rPr lang="sk-SK" sz="1100" dirty="0" err="1"/>
              <a:t>insurance</a:t>
            </a:r>
            <a:r>
              <a:rPr lang="sk-SK" sz="1100" dirty="0"/>
              <a:t> </a:t>
            </a:r>
            <a:r>
              <a:rPr lang="sk-SK" sz="1100" dirty="0" err="1"/>
              <a:t>coverage</a:t>
            </a:r>
            <a:r>
              <a:rPr lang="sk-SK" sz="1100" dirty="0"/>
              <a:t> and </a:t>
            </a:r>
            <a:r>
              <a:rPr lang="sk-SK" sz="1100" dirty="0" err="1"/>
              <a:t>employment</a:t>
            </a:r>
            <a:r>
              <a:rPr lang="sk-SK" sz="1100" dirty="0"/>
              <a:t> </a:t>
            </a:r>
            <a:r>
              <a:rPr lang="sk-SK" sz="1100" dirty="0" err="1"/>
              <a:t>hiring</a:t>
            </a:r>
            <a:r>
              <a:rPr lang="sk-SK" sz="1100" dirty="0"/>
              <a:t> / </a:t>
            </a:r>
            <a:r>
              <a:rPr lang="sk-SK" sz="1100" dirty="0" err="1"/>
              <a:t>promotion</a:t>
            </a:r>
            <a:r>
              <a:rPr lang="sk-SK" sz="1100" dirty="0"/>
              <a:t> / </a:t>
            </a:r>
            <a:r>
              <a:rPr lang="sk-SK" sz="1100" dirty="0" err="1"/>
              <a:t>firing</a:t>
            </a:r>
            <a:r>
              <a:rPr lang="sk-SK" sz="1100" dirty="0"/>
              <a:t> </a:t>
            </a:r>
            <a:r>
              <a:rPr lang="sk-SK" sz="1100" dirty="0" err="1"/>
              <a:t>decisions</a:t>
            </a:r>
            <a:r>
              <a:rPr lang="sk-SK" sz="1100" dirty="0"/>
              <a:t> </a:t>
            </a:r>
            <a:r>
              <a:rPr lang="sk-SK" sz="1100" dirty="0" err="1"/>
              <a:t>is</a:t>
            </a:r>
            <a:r>
              <a:rPr lang="sk-SK" sz="1100" dirty="0"/>
              <a:t> at </a:t>
            </a:r>
            <a:r>
              <a:rPr lang="sk-SK" sz="1100" dirty="0" err="1"/>
              <a:t>the</a:t>
            </a:r>
            <a:r>
              <a:rPr lang="sk-SK" sz="1100" dirty="0"/>
              <a:t> top of </a:t>
            </a:r>
            <a:r>
              <a:rPr lang="sk-SK" sz="1100" dirty="0" err="1"/>
              <a:t>the</a:t>
            </a:r>
            <a:r>
              <a:rPr lang="sk-SK" sz="1100" dirty="0"/>
              <a:t> list.</a:t>
            </a:r>
          </a:p>
          <a:p>
            <a:pPr>
              <a:lnSpc>
                <a:spcPct val="150000"/>
              </a:lnSpc>
            </a:pPr>
            <a:endParaRPr lang="sk-SK" sz="1100" dirty="0"/>
          </a:p>
          <a:p>
            <a:pPr>
              <a:lnSpc>
                <a:spcPct val="150000"/>
              </a:lnSpc>
            </a:pPr>
            <a:r>
              <a:rPr lang="sk-SK" sz="1100" dirty="0" err="1"/>
              <a:t>There</a:t>
            </a:r>
            <a:r>
              <a:rPr lang="sk-SK" sz="1100" dirty="0"/>
              <a:t> </a:t>
            </a:r>
            <a:r>
              <a:rPr lang="sk-SK" sz="1100" dirty="0" err="1"/>
              <a:t>is</a:t>
            </a:r>
            <a:r>
              <a:rPr lang="sk-SK" sz="1100" dirty="0"/>
              <a:t> a </a:t>
            </a:r>
            <a:r>
              <a:rPr lang="sk-SK" sz="1100" dirty="0" err="1"/>
              <a:t>good</a:t>
            </a:r>
            <a:r>
              <a:rPr lang="sk-SK" sz="1100" dirty="0"/>
              <a:t> </a:t>
            </a:r>
            <a:r>
              <a:rPr lang="sk-SK" sz="1100" dirty="0" err="1"/>
              <a:t>chance</a:t>
            </a:r>
            <a:r>
              <a:rPr lang="sk-SK" sz="1100" dirty="0"/>
              <a:t> </a:t>
            </a:r>
            <a:r>
              <a:rPr lang="sk-SK" sz="1100" dirty="0" err="1"/>
              <a:t>your</a:t>
            </a:r>
            <a:r>
              <a:rPr lang="sk-SK" sz="1100" dirty="0"/>
              <a:t> </a:t>
            </a:r>
            <a:r>
              <a:rPr lang="sk-SK" sz="1100" dirty="0" err="1"/>
              <a:t>employer</a:t>
            </a:r>
            <a:r>
              <a:rPr lang="sk-SK" sz="1100" dirty="0"/>
              <a:t> and </a:t>
            </a:r>
            <a:r>
              <a:rPr lang="sk-SK" sz="1100" dirty="0" err="1"/>
              <a:t>health</a:t>
            </a:r>
            <a:r>
              <a:rPr lang="sk-SK" sz="1100" dirty="0"/>
              <a:t> </a:t>
            </a:r>
            <a:r>
              <a:rPr lang="sk-SK" sz="1100" dirty="0" err="1"/>
              <a:t>insurer</a:t>
            </a:r>
            <a:r>
              <a:rPr lang="sk-SK" sz="1100" dirty="0"/>
              <a:t> (</a:t>
            </a:r>
            <a:r>
              <a:rPr lang="sk-SK" sz="1100" dirty="0" err="1"/>
              <a:t>both</a:t>
            </a:r>
            <a:r>
              <a:rPr lang="sk-SK" sz="1100" dirty="0"/>
              <a:t> </a:t>
            </a:r>
            <a:r>
              <a:rPr lang="sk-SK" sz="1100" dirty="0" err="1"/>
              <a:t>partnered</a:t>
            </a:r>
            <a:r>
              <a:rPr lang="sk-SK" sz="1100" dirty="0"/>
              <a:t> </a:t>
            </a:r>
            <a:r>
              <a:rPr lang="sk-SK" sz="1100" dirty="0" err="1"/>
              <a:t>with</a:t>
            </a:r>
            <a:r>
              <a:rPr lang="sk-SK" sz="1100" dirty="0"/>
              <a:t> big </a:t>
            </a:r>
            <a:r>
              <a:rPr lang="sk-SK" sz="1100" dirty="0" err="1"/>
              <a:t>government</a:t>
            </a:r>
            <a:r>
              <a:rPr lang="sk-SK" sz="1100" dirty="0"/>
              <a:t>) </a:t>
            </a:r>
            <a:r>
              <a:rPr lang="sk-SK" sz="1100" dirty="0" err="1"/>
              <a:t>is</a:t>
            </a:r>
            <a:r>
              <a:rPr lang="sk-SK" sz="1100" dirty="0"/>
              <a:t> </a:t>
            </a:r>
            <a:r>
              <a:rPr lang="sk-SK" sz="1100" dirty="0" err="1"/>
              <a:t>currently</a:t>
            </a:r>
            <a:r>
              <a:rPr lang="sk-SK" sz="1100" dirty="0"/>
              <a:t> or </a:t>
            </a:r>
            <a:r>
              <a:rPr lang="sk-SK" sz="1100" dirty="0" err="1"/>
              <a:t>soon</a:t>
            </a:r>
            <a:r>
              <a:rPr lang="sk-SK" sz="1100" dirty="0"/>
              <a:t> </a:t>
            </a:r>
            <a:r>
              <a:rPr lang="sk-SK" sz="1100" dirty="0" err="1"/>
              <a:t>about</a:t>
            </a:r>
            <a:r>
              <a:rPr lang="sk-SK" sz="1100" dirty="0"/>
              <a:t> to </a:t>
            </a:r>
            <a:r>
              <a:rPr lang="sk-SK" sz="1100" dirty="0" err="1"/>
              <a:t>mine</a:t>
            </a:r>
            <a:r>
              <a:rPr lang="sk-SK" sz="1100" dirty="0"/>
              <a:t> </a:t>
            </a:r>
            <a:r>
              <a:rPr lang="sk-SK" sz="1100" dirty="0" err="1"/>
              <a:t>data</a:t>
            </a:r>
            <a:r>
              <a:rPr lang="sk-SK" sz="1100" dirty="0"/>
              <a:t> </a:t>
            </a:r>
            <a:r>
              <a:rPr lang="sk-SK" sz="1100" dirty="0" err="1"/>
              <a:t>about</a:t>
            </a:r>
            <a:r>
              <a:rPr lang="sk-SK" sz="1100" dirty="0"/>
              <a:t> </a:t>
            </a:r>
            <a:r>
              <a:rPr lang="sk-SK" sz="1100" dirty="0" err="1"/>
              <a:t>where</a:t>
            </a:r>
            <a:r>
              <a:rPr lang="sk-SK" sz="1100" dirty="0"/>
              <a:t> and </a:t>
            </a:r>
            <a:r>
              <a:rPr lang="sk-SK" sz="1100" dirty="0" err="1"/>
              <a:t>how</a:t>
            </a:r>
            <a:r>
              <a:rPr lang="sk-SK" sz="1100" dirty="0"/>
              <a:t> </a:t>
            </a:r>
            <a:r>
              <a:rPr lang="sk-SK" sz="1100" dirty="0" err="1"/>
              <a:t>you</a:t>
            </a:r>
            <a:r>
              <a:rPr lang="sk-SK" sz="1100" dirty="0"/>
              <a:t> </a:t>
            </a:r>
            <a:r>
              <a:rPr lang="sk-SK" sz="1100" dirty="0" err="1"/>
              <a:t>shop</a:t>
            </a:r>
            <a:r>
              <a:rPr lang="sk-SK" sz="1100" dirty="0"/>
              <a:t>, </a:t>
            </a:r>
            <a:r>
              <a:rPr lang="sk-SK" sz="1100" dirty="0" err="1"/>
              <a:t>where</a:t>
            </a:r>
            <a:r>
              <a:rPr lang="sk-SK" sz="1100" dirty="0"/>
              <a:t> </a:t>
            </a:r>
            <a:r>
              <a:rPr lang="sk-SK" sz="1100" dirty="0" err="1"/>
              <a:t>you</a:t>
            </a:r>
            <a:r>
              <a:rPr lang="sk-SK" sz="1100" dirty="0"/>
              <a:t> </a:t>
            </a:r>
            <a:r>
              <a:rPr lang="sk-SK" sz="1100" dirty="0" err="1"/>
              <a:t>eat</a:t>
            </a:r>
            <a:r>
              <a:rPr lang="sk-SK" sz="1100" dirty="0"/>
              <a:t> </a:t>
            </a:r>
            <a:r>
              <a:rPr lang="sk-SK" sz="1100" dirty="0" err="1"/>
              <a:t>out</a:t>
            </a:r>
            <a:r>
              <a:rPr lang="sk-SK" sz="1100" dirty="0"/>
              <a:t>, </a:t>
            </a:r>
            <a:r>
              <a:rPr lang="sk-SK" sz="1100" dirty="0" err="1"/>
              <a:t>whether</a:t>
            </a:r>
            <a:r>
              <a:rPr lang="sk-SK" sz="1100" dirty="0"/>
              <a:t> and </a:t>
            </a:r>
            <a:r>
              <a:rPr lang="sk-SK" sz="1100" dirty="0" err="1"/>
              <a:t>when</a:t>
            </a:r>
            <a:r>
              <a:rPr lang="sk-SK" sz="1100" dirty="0"/>
              <a:t> </a:t>
            </a:r>
            <a:r>
              <a:rPr lang="sk-SK" sz="1100" dirty="0" err="1"/>
              <a:t>you</a:t>
            </a:r>
            <a:r>
              <a:rPr lang="sk-SK" sz="1100" dirty="0"/>
              <a:t> </a:t>
            </a:r>
            <a:r>
              <a:rPr lang="sk-SK" sz="1100" dirty="0" err="1"/>
              <a:t>vote</a:t>
            </a:r>
            <a:r>
              <a:rPr lang="sk-SK" sz="1100" dirty="0"/>
              <a:t>, and </a:t>
            </a:r>
            <a:r>
              <a:rPr lang="sk-SK" sz="1100" dirty="0" err="1"/>
              <a:t>the</a:t>
            </a:r>
            <a:r>
              <a:rPr lang="sk-SK" sz="1100" dirty="0"/>
              <a:t> </a:t>
            </a:r>
            <a:r>
              <a:rPr lang="sk-SK" sz="1100" dirty="0" err="1"/>
              <a:t>prescription</a:t>
            </a:r>
            <a:r>
              <a:rPr lang="sk-SK" sz="1100" dirty="0"/>
              <a:t> </a:t>
            </a:r>
            <a:r>
              <a:rPr lang="sk-SK" sz="1100" dirty="0" err="1"/>
              <a:t>drugs</a:t>
            </a:r>
            <a:r>
              <a:rPr lang="sk-SK" sz="1100" dirty="0"/>
              <a:t> </a:t>
            </a:r>
            <a:r>
              <a:rPr lang="sk-SK" sz="1100" dirty="0" err="1"/>
              <a:t>you</a:t>
            </a:r>
            <a:r>
              <a:rPr lang="sk-SK" sz="1100" dirty="0"/>
              <a:t> </a:t>
            </a:r>
            <a:r>
              <a:rPr lang="sk-SK" sz="1100" dirty="0" err="1"/>
              <a:t>use</a:t>
            </a:r>
            <a:r>
              <a:rPr lang="sk-SK" sz="1100" dirty="0"/>
              <a:t> - to </a:t>
            </a:r>
            <a:r>
              <a:rPr lang="sk-SK" sz="1100" dirty="0" err="1"/>
              <a:t>predict</a:t>
            </a:r>
            <a:r>
              <a:rPr lang="sk-SK" sz="1100" dirty="0"/>
              <a:t> </a:t>
            </a:r>
            <a:r>
              <a:rPr lang="sk-SK" sz="1100" dirty="0" err="1"/>
              <a:t>your</a:t>
            </a:r>
            <a:r>
              <a:rPr lang="sk-SK" sz="1100" dirty="0"/>
              <a:t> state of </a:t>
            </a:r>
            <a:r>
              <a:rPr lang="sk-SK" sz="1100" dirty="0" err="1"/>
              <a:t>health</a:t>
            </a:r>
            <a:r>
              <a:rPr lang="sk-SK" sz="1100" dirty="0"/>
              <a:t>, </a:t>
            </a:r>
            <a:r>
              <a:rPr lang="sk-SK" sz="1100" dirty="0" err="1"/>
              <a:t>forecast</a:t>
            </a:r>
            <a:r>
              <a:rPr lang="sk-SK" sz="1100" dirty="0"/>
              <a:t> </a:t>
            </a:r>
            <a:r>
              <a:rPr lang="sk-SK" sz="1100" dirty="0" err="1"/>
              <a:t>future</a:t>
            </a:r>
            <a:r>
              <a:rPr lang="sk-SK" sz="1100" dirty="0"/>
              <a:t> </a:t>
            </a:r>
            <a:r>
              <a:rPr lang="sk-SK" sz="1100" dirty="0" err="1"/>
              <a:t>health</a:t>
            </a:r>
            <a:r>
              <a:rPr lang="sk-SK" sz="1100" dirty="0"/>
              <a:t> </a:t>
            </a:r>
            <a:r>
              <a:rPr lang="sk-SK" sz="1100" dirty="0" err="1"/>
              <a:t>problems</a:t>
            </a:r>
            <a:r>
              <a:rPr lang="sk-SK" sz="1100" dirty="0"/>
              <a:t> and </a:t>
            </a:r>
            <a:r>
              <a:rPr lang="sk-SK" sz="1100" dirty="0" err="1"/>
              <a:t>recommend</a:t>
            </a:r>
            <a:r>
              <a:rPr lang="sk-SK" sz="1100" dirty="0"/>
              <a:t> </a:t>
            </a:r>
            <a:r>
              <a:rPr lang="sk-SK" sz="1100" dirty="0" err="1"/>
              <a:t>preventive</a:t>
            </a:r>
            <a:r>
              <a:rPr lang="sk-SK" sz="1100" dirty="0"/>
              <a:t> </a:t>
            </a:r>
            <a:r>
              <a:rPr lang="sk-SK" sz="1100" dirty="0" err="1"/>
              <a:t>treatments</a:t>
            </a:r>
            <a:r>
              <a:rPr lang="sk-SK" sz="1100" dirty="0"/>
              <a:t>.</a:t>
            </a:r>
          </a:p>
          <a:p>
            <a:pPr>
              <a:lnSpc>
                <a:spcPct val="150000"/>
              </a:lnSpc>
            </a:pPr>
            <a:endParaRPr lang="sk-SK" sz="1100" dirty="0"/>
          </a:p>
          <a:p>
            <a:pPr>
              <a:lnSpc>
                <a:spcPct val="150000"/>
              </a:lnSpc>
            </a:pPr>
            <a:r>
              <a:rPr lang="sk-SK" sz="1100" dirty="0" err="1"/>
              <a:t>While</a:t>
            </a:r>
            <a:r>
              <a:rPr lang="sk-SK" sz="1100" dirty="0"/>
              <a:t> </a:t>
            </a:r>
            <a:r>
              <a:rPr lang="sk-SK" sz="1100" dirty="0" err="1"/>
              <a:t>this</a:t>
            </a:r>
            <a:r>
              <a:rPr lang="sk-SK" sz="1100" dirty="0"/>
              <a:t> </a:t>
            </a:r>
            <a:r>
              <a:rPr lang="sk-SK" sz="1100" dirty="0" err="1"/>
              <a:t>may</a:t>
            </a:r>
            <a:r>
              <a:rPr lang="sk-SK" sz="1100" dirty="0"/>
              <a:t> </a:t>
            </a:r>
            <a:r>
              <a:rPr lang="sk-SK" sz="1100" dirty="0" err="1"/>
              <a:t>have</a:t>
            </a:r>
            <a:r>
              <a:rPr lang="sk-SK" sz="1100" dirty="0"/>
              <a:t> </a:t>
            </a:r>
            <a:r>
              <a:rPr lang="sk-SK" sz="1100" dirty="0" err="1"/>
              <a:t>some</a:t>
            </a:r>
            <a:r>
              <a:rPr lang="sk-SK" sz="1100" dirty="0"/>
              <a:t> </a:t>
            </a:r>
            <a:r>
              <a:rPr lang="sk-SK" sz="1100" dirty="0" err="1"/>
              <a:t>potential</a:t>
            </a:r>
            <a:r>
              <a:rPr lang="sk-SK" sz="1100" dirty="0"/>
              <a:t> </a:t>
            </a:r>
            <a:r>
              <a:rPr lang="sk-SK" sz="1100" dirty="0" err="1"/>
              <a:t>positive</a:t>
            </a:r>
            <a:r>
              <a:rPr lang="sk-SK" sz="1100" dirty="0"/>
              <a:t> </a:t>
            </a:r>
            <a:r>
              <a:rPr lang="sk-SK" sz="1100" dirty="0" err="1"/>
              <a:t>benefits</a:t>
            </a:r>
            <a:r>
              <a:rPr lang="sk-SK" sz="1100" dirty="0"/>
              <a:t> </a:t>
            </a:r>
            <a:r>
              <a:rPr lang="sk-SK" sz="1100" dirty="0" err="1"/>
              <a:t>like</a:t>
            </a:r>
            <a:r>
              <a:rPr lang="sk-SK" sz="1100" dirty="0"/>
              <a:t> </a:t>
            </a:r>
            <a:r>
              <a:rPr lang="sk-SK" sz="1100" dirty="0" err="1"/>
              <a:t>decreasing</a:t>
            </a:r>
            <a:r>
              <a:rPr lang="sk-SK" sz="1100" dirty="0"/>
              <a:t> </a:t>
            </a:r>
            <a:r>
              <a:rPr lang="sk-SK" sz="1100" dirty="0" err="1"/>
              <a:t>healthcare</a:t>
            </a:r>
            <a:r>
              <a:rPr lang="sk-SK" sz="1100" dirty="0"/>
              <a:t> </a:t>
            </a:r>
            <a:r>
              <a:rPr lang="sk-SK" sz="1100" dirty="0" err="1"/>
              <a:t>costs</a:t>
            </a:r>
            <a:r>
              <a:rPr lang="sk-SK" sz="1100" dirty="0"/>
              <a:t> and </a:t>
            </a:r>
            <a:r>
              <a:rPr lang="sk-SK" sz="1100" dirty="0" err="1"/>
              <a:t>nudging</a:t>
            </a:r>
            <a:r>
              <a:rPr lang="sk-SK" sz="1100" dirty="0"/>
              <a:t> </a:t>
            </a:r>
            <a:r>
              <a:rPr lang="sk-SK" sz="1100" dirty="0" err="1"/>
              <a:t>you</a:t>
            </a:r>
            <a:r>
              <a:rPr lang="sk-SK" sz="1100" dirty="0"/>
              <a:t> to </a:t>
            </a:r>
            <a:r>
              <a:rPr lang="sk-SK" sz="1100" dirty="0" err="1"/>
              <a:t>eat</a:t>
            </a:r>
            <a:r>
              <a:rPr lang="sk-SK" sz="1100" dirty="0"/>
              <a:t> </a:t>
            </a:r>
            <a:r>
              <a:rPr lang="sk-SK" sz="1100" dirty="0" err="1"/>
              <a:t>better</a:t>
            </a:r>
            <a:r>
              <a:rPr lang="sk-SK" sz="1100" dirty="0"/>
              <a:t> </a:t>
            </a:r>
            <a:r>
              <a:rPr lang="sk-SK" sz="1100" dirty="0" err="1"/>
              <a:t>foods</a:t>
            </a:r>
            <a:r>
              <a:rPr lang="sk-SK" sz="1100" dirty="0"/>
              <a:t>, </a:t>
            </a:r>
            <a:r>
              <a:rPr lang="sk-SK" sz="1100" dirty="0" err="1"/>
              <a:t>exercise</a:t>
            </a:r>
            <a:r>
              <a:rPr lang="sk-SK" sz="1100" dirty="0"/>
              <a:t> more and </a:t>
            </a:r>
            <a:r>
              <a:rPr lang="sk-SK" sz="1100" dirty="0" err="1"/>
              <a:t>use</a:t>
            </a:r>
            <a:r>
              <a:rPr lang="sk-SK" sz="1100" dirty="0"/>
              <a:t> </a:t>
            </a:r>
            <a:r>
              <a:rPr lang="sk-SK" sz="1100" dirty="0" err="1"/>
              <a:t>cheap</a:t>
            </a:r>
            <a:r>
              <a:rPr lang="sk-SK" sz="1100" dirty="0"/>
              <a:t> </a:t>
            </a:r>
            <a:r>
              <a:rPr lang="sk-SK" sz="1100" dirty="0" err="1"/>
              <a:t>preventive</a:t>
            </a:r>
            <a:r>
              <a:rPr lang="sk-SK" sz="1100" dirty="0"/>
              <a:t> </a:t>
            </a:r>
            <a:r>
              <a:rPr lang="sk-SK" sz="1100" dirty="0" err="1"/>
              <a:t>health</a:t>
            </a:r>
            <a:r>
              <a:rPr lang="sk-SK" sz="1100" dirty="0"/>
              <a:t> </a:t>
            </a:r>
            <a:r>
              <a:rPr lang="sk-SK" sz="1100" dirty="0" err="1"/>
              <a:t>care</a:t>
            </a:r>
            <a:r>
              <a:rPr lang="sk-SK" sz="1100" dirty="0"/>
              <a:t> </a:t>
            </a:r>
            <a:r>
              <a:rPr lang="sk-SK" sz="1100" dirty="0" err="1"/>
              <a:t>services</a:t>
            </a:r>
            <a:r>
              <a:rPr lang="sk-SK" sz="1100" dirty="0"/>
              <a:t> - </a:t>
            </a:r>
            <a:r>
              <a:rPr lang="sk-SK" sz="1100" dirty="0" err="1"/>
              <a:t>it</a:t>
            </a:r>
            <a:r>
              <a:rPr lang="sk-SK" sz="1100" dirty="0"/>
              <a:t> </a:t>
            </a:r>
            <a:r>
              <a:rPr lang="sk-SK" sz="1100" dirty="0" err="1"/>
              <a:t>is</a:t>
            </a:r>
            <a:r>
              <a:rPr lang="sk-SK" sz="1100" dirty="0"/>
              <a:t> </a:t>
            </a:r>
            <a:r>
              <a:rPr lang="sk-SK" sz="1100" dirty="0" err="1"/>
              <a:t>rife</a:t>
            </a:r>
            <a:r>
              <a:rPr lang="sk-SK" sz="1100" dirty="0"/>
              <a:t> </a:t>
            </a:r>
            <a:r>
              <a:rPr lang="sk-SK" sz="1100" dirty="0" err="1"/>
              <a:t>with</a:t>
            </a:r>
            <a:r>
              <a:rPr lang="sk-SK" sz="1100" dirty="0"/>
              <a:t> </a:t>
            </a:r>
            <a:r>
              <a:rPr lang="sk-SK" sz="1100" dirty="0" err="1"/>
              <a:t>diagnostic</a:t>
            </a:r>
            <a:r>
              <a:rPr lang="sk-SK" sz="1100" dirty="0"/>
              <a:t> </a:t>
            </a:r>
            <a:r>
              <a:rPr lang="sk-SK" sz="1100" dirty="0" err="1"/>
              <a:t>accuracy</a:t>
            </a:r>
            <a:r>
              <a:rPr lang="sk-SK" sz="1100" dirty="0"/>
              <a:t> </a:t>
            </a:r>
            <a:r>
              <a:rPr lang="sk-SK" sz="1100" dirty="0" err="1"/>
              <a:t>problems</a:t>
            </a:r>
            <a:r>
              <a:rPr lang="sk-SK" sz="1100" dirty="0"/>
              <a:t> at </a:t>
            </a:r>
            <a:r>
              <a:rPr lang="sk-SK" sz="1100" dirty="0" err="1"/>
              <a:t>this</a:t>
            </a:r>
            <a:r>
              <a:rPr lang="sk-SK" sz="1100" dirty="0"/>
              <a:t> </a:t>
            </a:r>
            <a:r>
              <a:rPr lang="sk-SK" sz="1100" dirty="0" err="1"/>
              <a:t>time</a:t>
            </a:r>
            <a:r>
              <a:rPr lang="sk-SK" sz="1100" dirty="0"/>
              <a:t> </a:t>
            </a:r>
            <a:r>
              <a:rPr lang="sk-SK" sz="1100" dirty="0" err="1"/>
              <a:t>considering</a:t>
            </a:r>
            <a:r>
              <a:rPr lang="sk-SK" sz="1100" dirty="0"/>
              <a:t> </a:t>
            </a:r>
            <a:r>
              <a:rPr lang="sk-SK" sz="1100" dirty="0" err="1"/>
              <a:t>the</a:t>
            </a:r>
            <a:r>
              <a:rPr lang="sk-SK" sz="1100" dirty="0"/>
              <a:t> </a:t>
            </a:r>
            <a:r>
              <a:rPr lang="sk-SK" sz="1100" dirty="0" err="1"/>
              <a:t>high</a:t>
            </a:r>
            <a:r>
              <a:rPr lang="sk-SK" sz="1100" dirty="0"/>
              <a:t> rate of </a:t>
            </a:r>
            <a:r>
              <a:rPr lang="sk-SK" sz="1100" dirty="0" err="1"/>
              <a:t>false</a:t>
            </a:r>
            <a:r>
              <a:rPr lang="sk-SK" sz="1100" dirty="0"/>
              <a:t> </a:t>
            </a:r>
            <a:r>
              <a:rPr lang="sk-SK" sz="1100" dirty="0" err="1"/>
              <a:t>positives</a:t>
            </a:r>
            <a:r>
              <a:rPr lang="sk-SK" sz="1100" dirty="0"/>
              <a:t>, </a:t>
            </a:r>
            <a:r>
              <a:rPr lang="sk-SK" sz="1100" dirty="0" err="1"/>
              <a:t>bad</a:t>
            </a:r>
            <a:r>
              <a:rPr lang="sk-SK" sz="1100" dirty="0"/>
              <a:t> </a:t>
            </a:r>
            <a:r>
              <a:rPr lang="sk-SK" sz="1100" dirty="0" err="1"/>
              <a:t>data</a:t>
            </a:r>
            <a:r>
              <a:rPr lang="sk-SK" sz="1100" dirty="0"/>
              <a:t>, </a:t>
            </a:r>
            <a:r>
              <a:rPr lang="sk-SK" sz="1100" dirty="0" err="1"/>
              <a:t>patterns</a:t>
            </a:r>
            <a:r>
              <a:rPr lang="sk-SK" sz="1100" dirty="0"/>
              <a:t> </a:t>
            </a:r>
            <a:r>
              <a:rPr lang="sk-SK" sz="1100" dirty="0" err="1"/>
              <a:t>that</a:t>
            </a:r>
            <a:r>
              <a:rPr lang="sk-SK" sz="1100" dirty="0"/>
              <a:t> </a:t>
            </a:r>
            <a:r>
              <a:rPr lang="sk-SK" sz="1100" dirty="0" err="1"/>
              <a:t>mean</a:t>
            </a:r>
            <a:r>
              <a:rPr lang="sk-SK" sz="1100" dirty="0"/>
              <a:t> </a:t>
            </a:r>
            <a:r>
              <a:rPr lang="sk-SK" sz="1100" dirty="0" err="1"/>
              <a:t>nothing</a:t>
            </a:r>
            <a:r>
              <a:rPr lang="sk-SK" sz="1100" dirty="0"/>
              <a:t>, </a:t>
            </a:r>
            <a:r>
              <a:rPr lang="sk-SK" sz="1100" dirty="0" err="1"/>
              <a:t>correlations</a:t>
            </a:r>
            <a:r>
              <a:rPr lang="sk-SK" sz="1100" dirty="0"/>
              <a:t> </a:t>
            </a:r>
            <a:r>
              <a:rPr lang="sk-SK" sz="1100" dirty="0" err="1"/>
              <a:t>that</a:t>
            </a:r>
            <a:r>
              <a:rPr lang="sk-SK" sz="1100" dirty="0"/>
              <a:t> do </a:t>
            </a:r>
            <a:r>
              <a:rPr lang="sk-SK" sz="1100" dirty="0" err="1"/>
              <a:t>not</a:t>
            </a:r>
            <a:r>
              <a:rPr lang="sk-SK" sz="1100" dirty="0"/>
              <a:t> </a:t>
            </a:r>
            <a:r>
              <a:rPr lang="sk-SK" sz="1100" dirty="0" err="1"/>
              <a:t>equal</a:t>
            </a:r>
            <a:r>
              <a:rPr lang="sk-SK" sz="1100" dirty="0"/>
              <a:t> </a:t>
            </a:r>
            <a:r>
              <a:rPr lang="sk-SK" sz="1100" dirty="0" err="1"/>
              <a:t>causation</a:t>
            </a:r>
            <a:r>
              <a:rPr lang="sk-SK" sz="1100" dirty="0"/>
              <a:t>, and </a:t>
            </a:r>
            <a:r>
              <a:rPr lang="sk-SK" sz="1100" dirty="0" err="1"/>
              <a:t>discounting</a:t>
            </a:r>
            <a:r>
              <a:rPr lang="sk-SK" sz="1100" dirty="0"/>
              <a:t> </a:t>
            </a:r>
            <a:r>
              <a:rPr lang="sk-SK" sz="1100" dirty="0" err="1"/>
              <a:t>genetic</a:t>
            </a:r>
            <a:r>
              <a:rPr lang="sk-SK" sz="1100" dirty="0"/>
              <a:t> and </a:t>
            </a:r>
            <a:r>
              <a:rPr lang="sk-SK" sz="1100" dirty="0" err="1"/>
              <a:t>other</a:t>
            </a:r>
            <a:r>
              <a:rPr lang="sk-SK" sz="1100" dirty="0"/>
              <a:t> </a:t>
            </a:r>
            <a:r>
              <a:rPr lang="sk-SK" sz="1100" dirty="0" err="1"/>
              <a:t>factors</a:t>
            </a:r>
            <a:r>
              <a:rPr lang="sk-SK" sz="1100" dirty="0"/>
              <a:t>. </a:t>
            </a:r>
            <a:r>
              <a:rPr lang="sk-SK" sz="1100" dirty="0" err="1"/>
              <a:t>Human</a:t>
            </a:r>
            <a:r>
              <a:rPr lang="sk-SK" sz="1100" dirty="0"/>
              <a:t> </a:t>
            </a:r>
            <a:r>
              <a:rPr lang="sk-SK" sz="1100" dirty="0" err="1"/>
              <a:t>physiology</a:t>
            </a:r>
            <a:r>
              <a:rPr lang="sk-SK" sz="1100" dirty="0"/>
              <a:t> </a:t>
            </a:r>
            <a:r>
              <a:rPr lang="sk-SK" sz="1100" dirty="0" err="1"/>
              <a:t>is</a:t>
            </a:r>
            <a:r>
              <a:rPr lang="sk-SK" sz="1100" dirty="0"/>
              <a:t> a </a:t>
            </a:r>
            <a:r>
              <a:rPr lang="sk-SK" sz="1100" dirty="0" err="1"/>
              <a:t>high</a:t>
            </a:r>
            <a:r>
              <a:rPr lang="sk-SK" sz="1100" dirty="0"/>
              <a:t> </a:t>
            </a:r>
            <a:r>
              <a:rPr lang="sk-SK" sz="1100" dirty="0" err="1"/>
              <a:t>causal</a:t>
            </a:r>
            <a:r>
              <a:rPr lang="sk-SK" sz="1100" dirty="0"/>
              <a:t> </a:t>
            </a:r>
            <a:r>
              <a:rPr lang="sk-SK" sz="1100" dirty="0" err="1"/>
              <a:t>density</a:t>
            </a:r>
            <a:r>
              <a:rPr lang="sk-SK" sz="1100" dirty="0"/>
              <a:t> </a:t>
            </a:r>
            <a:r>
              <a:rPr lang="sk-SK" sz="1100" dirty="0" err="1"/>
              <a:t>environment</a:t>
            </a:r>
            <a:r>
              <a:rPr lang="sk-SK" sz="1100" dirty="0"/>
              <a:t> and </a:t>
            </a:r>
            <a:r>
              <a:rPr lang="sk-SK" sz="1100" dirty="0" err="1"/>
              <a:t>assessing</a:t>
            </a:r>
            <a:r>
              <a:rPr lang="sk-SK" sz="1100" dirty="0"/>
              <a:t> </a:t>
            </a:r>
            <a:r>
              <a:rPr lang="sk-SK" sz="1100" dirty="0" err="1"/>
              <a:t>overall</a:t>
            </a:r>
            <a:r>
              <a:rPr lang="sk-SK" sz="1100" dirty="0"/>
              <a:t> </a:t>
            </a:r>
            <a:r>
              <a:rPr lang="sk-SK" sz="1100" dirty="0" err="1"/>
              <a:t>health</a:t>
            </a:r>
            <a:r>
              <a:rPr lang="sk-SK" sz="1100" dirty="0"/>
              <a:t> </a:t>
            </a:r>
            <a:r>
              <a:rPr lang="sk-SK" sz="1100" dirty="0" err="1"/>
              <a:t>is</a:t>
            </a:r>
            <a:r>
              <a:rPr lang="sk-SK" sz="1100" dirty="0"/>
              <a:t> </a:t>
            </a:r>
            <a:r>
              <a:rPr lang="sk-SK" sz="1100" dirty="0" err="1"/>
              <a:t>tricky</a:t>
            </a:r>
            <a:r>
              <a:rPr lang="sk-SK" sz="1100" dirty="0"/>
              <a:t> </a:t>
            </a:r>
            <a:r>
              <a:rPr lang="sk-SK" sz="1100" dirty="0" err="1"/>
              <a:t>even</a:t>
            </a:r>
            <a:r>
              <a:rPr lang="sk-SK" sz="1100" dirty="0"/>
              <a:t> </a:t>
            </a:r>
            <a:r>
              <a:rPr lang="sk-SK" sz="1100" dirty="0" err="1"/>
              <a:t>for</a:t>
            </a:r>
            <a:r>
              <a:rPr lang="sk-SK" sz="1100" dirty="0"/>
              <a:t> </a:t>
            </a:r>
            <a:r>
              <a:rPr lang="sk-SK" sz="1100" dirty="0" err="1"/>
              <a:t>trained</a:t>
            </a:r>
            <a:r>
              <a:rPr lang="sk-SK" sz="1100" dirty="0"/>
              <a:t> </a:t>
            </a:r>
            <a:r>
              <a:rPr lang="sk-SK" sz="1100" dirty="0" err="1"/>
              <a:t>physicians</a:t>
            </a:r>
            <a:r>
              <a:rPr lang="sk-SK" sz="1100" dirty="0" smtClean="0"/>
              <a:t>.</a:t>
            </a:r>
            <a:endParaRPr lang="sk-SK" sz="1100" dirty="0"/>
          </a:p>
        </p:txBody>
      </p:sp>
    </p:spTree>
    <p:extLst>
      <p:ext uri="{BB962C8B-B14F-4D97-AF65-F5344CB8AC3E}">
        <p14:creationId xmlns:p14="http://schemas.microsoft.com/office/powerpoint/2010/main" val="13873922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dirty="0" err="1" smtClean="0"/>
              <a:t>Employee</a:t>
            </a:r>
            <a:r>
              <a:rPr lang="pt-PT" dirty="0" smtClean="0"/>
              <a:t> </a:t>
            </a:r>
            <a:r>
              <a:rPr lang="pt-PT" dirty="0" err="1" smtClean="0"/>
              <a:t>Heath</a:t>
            </a:r>
            <a:endParaRPr lang="pt-PT" dirty="0"/>
          </a:p>
        </p:txBody>
      </p:sp>
      <p:sp>
        <p:nvSpPr>
          <p:cNvPr id="3" name="Marcador de Posição de Conteúdo 2"/>
          <p:cNvSpPr>
            <a:spLocks noGrp="1"/>
          </p:cNvSpPr>
          <p:nvPr>
            <p:ph idx="1"/>
          </p:nvPr>
        </p:nvSpPr>
        <p:spPr>
          <a:xfrm>
            <a:off x="457200" y="1268760"/>
            <a:ext cx="8363272" cy="5112568"/>
          </a:xfrm>
        </p:spPr>
        <p:txBody>
          <a:bodyPr>
            <a:noAutofit/>
          </a:bodyPr>
          <a:lstStyle/>
          <a:p>
            <a:pPr>
              <a:lnSpc>
                <a:spcPct val="150000"/>
              </a:lnSpc>
            </a:pPr>
            <a:r>
              <a:rPr lang="sk-SK" sz="1100" dirty="0"/>
              <a:t> </a:t>
            </a:r>
            <a:r>
              <a:rPr lang="sk-SK" sz="1100" dirty="0" smtClean="0"/>
              <a:t>In </a:t>
            </a:r>
            <a:r>
              <a:rPr lang="sk-SK" sz="1100" dirty="0" err="1"/>
              <a:t>the</a:t>
            </a:r>
            <a:r>
              <a:rPr lang="sk-SK" sz="1100" dirty="0"/>
              <a:t> </a:t>
            </a:r>
            <a:r>
              <a:rPr lang="sk-SK" sz="1100" dirty="0" err="1"/>
              <a:t>future</a:t>
            </a:r>
            <a:r>
              <a:rPr lang="sk-SK" sz="1100" dirty="0"/>
              <a:t> more </a:t>
            </a:r>
            <a:r>
              <a:rPr lang="sk-SK" sz="1100" dirty="0" err="1"/>
              <a:t>relevant</a:t>
            </a:r>
            <a:r>
              <a:rPr lang="sk-SK" sz="1100" dirty="0"/>
              <a:t> </a:t>
            </a:r>
            <a:r>
              <a:rPr lang="sk-SK" sz="1100" dirty="0" err="1"/>
              <a:t>smart</a:t>
            </a:r>
            <a:r>
              <a:rPr lang="sk-SK" sz="1100" dirty="0"/>
              <a:t> </a:t>
            </a:r>
            <a:r>
              <a:rPr lang="sk-SK" sz="1100" dirty="0" err="1"/>
              <a:t>data</a:t>
            </a:r>
            <a:r>
              <a:rPr lang="sk-SK" sz="1100" dirty="0"/>
              <a:t> </a:t>
            </a:r>
            <a:r>
              <a:rPr lang="sk-SK" sz="1100" dirty="0" err="1"/>
              <a:t>from</a:t>
            </a:r>
            <a:r>
              <a:rPr lang="sk-SK" sz="1100" dirty="0"/>
              <a:t> in-body </a:t>
            </a:r>
            <a:r>
              <a:rPr lang="sk-SK" sz="1100" dirty="0" err="1"/>
              <a:t>sensors</a:t>
            </a:r>
            <a:r>
              <a:rPr lang="sk-SK" sz="1100" dirty="0"/>
              <a:t> </a:t>
            </a:r>
            <a:r>
              <a:rPr lang="sk-SK" sz="1100" dirty="0" err="1"/>
              <a:t>combined</a:t>
            </a:r>
            <a:r>
              <a:rPr lang="sk-SK" sz="1100" dirty="0"/>
              <a:t> </a:t>
            </a:r>
            <a:r>
              <a:rPr lang="sk-SK" sz="1100" dirty="0" err="1"/>
              <a:t>with</a:t>
            </a:r>
            <a:r>
              <a:rPr lang="sk-SK" sz="1100" dirty="0"/>
              <a:t> </a:t>
            </a:r>
            <a:r>
              <a:rPr lang="sk-SK" sz="1100" dirty="0" err="1"/>
              <a:t>genetic</a:t>
            </a:r>
            <a:r>
              <a:rPr lang="sk-SK" sz="1100" dirty="0"/>
              <a:t> </a:t>
            </a:r>
            <a:r>
              <a:rPr lang="sk-SK" sz="1100" dirty="0" err="1"/>
              <a:t>information</a:t>
            </a:r>
            <a:r>
              <a:rPr lang="sk-SK" sz="1100" dirty="0"/>
              <a:t> </a:t>
            </a:r>
            <a:r>
              <a:rPr lang="sk-SK" sz="1100" dirty="0" err="1"/>
              <a:t>will</a:t>
            </a:r>
            <a:r>
              <a:rPr lang="sk-SK" sz="1100" dirty="0"/>
              <a:t> </a:t>
            </a:r>
            <a:r>
              <a:rPr lang="sk-SK" sz="1100" dirty="0" err="1"/>
              <a:t>provide</a:t>
            </a:r>
            <a:r>
              <a:rPr lang="sk-SK" sz="1100" dirty="0"/>
              <a:t> </a:t>
            </a:r>
            <a:r>
              <a:rPr lang="sk-SK" sz="1100" dirty="0" err="1"/>
              <a:t>much</a:t>
            </a:r>
            <a:r>
              <a:rPr lang="sk-SK" sz="1100" dirty="0"/>
              <a:t> more </a:t>
            </a:r>
            <a:r>
              <a:rPr lang="sk-SK" sz="1100" dirty="0" err="1"/>
              <a:t>accurate</a:t>
            </a:r>
            <a:r>
              <a:rPr lang="sk-SK" sz="1100" dirty="0"/>
              <a:t> </a:t>
            </a:r>
            <a:r>
              <a:rPr lang="sk-SK" sz="1100" dirty="0" err="1"/>
              <a:t>personal</a:t>
            </a:r>
            <a:r>
              <a:rPr lang="sk-SK" sz="1100" dirty="0"/>
              <a:t> </a:t>
            </a:r>
            <a:r>
              <a:rPr lang="sk-SK" sz="1100" dirty="0" err="1"/>
              <a:t>health</a:t>
            </a:r>
            <a:r>
              <a:rPr lang="sk-SK" sz="1100" dirty="0"/>
              <a:t> </a:t>
            </a:r>
            <a:r>
              <a:rPr lang="sk-SK" sz="1100" dirty="0" err="1"/>
              <a:t>predictions</a:t>
            </a:r>
            <a:r>
              <a:rPr lang="sk-SK" sz="1100" dirty="0"/>
              <a:t>. </a:t>
            </a:r>
            <a:r>
              <a:rPr lang="sk-SK" sz="1100" dirty="0" err="1"/>
              <a:t>But</a:t>
            </a:r>
            <a:r>
              <a:rPr lang="sk-SK" sz="1100" dirty="0"/>
              <a:t> </a:t>
            </a:r>
            <a:r>
              <a:rPr lang="sk-SK" sz="1100" dirty="0" err="1"/>
              <a:t>that</a:t>
            </a:r>
            <a:r>
              <a:rPr lang="sk-SK" sz="1100" dirty="0"/>
              <a:t> </a:t>
            </a:r>
            <a:r>
              <a:rPr lang="sk-SK" sz="1100" dirty="0" err="1"/>
              <a:t>day</a:t>
            </a:r>
            <a:r>
              <a:rPr lang="sk-SK" sz="1100" dirty="0"/>
              <a:t> has </a:t>
            </a:r>
            <a:r>
              <a:rPr lang="sk-SK" sz="1100" dirty="0" err="1"/>
              <a:t>not</a:t>
            </a:r>
            <a:r>
              <a:rPr lang="sk-SK" sz="1100" dirty="0"/>
              <a:t> </a:t>
            </a:r>
            <a:r>
              <a:rPr lang="sk-SK" sz="1100" dirty="0" err="1"/>
              <a:t>arrived</a:t>
            </a:r>
            <a:r>
              <a:rPr lang="sk-SK" sz="1100" dirty="0"/>
              <a:t> </a:t>
            </a:r>
            <a:r>
              <a:rPr lang="sk-SK" sz="1100" dirty="0" err="1"/>
              <a:t>yet</a:t>
            </a:r>
            <a:r>
              <a:rPr lang="sk-SK" sz="1100" dirty="0"/>
              <a:t> and </a:t>
            </a:r>
            <a:r>
              <a:rPr lang="sk-SK" sz="1100" dirty="0" err="1"/>
              <a:t>using</a:t>
            </a:r>
            <a:r>
              <a:rPr lang="sk-SK" sz="1100" dirty="0"/>
              <a:t> "big </a:t>
            </a:r>
            <a:r>
              <a:rPr lang="sk-SK" sz="1100" dirty="0" err="1"/>
              <a:t>data</a:t>
            </a:r>
            <a:r>
              <a:rPr lang="sk-SK" sz="1100" dirty="0"/>
              <a:t>" to </a:t>
            </a:r>
            <a:r>
              <a:rPr lang="sk-SK" sz="1100" dirty="0" err="1"/>
              <a:t>make</a:t>
            </a:r>
            <a:r>
              <a:rPr lang="sk-SK" sz="1100" dirty="0"/>
              <a:t> </a:t>
            </a:r>
            <a:r>
              <a:rPr lang="sk-SK" sz="1100" dirty="0" err="1"/>
              <a:t>dubious</a:t>
            </a:r>
            <a:r>
              <a:rPr lang="sk-SK" sz="1100" dirty="0"/>
              <a:t> </a:t>
            </a:r>
            <a:r>
              <a:rPr lang="sk-SK" sz="1100" dirty="0" err="1"/>
              <a:t>health</a:t>
            </a:r>
            <a:r>
              <a:rPr lang="sk-SK" sz="1100" dirty="0"/>
              <a:t> </a:t>
            </a:r>
            <a:r>
              <a:rPr lang="sk-SK" sz="1100" dirty="0" err="1"/>
              <a:t>predictions</a:t>
            </a:r>
            <a:r>
              <a:rPr lang="sk-SK" sz="1100" dirty="0"/>
              <a:t> and </a:t>
            </a:r>
            <a:r>
              <a:rPr lang="sk-SK" sz="1100" dirty="0" err="1"/>
              <a:t>bold</a:t>
            </a:r>
            <a:r>
              <a:rPr lang="sk-SK" sz="1100" dirty="0"/>
              <a:t> </a:t>
            </a:r>
            <a:r>
              <a:rPr lang="sk-SK" sz="1100" dirty="0" err="1"/>
              <a:t>workplace</a:t>
            </a:r>
            <a:r>
              <a:rPr lang="sk-SK" sz="1100" dirty="0"/>
              <a:t> </a:t>
            </a:r>
            <a:r>
              <a:rPr lang="sk-SK" sz="1100" dirty="0" err="1" smtClean="0"/>
              <a:t>decisions</a:t>
            </a:r>
            <a:r>
              <a:rPr lang="sk-SK" sz="1100" dirty="0" smtClean="0"/>
              <a:t>.</a:t>
            </a:r>
            <a:endParaRPr lang="sk-SK" sz="1100" dirty="0"/>
          </a:p>
          <a:p>
            <a:pPr>
              <a:lnSpc>
                <a:spcPct val="150000"/>
              </a:lnSpc>
            </a:pPr>
            <a:r>
              <a:rPr lang="sk-SK" sz="1100" dirty="0" err="1"/>
              <a:t>Make</a:t>
            </a:r>
            <a:r>
              <a:rPr lang="sk-SK" sz="1100" dirty="0"/>
              <a:t> no </a:t>
            </a:r>
            <a:r>
              <a:rPr lang="sk-SK" sz="1100" dirty="0" err="1"/>
              <a:t>mistake</a:t>
            </a:r>
            <a:r>
              <a:rPr lang="sk-SK" sz="1100" dirty="0"/>
              <a:t>, </a:t>
            </a:r>
            <a:r>
              <a:rPr lang="sk-SK" sz="1100" dirty="0" err="1"/>
              <a:t>this</a:t>
            </a:r>
            <a:r>
              <a:rPr lang="sk-SK" sz="1100" dirty="0"/>
              <a:t> </a:t>
            </a:r>
            <a:r>
              <a:rPr lang="sk-SK" sz="1100" dirty="0" err="1"/>
              <a:t>data</a:t>
            </a:r>
            <a:r>
              <a:rPr lang="sk-SK" sz="1100" dirty="0"/>
              <a:t> </a:t>
            </a:r>
            <a:r>
              <a:rPr lang="sk-SK" sz="1100" dirty="0" err="1"/>
              <a:t>may</a:t>
            </a:r>
            <a:r>
              <a:rPr lang="sk-SK" sz="1100" dirty="0"/>
              <a:t> </a:t>
            </a:r>
            <a:r>
              <a:rPr lang="sk-SK" sz="1100" dirty="0" err="1"/>
              <a:t>be</a:t>
            </a:r>
            <a:r>
              <a:rPr lang="sk-SK" sz="1100" dirty="0"/>
              <a:t> </a:t>
            </a:r>
            <a:r>
              <a:rPr lang="sk-SK" sz="1100" dirty="0" err="1"/>
              <a:t>used</a:t>
            </a:r>
            <a:r>
              <a:rPr lang="sk-SK" sz="1100" dirty="0"/>
              <a:t> to </a:t>
            </a:r>
            <a:r>
              <a:rPr lang="sk-SK" sz="1100" dirty="0" err="1"/>
              <a:t>fire</a:t>
            </a:r>
            <a:r>
              <a:rPr lang="sk-SK" sz="1100" dirty="0"/>
              <a:t> </a:t>
            </a:r>
            <a:r>
              <a:rPr lang="sk-SK" sz="1100" dirty="0" err="1"/>
              <a:t>you</a:t>
            </a:r>
            <a:r>
              <a:rPr lang="sk-SK" sz="1100" dirty="0"/>
              <a:t>, drop </a:t>
            </a:r>
            <a:r>
              <a:rPr lang="sk-SK" sz="1100" dirty="0" err="1"/>
              <a:t>your</a:t>
            </a:r>
            <a:r>
              <a:rPr lang="sk-SK" sz="1100" dirty="0"/>
              <a:t> </a:t>
            </a:r>
            <a:r>
              <a:rPr lang="sk-SK" sz="1100" dirty="0" err="1"/>
              <a:t>insurance</a:t>
            </a:r>
            <a:r>
              <a:rPr lang="sk-SK" sz="1100" dirty="0"/>
              <a:t> </a:t>
            </a:r>
            <a:r>
              <a:rPr lang="sk-SK" sz="1100" dirty="0" err="1"/>
              <a:t>coverage</a:t>
            </a:r>
            <a:r>
              <a:rPr lang="sk-SK" sz="1100" dirty="0"/>
              <a:t>, </a:t>
            </a:r>
            <a:r>
              <a:rPr lang="sk-SK" sz="1100" dirty="0" err="1"/>
              <a:t>increase</a:t>
            </a:r>
            <a:r>
              <a:rPr lang="sk-SK" sz="1100" dirty="0"/>
              <a:t> </a:t>
            </a:r>
            <a:r>
              <a:rPr lang="sk-SK" sz="1100" dirty="0" err="1"/>
              <a:t>insurance</a:t>
            </a:r>
            <a:r>
              <a:rPr lang="sk-SK" sz="1100" dirty="0"/>
              <a:t> </a:t>
            </a:r>
            <a:r>
              <a:rPr lang="sk-SK" sz="1100" dirty="0" err="1"/>
              <a:t>rates</a:t>
            </a:r>
            <a:r>
              <a:rPr lang="sk-SK" sz="1100" dirty="0"/>
              <a:t> and </a:t>
            </a:r>
            <a:r>
              <a:rPr lang="sk-SK" sz="1100" dirty="0" err="1"/>
              <a:t>influence</a:t>
            </a:r>
            <a:r>
              <a:rPr lang="sk-SK" sz="1100" dirty="0"/>
              <a:t> </a:t>
            </a:r>
            <a:r>
              <a:rPr lang="sk-SK" sz="1100" dirty="0" err="1"/>
              <a:t>job</a:t>
            </a:r>
            <a:r>
              <a:rPr lang="sk-SK" sz="1100" dirty="0"/>
              <a:t> </a:t>
            </a:r>
            <a:r>
              <a:rPr lang="sk-SK" sz="1100" dirty="0" err="1"/>
              <a:t>promotions</a:t>
            </a:r>
            <a:r>
              <a:rPr lang="sk-SK" sz="1100" dirty="0"/>
              <a:t>. </a:t>
            </a:r>
            <a:r>
              <a:rPr lang="sk-SK" sz="1100" dirty="0" err="1"/>
              <a:t>After</a:t>
            </a:r>
            <a:r>
              <a:rPr lang="sk-SK" sz="1100" dirty="0"/>
              <a:t> </a:t>
            </a:r>
            <a:r>
              <a:rPr lang="sk-SK" sz="1100" dirty="0" err="1"/>
              <a:t>all</a:t>
            </a:r>
            <a:r>
              <a:rPr lang="sk-SK" sz="1100" dirty="0"/>
              <a:t>, </a:t>
            </a:r>
            <a:r>
              <a:rPr lang="sk-SK" sz="1100" dirty="0" err="1"/>
              <a:t>who</a:t>
            </a:r>
            <a:r>
              <a:rPr lang="sk-SK" sz="1100" dirty="0"/>
              <a:t> </a:t>
            </a:r>
            <a:r>
              <a:rPr lang="sk-SK" sz="1100" dirty="0" err="1"/>
              <a:t>wants</a:t>
            </a:r>
            <a:r>
              <a:rPr lang="sk-SK" sz="1100" dirty="0"/>
              <a:t> to </a:t>
            </a:r>
            <a:r>
              <a:rPr lang="sk-SK" sz="1100" dirty="0" err="1"/>
              <a:t>hire</a:t>
            </a:r>
            <a:r>
              <a:rPr lang="sk-SK" sz="1100" dirty="0"/>
              <a:t> or </a:t>
            </a:r>
            <a:r>
              <a:rPr lang="sk-SK" sz="1100" dirty="0" err="1"/>
              <a:t>promote</a:t>
            </a:r>
            <a:r>
              <a:rPr lang="sk-SK" sz="1100" dirty="0"/>
              <a:t> </a:t>
            </a:r>
            <a:r>
              <a:rPr lang="sk-SK" sz="1100" dirty="0" err="1"/>
              <a:t>someone</a:t>
            </a:r>
            <a:r>
              <a:rPr lang="sk-SK" sz="1100" dirty="0"/>
              <a:t> </a:t>
            </a:r>
            <a:r>
              <a:rPr lang="sk-SK" sz="1100" dirty="0" err="1"/>
              <a:t>with</a:t>
            </a:r>
            <a:r>
              <a:rPr lang="sk-SK" sz="1100" dirty="0"/>
              <a:t> </a:t>
            </a:r>
            <a:r>
              <a:rPr lang="sk-SK" sz="1100" dirty="0" err="1"/>
              <a:t>health</a:t>
            </a:r>
            <a:r>
              <a:rPr lang="sk-SK" sz="1100" dirty="0"/>
              <a:t> </a:t>
            </a:r>
            <a:r>
              <a:rPr lang="sk-SK" sz="1100" dirty="0" err="1"/>
              <a:t>issues</a:t>
            </a:r>
            <a:r>
              <a:rPr lang="sk-SK" sz="1100" dirty="0"/>
              <a:t> </a:t>
            </a:r>
            <a:r>
              <a:rPr lang="sk-SK" sz="1100" dirty="0" err="1"/>
              <a:t>that</a:t>
            </a:r>
            <a:r>
              <a:rPr lang="sk-SK" sz="1100" dirty="0"/>
              <a:t> </a:t>
            </a:r>
            <a:r>
              <a:rPr lang="sk-SK" sz="1100" dirty="0" err="1"/>
              <a:t>could</a:t>
            </a:r>
            <a:r>
              <a:rPr lang="sk-SK" sz="1100" dirty="0"/>
              <a:t> </a:t>
            </a:r>
            <a:r>
              <a:rPr lang="sk-SK" sz="1100" dirty="0" err="1"/>
              <a:t>impede</a:t>
            </a:r>
            <a:r>
              <a:rPr lang="sk-SK" sz="1100" dirty="0"/>
              <a:t> </a:t>
            </a:r>
            <a:r>
              <a:rPr lang="sk-SK" sz="1100" dirty="0" err="1"/>
              <a:t>job</a:t>
            </a:r>
            <a:r>
              <a:rPr lang="sk-SK" sz="1100" dirty="0"/>
              <a:t> </a:t>
            </a:r>
            <a:r>
              <a:rPr lang="sk-SK" sz="1100" dirty="0" err="1"/>
              <a:t>performance</a:t>
            </a:r>
            <a:r>
              <a:rPr lang="sk-SK" sz="1100" dirty="0"/>
              <a:t> in </a:t>
            </a:r>
            <a:r>
              <a:rPr lang="sk-SK" sz="1100" dirty="0" err="1"/>
              <a:t>the</a:t>
            </a:r>
            <a:r>
              <a:rPr lang="sk-SK" sz="1100" dirty="0"/>
              <a:t> </a:t>
            </a:r>
            <a:r>
              <a:rPr lang="sk-SK" sz="1100" dirty="0" err="1"/>
              <a:t>future</a:t>
            </a:r>
            <a:r>
              <a:rPr lang="sk-SK" sz="1100" dirty="0"/>
              <a:t>? </a:t>
            </a:r>
            <a:r>
              <a:rPr lang="sk-SK" sz="1100" dirty="0" err="1"/>
              <a:t>Why</a:t>
            </a:r>
            <a:r>
              <a:rPr lang="sk-SK" sz="1100" dirty="0"/>
              <a:t> </a:t>
            </a:r>
            <a:r>
              <a:rPr lang="sk-SK" sz="1100" dirty="0" err="1"/>
              <a:t>take</a:t>
            </a:r>
            <a:r>
              <a:rPr lang="sk-SK" sz="1100" dirty="0"/>
              <a:t> </a:t>
            </a:r>
            <a:r>
              <a:rPr lang="sk-SK" sz="1100" dirty="0" err="1"/>
              <a:t>the</a:t>
            </a:r>
            <a:r>
              <a:rPr lang="sk-SK" sz="1100" dirty="0"/>
              <a:t> risk? </a:t>
            </a:r>
            <a:r>
              <a:rPr lang="sk-SK" sz="1100" dirty="0" err="1"/>
              <a:t>All</a:t>
            </a:r>
            <a:r>
              <a:rPr lang="sk-SK" sz="1100" dirty="0"/>
              <a:t> </a:t>
            </a:r>
            <a:r>
              <a:rPr lang="sk-SK" sz="1100" dirty="0" err="1"/>
              <a:t>things</a:t>
            </a:r>
            <a:r>
              <a:rPr lang="sk-SK" sz="1100" dirty="0"/>
              <a:t> </a:t>
            </a:r>
            <a:r>
              <a:rPr lang="sk-SK" sz="1100" dirty="0" err="1"/>
              <a:t>being</a:t>
            </a:r>
            <a:r>
              <a:rPr lang="sk-SK" sz="1100" dirty="0"/>
              <a:t> </a:t>
            </a:r>
            <a:r>
              <a:rPr lang="sk-SK" sz="1100" dirty="0" err="1"/>
              <a:t>equal</a:t>
            </a:r>
            <a:r>
              <a:rPr lang="sk-SK" sz="1100" dirty="0"/>
              <a:t>, </a:t>
            </a:r>
            <a:r>
              <a:rPr lang="sk-SK" sz="1100" dirty="0" err="1"/>
              <a:t>better</a:t>
            </a:r>
            <a:r>
              <a:rPr lang="sk-SK" sz="1100" dirty="0"/>
              <a:t> to </a:t>
            </a:r>
            <a:r>
              <a:rPr lang="sk-SK" sz="1100" dirty="0" err="1"/>
              <a:t>hire</a:t>
            </a:r>
            <a:r>
              <a:rPr lang="sk-SK" sz="1100" dirty="0"/>
              <a:t> or </a:t>
            </a:r>
            <a:r>
              <a:rPr lang="sk-SK" sz="1100" dirty="0" err="1"/>
              <a:t>promote</a:t>
            </a:r>
            <a:r>
              <a:rPr lang="sk-SK" sz="1100" dirty="0"/>
              <a:t> </a:t>
            </a:r>
            <a:r>
              <a:rPr lang="sk-SK" sz="1100" dirty="0" err="1"/>
              <a:t>the</a:t>
            </a:r>
            <a:r>
              <a:rPr lang="sk-SK" sz="1100" dirty="0"/>
              <a:t> </a:t>
            </a:r>
            <a:r>
              <a:rPr lang="sk-SK" sz="1100" dirty="0" err="1"/>
              <a:t>healthier</a:t>
            </a:r>
            <a:r>
              <a:rPr lang="sk-SK" sz="1100" dirty="0"/>
              <a:t> </a:t>
            </a:r>
            <a:r>
              <a:rPr lang="sk-SK" sz="1100" dirty="0" err="1"/>
              <a:t>yet</a:t>
            </a:r>
            <a:r>
              <a:rPr lang="sk-SK" sz="1100" dirty="0"/>
              <a:t> </a:t>
            </a:r>
            <a:r>
              <a:rPr lang="sk-SK" sz="1100" dirty="0" err="1"/>
              <a:t>less</a:t>
            </a:r>
            <a:r>
              <a:rPr lang="sk-SK" sz="1100" dirty="0"/>
              <a:t> </a:t>
            </a:r>
            <a:r>
              <a:rPr lang="sk-SK" sz="1100" dirty="0" err="1"/>
              <a:t>qualified</a:t>
            </a:r>
            <a:r>
              <a:rPr lang="sk-SK" sz="1100" dirty="0"/>
              <a:t> </a:t>
            </a:r>
            <a:r>
              <a:rPr lang="sk-SK" sz="1100" dirty="0" err="1"/>
              <a:t>chap</a:t>
            </a:r>
            <a:r>
              <a:rPr lang="sk-SK" sz="1100" dirty="0"/>
              <a:t>.</a:t>
            </a:r>
          </a:p>
          <a:p>
            <a:pPr>
              <a:lnSpc>
                <a:spcPct val="150000"/>
              </a:lnSpc>
            </a:pPr>
            <a:endParaRPr lang="sk-SK" sz="1100" dirty="0"/>
          </a:p>
          <a:p>
            <a:pPr>
              <a:lnSpc>
                <a:spcPct val="150000"/>
              </a:lnSpc>
            </a:pPr>
            <a:r>
              <a:rPr lang="sk-SK" sz="1100" dirty="0" err="1"/>
              <a:t>Welltok</a:t>
            </a:r>
            <a:r>
              <a:rPr lang="sk-SK" sz="1100" dirty="0"/>
              <a:t> - a </a:t>
            </a:r>
            <a:r>
              <a:rPr lang="sk-SK" sz="1100" dirty="0" err="1"/>
              <a:t>health</a:t>
            </a:r>
            <a:r>
              <a:rPr lang="sk-SK" sz="1100" dirty="0"/>
              <a:t> </a:t>
            </a:r>
            <a:r>
              <a:rPr lang="sk-SK" sz="1100" dirty="0" err="1"/>
              <a:t>analytics</a:t>
            </a:r>
            <a:r>
              <a:rPr lang="sk-SK" sz="1100" dirty="0"/>
              <a:t> </a:t>
            </a:r>
            <a:r>
              <a:rPr lang="sk-SK" sz="1100" dirty="0" err="1"/>
              <a:t>firm</a:t>
            </a:r>
            <a:r>
              <a:rPr lang="sk-SK" sz="1100" dirty="0"/>
              <a:t> - </a:t>
            </a:r>
            <a:r>
              <a:rPr lang="sk-SK" sz="1100" dirty="0" err="1"/>
              <a:t>does</a:t>
            </a:r>
            <a:r>
              <a:rPr lang="sk-SK" sz="1100" dirty="0"/>
              <a:t> </a:t>
            </a:r>
            <a:r>
              <a:rPr lang="sk-SK" sz="1100" dirty="0" err="1"/>
              <a:t>predictive</a:t>
            </a:r>
            <a:r>
              <a:rPr lang="sk-SK" sz="1100" dirty="0"/>
              <a:t> </a:t>
            </a:r>
            <a:r>
              <a:rPr lang="sk-SK" sz="1100" dirty="0" err="1"/>
              <a:t>health</a:t>
            </a:r>
            <a:r>
              <a:rPr lang="sk-SK" sz="1100" dirty="0"/>
              <a:t> </a:t>
            </a:r>
            <a:r>
              <a:rPr lang="sk-SK" sz="1100" dirty="0" err="1"/>
              <a:t>assessments</a:t>
            </a:r>
            <a:r>
              <a:rPr lang="sk-SK" sz="1100" dirty="0"/>
              <a:t> </a:t>
            </a:r>
            <a:r>
              <a:rPr lang="sk-SK" sz="1100" dirty="0" err="1"/>
              <a:t>for</a:t>
            </a:r>
            <a:r>
              <a:rPr lang="sk-SK" sz="1100" dirty="0"/>
              <a:t> Colorado state </a:t>
            </a:r>
            <a:r>
              <a:rPr lang="sk-SK" sz="1100" dirty="0" err="1"/>
              <a:t>employees</a:t>
            </a:r>
            <a:r>
              <a:rPr lang="sk-SK" sz="1100" dirty="0"/>
              <a:t>. </a:t>
            </a:r>
            <a:r>
              <a:rPr lang="sk-SK" sz="1100" dirty="0" err="1"/>
              <a:t>They</a:t>
            </a:r>
            <a:r>
              <a:rPr lang="sk-SK" sz="1100" dirty="0"/>
              <a:t> </a:t>
            </a:r>
            <a:r>
              <a:rPr lang="sk-SK" sz="1100" dirty="0" err="1"/>
              <a:t>claim</a:t>
            </a:r>
            <a:r>
              <a:rPr lang="sk-SK" sz="1100" dirty="0"/>
              <a:t> </a:t>
            </a:r>
            <a:r>
              <a:rPr lang="sk-SK" sz="1100" dirty="0" err="1"/>
              <a:t>folks</a:t>
            </a:r>
            <a:r>
              <a:rPr lang="sk-SK" sz="1100" dirty="0"/>
              <a:t> </a:t>
            </a:r>
            <a:r>
              <a:rPr lang="sk-SK" sz="1100" dirty="0" err="1"/>
              <a:t>who</a:t>
            </a:r>
            <a:r>
              <a:rPr lang="sk-SK" sz="1100" dirty="0"/>
              <a:t> </a:t>
            </a:r>
            <a:r>
              <a:rPr lang="sk-SK" sz="1100" dirty="0" err="1"/>
              <a:t>vote</a:t>
            </a:r>
            <a:r>
              <a:rPr lang="sk-SK" sz="1100" dirty="0"/>
              <a:t> in </a:t>
            </a:r>
            <a:r>
              <a:rPr lang="sk-SK" sz="1100" dirty="0" err="1"/>
              <a:t>midterm</a:t>
            </a:r>
            <a:r>
              <a:rPr lang="sk-SK" sz="1100" dirty="0"/>
              <a:t> </a:t>
            </a:r>
            <a:r>
              <a:rPr lang="sk-SK" sz="1100" dirty="0" err="1"/>
              <a:t>elections</a:t>
            </a:r>
            <a:r>
              <a:rPr lang="sk-SK" sz="1100" dirty="0"/>
              <a:t> are in </a:t>
            </a:r>
            <a:r>
              <a:rPr lang="sk-SK" sz="1100" dirty="0" err="1"/>
              <a:t>better</a:t>
            </a:r>
            <a:r>
              <a:rPr lang="sk-SK" sz="1100" dirty="0"/>
              <a:t> </a:t>
            </a:r>
            <a:r>
              <a:rPr lang="sk-SK" sz="1100" dirty="0" err="1"/>
              <a:t>health</a:t>
            </a:r>
            <a:r>
              <a:rPr lang="sk-SK" sz="1100" dirty="0"/>
              <a:t> </a:t>
            </a:r>
            <a:r>
              <a:rPr lang="sk-SK" sz="1100" dirty="0" err="1"/>
              <a:t>than</a:t>
            </a:r>
            <a:r>
              <a:rPr lang="sk-SK" sz="1100" dirty="0"/>
              <a:t> </a:t>
            </a:r>
            <a:r>
              <a:rPr lang="sk-SK" sz="1100" dirty="0" err="1"/>
              <a:t>those</a:t>
            </a:r>
            <a:r>
              <a:rPr lang="sk-SK" sz="1100" dirty="0"/>
              <a:t> </a:t>
            </a:r>
            <a:r>
              <a:rPr lang="sk-SK" sz="1100" dirty="0" err="1"/>
              <a:t>who</a:t>
            </a:r>
            <a:r>
              <a:rPr lang="sk-SK" sz="1100" dirty="0"/>
              <a:t> </a:t>
            </a:r>
            <a:r>
              <a:rPr lang="sk-SK" sz="1100" dirty="0" err="1"/>
              <a:t>don't</a:t>
            </a:r>
            <a:r>
              <a:rPr lang="sk-SK" sz="1100" dirty="0"/>
              <a:t> </a:t>
            </a:r>
            <a:r>
              <a:rPr lang="sk-SK" sz="1100" dirty="0" err="1"/>
              <a:t>vote</a:t>
            </a:r>
            <a:r>
              <a:rPr lang="sk-SK" sz="1100" dirty="0"/>
              <a:t> in </a:t>
            </a:r>
            <a:r>
              <a:rPr lang="sk-SK" sz="1100" dirty="0" err="1"/>
              <a:t>them</a:t>
            </a:r>
            <a:r>
              <a:rPr lang="sk-SK" sz="1100" dirty="0"/>
              <a:t>. </a:t>
            </a:r>
            <a:endParaRPr lang="sk-SK" sz="1100" dirty="0" smtClean="0"/>
          </a:p>
          <a:p>
            <a:pPr>
              <a:lnSpc>
                <a:spcPct val="150000"/>
              </a:lnSpc>
            </a:pPr>
            <a:endParaRPr lang="sk-SK" sz="1100" dirty="0"/>
          </a:p>
          <a:p>
            <a:pPr>
              <a:lnSpc>
                <a:spcPct val="150000"/>
              </a:lnSpc>
            </a:pPr>
            <a:r>
              <a:rPr lang="sk-SK" sz="1100" dirty="0" err="1"/>
              <a:t>While</a:t>
            </a:r>
            <a:r>
              <a:rPr lang="sk-SK" sz="1100" dirty="0"/>
              <a:t> </a:t>
            </a:r>
            <a:r>
              <a:rPr lang="sk-SK" sz="1100" dirty="0" err="1"/>
              <a:t>health</a:t>
            </a:r>
            <a:r>
              <a:rPr lang="sk-SK" sz="1100" dirty="0"/>
              <a:t> </a:t>
            </a:r>
            <a:r>
              <a:rPr lang="sk-SK" sz="1100" dirty="0" err="1"/>
              <a:t>data</a:t>
            </a:r>
            <a:r>
              <a:rPr lang="sk-SK" sz="1100" dirty="0"/>
              <a:t> </a:t>
            </a:r>
            <a:r>
              <a:rPr lang="sk-SK" sz="1100" dirty="0" err="1"/>
              <a:t>privacy</a:t>
            </a:r>
            <a:r>
              <a:rPr lang="sk-SK" sz="1100" dirty="0"/>
              <a:t> </a:t>
            </a:r>
            <a:r>
              <a:rPr lang="sk-SK" sz="1100" dirty="0" err="1"/>
              <a:t>laws</a:t>
            </a:r>
            <a:r>
              <a:rPr lang="sk-SK" sz="1100" dirty="0"/>
              <a:t> in most </a:t>
            </a:r>
            <a:r>
              <a:rPr lang="sk-SK" sz="1100" dirty="0" err="1"/>
              <a:t>countries</a:t>
            </a:r>
            <a:r>
              <a:rPr lang="sk-SK" sz="1100" dirty="0"/>
              <a:t> </a:t>
            </a:r>
            <a:r>
              <a:rPr lang="sk-SK" sz="1100" dirty="0" err="1"/>
              <a:t>prevent</a:t>
            </a:r>
            <a:r>
              <a:rPr lang="sk-SK" sz="1100" dirty="0"/>
              <a:t> </a:t>
            </a:r>
            <a:r>
              <a:rPr lang="sk-SK" sz="1100" dirty="0" err="1"/>
              <a:t>employers</a:t>
            </a:r>
            <a:r>
              <a:rPr lang="sk-SK" sz="1100" dirty="0"/>
              <a:t> </a:t>
            </a:r>
            <a:r>
              <a:rPr lang="sk-SK" sz="1100" dirty="0" err="1"/>
              <a:t>from</a:t>
            </a:r>
            <a:r>
              <a:rPr lang="sk-SK" sz="1100" dirty="0"/>
              <a:t> </a:t>
            </a:r>
            <a:r>
              <a:rPr lang="sk-SK" sz="1100" dirty="0" err="1"/>
              <a:t>accessing</a:t>
            </a:r>
            <a:r>
              <a:rPr lang="sk-SK" sz="1100" dirty="0"/>
              <a:t> </a:t>
            </a:r>
            <a:r>
              <a:rPr lang="sk-SK" sz="1100" dirty="0" err="1"/>
              <a:t>personal</a:t>
            </a:r>
            <a:r>
              <a:rPr lang="sk-SK" sz="1100" dirty="0"/>
              <a:t> </a:t>
            </a:r>
            <a:r>
              <a:rPr lang="sk-SK" sz="1100" dirty="0" err="1"/>
              <a:t>health</a:t>
            </a:r>
            <a:r>
              <a:rPr lang="sk-SK" sz="1100" dirty="0"/>
              <a:t> </a:t>
            </a:r>
            <a:r>
              <a:rPr lang="sk-SK" sz="1100" dirty="0" err="1"/>
              <a:t>information</a:t>
            </a:r>
            <a:r>
              <a:rPr lang="sk-SK" sz="1100" dirty="0"/>
              <a:t>, </a:t>
            </a:r>
            <a:r>
              <a:rPr lang="sk-SK" sz="1100" dirty="0" err="1"/>
              <a:t>there</a:t>
            </a:r>
            <a:r>
              <a:rPr lang="sk-SK" sz="1100" dirty="0"/>
              <a:t> are </a:t>
            </a:r>
            <a:r>
              <a:rPr lang="sk-SK" sz="1100" dirty="0" err="1"/>
              <a:t>numerous</a:t>
            </a:r>
            <a:r>
              <a:rPr lang="sk-SK" sz="1100" dirty="0"/>
              <a:t> </a:t>
            </a:r>
            <a:r>
              <a:rPr lang="sk-SK" sz="1100" dirty="0" err="1"/>
              <a:t>legal</a:t>
            </a:r>
            <a:r>
              <a:rPr lang="sk-SK" sz="1100" dirty="0"/>
              <a:t> </a:t>
            </a:r>
            <a:r>
              <a:rPr lang="sk-SK" sz="1100" dirty="0" err="1"/>
              <a:t>ways</a:t>
            </a:r>
            <a:r>
              <a:rPr lang="sk-SK" sz="1100" dirty="0"/>
              <a:t> to go </a:t>
            </a:r>
            <a:r>
              <a:rPr lang="sk-SK" sz="1100" dirty="0" err="1"/>
              <a:t>around</a:t>
            </a:r>
            <a:r>
              <a:rPr lang="sk-SK" sz="1100" dirty="0"/>
              <a:t> </a:t>
            </a:r>
            <a:r>
              <a:rPr lang="sk-SK" sz="1100" dirty="0" err="1"/>
              <a:t>the</a:t>
            </a:r>
            <a:r>
              <a:rPr lang="sk-SK" sz="1100" dirty="0"/>
              <a:t> </a:t>
            </a:r>
            <a:r>
              <a:rPr lang="sk-SK" sz="1100" dirty="0" err="1"/>
              <a:t>law</a:t>
            </a:r>
            <a:r>
              <a:rPr lang="sk-SK" sz="1100" dirty="0"/>
              <a:t> and get a </a:t>
            </a:r>
            <a:r>
              <a:rPr lang="sk-SK" sz="1100" dirty="0" err="1"/>
              <a:t>full</a:t>
            </a:r>
            <a:r>
              <a:rPr lang="sk-SK" sz="1100" dirty="0"/>
              <a:t> </a:t>
            </a:r>
            <a:r>
              <a:rPr lang="sk-SK" sz="1100" dirty="0" err="1"/>
              <a:t>copy</a:t>
            </a:r>
            <a:r>
              <a:rPr lang="sk-SK" sz="1100" dirty="0"/>
              <a:t> of </a:t>
            </a:r>
            <a:r>
              <a:rPr lang="sk-SK" sz="1100" dirty="0" err="1"/>
              <a:t>your</a:t>
            </a:r>
            <a:r>
              <a:rPr lang="sk-SK" sz="1100" dirty="0"/>
              <a:t> </a:t>
            </a:r>
            <a:r>
              <a:rPr lang="sk-SK" sz="1100" dirty="0" err="1"/>
              <a:t>health</a:t>
            </a:r>
            <a:r>
              <a:rPr lang="sk-SK" sz="1100" dirty="0"/>
              <a:t> </a:t>
            </a:r>
            <a:r>
              <a:rPr lang="sk-SK" sz="1100" dirty="0" err="1"/>
              <a:t>records</a:t>
            </a:r>
            <a:r>
              <a:rPr lang="sk-SK" sz="1100" dirty="0"/>
              <a:t>. </a:t>
            </a:r>
            <a:r>
              <a:rPr lang="sk-SK" sz="1100" dirty="0" err="1"/>
              <a:t>For</a:t>
            </a:r>
            <a:r>
              <a:rPr lang="sk-SK" sz="1100" dirty="0"/>
              <a:t> </a:t>
            </a:r>
            <a:r>
              <a:rPr lang="sk-SK" sz="1100" dirty="0" err="1"/>
              <a:t>example</a:t>
            </a:r>
            <a:r>
              <a:rPr lang="sk-SK" sz="1100" dirty="0"/>
              <a:t>, </a:t>
            </a:r>
            <a:r>
              <a:rPr lang="sk-SK" sz="1100" dirty="0" err="1"/>
              <a:t>organizations</a:t>
            </a:r>
            <a:r>
              <a:rPr lang="sk-SK" sz="1100" dirty="0"/>
              <a:t> </a:t>
            </a:r>
            <a:r>
              <a:rPr lang="sk-SK" sz="1100" dirty="0" err="1"/>
              <a:t>hire</a:t>
            </a:r>
            <a:r>
              <a:rPr lang="sk-SK" sz="1100" dirty="0"/>
              <a:t> </a:t>
            </a:r>
            <a:r>
              <a:rPr lang="sk-SK" sz="1100" dirty="0" err="1"/>
              <a:t>third</a:t>
            </a:r>
            <a:r>
              <a:rPr lang="sk-SK" sz="1100" dirty="0"/>
              <a:t> party </a:t>
            </a:r>
            <a:r>
              <a:rPr lang="sk-SK" sz="1100" dirty="0" err="1"/>
              <a:t>health</a:t>
            </a:r>
            <a:r>
              <a:rPr lang="sk-SK" sz="1100" dirty="0"/>
              <a:t> </a:t>
            </a:r>
            <a:r>
              <a:rPr lang="sk-SK" sz="1100" dirty="0" err="1"/>
              <a:t>analytics</a:t>
            </a:r>
            <a:r>
              <a:rPr lang="sk-SK" sz="1100" dirty="0"/>
              <a:t> and wellness </a:t>
            </a:r>
            <a:r>
              <a:rPr lang="sk-SK" sz="1100" dirty="0" err="1"/>
              <a:t>firms</a:t>
            </a:r>
            <a:r>
              <a:rPr lang="sk-SK" sz="1100" dirty="0"/>
              <a:t> and </a:t>
            </a:r>
            <a:r>
              <a:rPr lang="sk-SK" sz="1100" dirty="0" err="1"/>
              <a:t>authorize</a:t>
            </a:r>
            <a:r>
              <a:rPr lang="sk-SK" sz="1100" dirty="0"/>
              <a:t> </a:t>
            </a:r>
            <a:r>
              <a:rPr lang="sk-SK" sz="1100" dirty="0" err="1"/>
              <a:t>them</a:t>
            </a:r>
            <a:r>
              <a:rPr lang="sk-SK" sz="1100" dirty="0"/>
              <a:t> to </a:t>
            </a:r>
            <a:r>
              <a:rPr lang="sk-SK" sz="1100" dirty="0" err="1"/>
              <a:t>collect</a:t>
            </a:r>
            <a:r>
              <a:rPr lang="sk-SK" sz="1100" dirty="0"/>
              <a:t> </a:t>
            </a:r>
            <a:r>
              <a:rPr lang="sk-SK" sz="1100" dirty="0" err="1"/>
              <a:t>your</a:t>
            </a:r>
            <a:r>
              <a:rPr lang="sk-SK" sz="1100" dirty="0"/>
              <a:t> </a:t>
            </a:r>
            <a:r>
              <a:rPr lang="sk-SK" sz="1100" dirty="0" err="1"/>
              <a:t>personal</a:t>
            </a:r>
            <a:r>
              <a:rPr lang="sk-SK" sz="1100" dirty="0"/>
              <a:t> </a:t>
            </a:r>
            <a:r>
              <a:rPr lang="sk-SK" sz="1100" dirty="0" err="1"/>
              <a:t>data</a:t>
            </a:r>
            <a:r>
              <a:rPr lang="sk-SK" sz="1100" dirty="0"/>
              <a:t> </a:t>
            </a:r>
            <a:r>
              <a:rPr lang="sk-SK" sz="1100" dirty="0" err="1"/>
              <a:t>from</a:t>
            </a:r>
            <a:r>
              <a:rPr lang="sk-SK" sz="1100" dirty="0"/>
              <a:t> </a:t>
            </a:r>
            <a:r>
              <a:rPr lang="sk-SK" sz="1100" dirty="0" err="1"/>
              <a:t>health</a:t>
            </a:r>
            <a:r>
              <a:rPr lang="sk-SK" sz="1100" dirty="0"/>
              <a:t> </a:t>
            </a:r>
            <a:r>
              <a:rPr lang="sk-SK" sz="1100" dirty="0" err="1"/>
              <a:t>care</a:t>
            </a:r>
            <a:r>
              <a:rPr lang="sk-SK" sz="1100" dirty="0"/>
              <a:t> and </a:t>
            </a:r>
            <a:r>
              <a:rPr lang="sk-SK" sz="1100" dirty="0" err="1"/>
              <a:t>insurance</a:t>
            </a:r>
            <a:r>
              <a:rPr lang="sk-SK" sz="1100" dirty="0"/>
              <a:t> </a:t>
            </a:r>
            <a:r>
              <a:rPr lang="sk-SK" sz="1100" dirty="0" err="1"/>
              <a:t>companies</a:t>
            </a:r>
            <a:r>
              <a:rPr lang="sk-SK" sz="1100" dirty="0" smtClean="0"/>
              <a:t>.</a:t>
            </a:r>
            <a:endParaRPr lang="sk-SK" sz="1100" dirty="0"/>
          </a:p>
        </p:txBody>
      </p:sp>
    </p:spTree>
    <p:extLst>
      <p:ext uri="{BB962C8B-B14F-4D97-AF65-F5344CB8AC3E}">
        <p14:creationId xmlns:p14="http://schemas.microsoft.com/office/powerpoint/2010/main" val="13545648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Networks of power</a:t>
            </a:r>
            <a:br>
              <a:rPr lang="en-US" dirty="0" smtClean="0"/>
            </a:b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83878265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smtClean="0"/>
              <a:t>Networks of power</a:t>
            </a:r>
            <a:endParaRPr lang="pt-PT" dirty="0"/>
          </a:p>
        </p:txBody>
      </p:sp>
      <p:sp>
        <p:nvSpPr>
          <p:cNvPr id="3" name="Marcador de Posição de Conteúdo 2"/>
          <p:cNvSpPr>
            <a:spLocks noGrp="1"/>
          </p:cNvSpPr>
          <p:nvPr>
            <p:ph idx="1"/>
          </p:nvPr>
        </p:nvSpPr>
        <p:spPr>
          <a:xfrm>
            <a:off x="457200" y="1196752"/>
            <a:ext cx="8363272" cy="5112568"/>
          </a:xfrm>
        </p:spPr>
        <p:txBody>
          <a:bodyPr>
            <a:noAutofit/>
          </a:bodyPr>
          <a:lstStyle/>
          <a:p>
            <a:pPr>
              <a:lnSpc>
                <a:spcPct val="150000"/>
              </a:lnSpc>
            </a:pPr>
            <a:r>
              <a:rPr lang="pt-PT" sz="1100" dirty="0" err="1" smtClean="0"/>
              <a:t>Forbes</a:t>
            </a:r>
            <a:r>
              <a:rPr lang="pt-PT" sz="1100" dirty="0" smtClean="0"/>
              <a:t> magazine </a:t>
            </a:r>
            <a:r>
              <a:rPr lang="pt-PT" sz="1100" dirty="0" err="1" smtClean="0"/>
              <a:t>has</a:t>
            </a:r>
            <a:r>
              <a:rPr lang="pt-PT" sz="1100" dirty="0" smtClean="0"/>
              <a:t> </a:t>
            </a:r>
            <a:r>
              <a:rPr lang="pt-PT" sz="1100" dirty="0" err="1" smtClean="0"/>
              <a:t>been</a:t>
            </a:r>
            <a:r>
              <a:rPr lang="pt-PT" sz="1100" dirty="0" smtClean="0"/>
              <a:t> </a:t>
            </a:r>
            <a:r>
              <a:rPr lang="pt-PT" sz="1100" dirty="0" err="1" smtClean="0"/>
              <a:t>publishing</a:t>
            </a:r>
            <a:r>
              <a:rPr lang="pt-PT" sz="1100" dirty="0" smtClean="0"/>
              <a:t> </a:t>
            </a:r>
            <a:r>
              <a:rPr lang="pt-PT" sz="1100" dirty="0" err="1" smtClean="0"/>
              <a:t>the</a:t>
            </a:r>
            <a:r>
              <a:rPr lang="pt-PT" sz="1100" dirty="0" smtClean="0"/>
              <a:t> </a:t>
            </a:r>
            <a:r>
              <a:rPr lang="pt-PT" sz="1100" dirty="0" err="1" smtClean="0"/>
              <a:t>list</a:t>
            </a:r>
            <a:r>
              <a:rPr lang="pt-PT" sz="1100" dirty="0" smtClean="0"/>
              <a:t> </a:t>
            </a:r>
            <a:r>
              <a:rPr lang="pt-PT" sz="1100" dirty="0" err="1" smtClean="0"/>
              <a:t>of</a:t>
            </a:r>
            <a:r>
              <a:rPr lang="pt-PT" sz="1100" dirty="0" smtClean="0"/>
              <a:t> </a:t>
            </a:r>
            <a:r>
              <a:rPr lang="pt-PT" sz="1100" dirty="0" err="1" smtClean="0"/>
              <a:t>The</a:t>
            </a:r>
            <a:r>
              <a:rPr lang="pt-PT" sz="1100" dirty="0" smtClean="0"/>
              <a:t> </a:t>
            </a:r>
            <a:r>
              <a:rPr lang="pt-PT" sz="1100" dirty="0" err="1" smtClean="0"/>
              <a:t>World's</a:t>
            </a:r>
            <a:r>
              <a:rPr lang="pt-PT" sz="1100" dirty="0" smtClean="0"/>
              <a:t> </a:t>
            </a:r>
            <a:r>
              <a:rPr lang="pt-PT" sz="1100" dirty="0" err="1" smtClean="0"/>
              <a:t>Most</a:t>
            </a:r>
            <a:r>
              <a:rPr lang="pt-PT" sz="1100" dirty="0" smtClean="0"/>
              <a:t> </a:t>
            </a:r>
            <a:r>
              <a:rPr lang="pt-PT" sz="1100" dirty="0" err="1" smtClean="0"/>
              <a:t>Powerful</a:t>
            </a:r>
            <a:r>
              <a:rPr lang="pt-PT" sz="1100" dirty="0" smtClean="0"/>
              <a:t> </a:t>
            </a:r>
            <a:r>
              <a:rPr lang="pt-PT" sz="1100" dirty="0" err="1" smtClean="0"/>
              <a:t>People</a:t>
            </a:r>
            <a:r>
              <a:rPr lang="pt-PT" sz="1100" dirty="0" smtClean="0"/>
              <a:t> </a:t>
            </a:r>
            <a:r>
              <a:rPr lang="pt-PT" sz="1100" dirty="0" err="1" smtClean="0"/>
              <a:t>since</a:t>
            </a:r>
            <a:r>
              <a:rPr lang="pt-PT" sz="1100" dirty="0" smtClean="0"/>
              <a:t> 2009. </a:t>
            </a:r>
            <a:r>
              <a:rPr lang="pt-PT" sz="1100" dirty="0" err="1" smtClean="0"/>
              <a:t>The</a:t>
            </a:r>
            <a:r>
              <a:rPr lang="pt-PT" sz="1100" dirty="0" smtClean="0"/>
              <a:t> </a:t>
            </a:r>
            <a:r>
              <a:rPr lang="pt-PT" sz="1100" dirty="0" err="1" smtClean="0"/>
              <a:t>number</a:t>
            </a:r>
            <a:r>
              <a:rPr lang="pt-PT" sz="1100" dirty="0" smtClean="0"/>
              <a:t> </a:t>
            </a:r>
            <a:r>
              <a:rPr lang="pt-PT" sz="1100" dirty="0" err="1" smtClean="0"/>
              <a:t>of</a:t>
            </a:r>
            <a:r>
              <a:rPr lang="pt-PT" sz="1100" dirty="0" smtClean="0"/>
              <a:t> </a:t>
            </a:r>
            <a:r>
              <a:rPr lang="pt-PT" sz="1100" dirty="0" err="1" smtClean="0"/>
              <a:t>people</a:t>
            </a:r>
            <a:r>
              <a:rPr lang="pt-PT" sz="1100" dirty="0" smtClean="0"/>
              <a:t> in </a:t>
            </a:r>
            <a:r>
              <a:rPr lang="pt-PT" sz="1100" dirty="0" err="1" smtClean="0"/>
              <a:t>the</a:t>
            </a:r>
            <a:r>
              <a:rPr lang="pt-PT" sz="1100" dirty="0" smtClean="0"/>
              <a:t> </a:t>
            </a:r>
            <a:r>
              <a:rPr lang="pt-PT" sz="1100" dirty="0" err="1" smtClean="0"/>
              <a:t>list</a:t>
            </a:r>
            <a:r>
              <a:rPr lang="pt-PT" sz="1100" dirty="0" smtClean="0"/>
              <a:t> </a:t>
            </a:r>
            <a:r>
              <a:rPr lang="pt-PT" sz="1100" dirty="0" err="1" smtClean="0"/>
              <a:t>is</a:t>
            </a:r>
            <a:r>
              <a:rPr lang="pt-PT" sz="1100" dirty="0" smtClean="0"/>
              <a:t> </a:t>
            </a:r>
            <a:r>
              <a:rPr lang="pt-PT" sz="1100" dirty="0" err="1" smtClean="0"/>
              <a:t>proportional</a:t>
            </a:r>
            <a:r>
              <a:rPr lang="pt-PT" sz="1100" dirty="0" smtClean="0"/>
              <a:t> to </a:t>
            </a:r>
            <a:r>
              <a:rPr lang="pt-PT" sz="1100" dirty="0" err="1" smtClean="0"/>
              <a:t>the</a:t>
            </a:r>
            <a:r>
              <a:rPr lang="pt-PT" sz="1100" dirty="0" smtClean="0"/>
              <a:t> global </a:t>
            </a:r>
            <a:r>
              <a:rPr lang="pt-PT" sz="1100" dirty="0" err="1" smtClean="0"/>
              <a:t>population</a:t>
            </a:r>
            <a:r>
              <a:rPr lang="pt-PT" sz="1100" dirty="0" smtClean="0"/>
              <a:t> </a:t>
            </a:r>
            <a:r>
              <a:rPr lang="pt-PT" sz="1100" dirty="0" err="1" smtClean="0"/>
              <a:t>with</a:t>
            </a:r>
            <a:r>
              <a:rPr lang="pt-PT" sz="1100" dirty="0" smtClean="0"/>
              <a:t> </a:t>
            </a:r>
            <a:r>
              <a:rPr lang="pt-PT" sz="1100" dirty="0" err="1" smtClean="0"/>
              <a:t>the</a:t>
            </a:r>
            <a:r>
              <a:rPr lang="pt-PT" sz="1100" dirty="0" smtClean="0"/>
              <a:t> ratio </a:t>
            </a:r>
            <a:r>
              <a:rPr lang="pt-PT" sz="1100" dirty="0" err="1" smtClean="0"/>
              <a:t>being</a:t>
            </a:r>
            <a:r>
              <a:rPr lang="pt-PT" sz="1100" dirty="0" smtClean="0"/>
              <a:t> </a:t>
            </a:r>
            <a:r>
              <a:rPr lang="pt-PT" sz="1100" dirty="0" err="1" smtClean="0"/>
              <a:t>one</a:t>
            </a:r>
            <a:r>
              <a:rPr lang="pt-PT" sz="1100" dirty="0" smtClean="0"/>
              <a:t> </a:t>
            </a:r>
            <a:r>
              <a:rPr lang="pt-PT" sz="1100" dirty="0" err="1" smtClean="0"/>
              <a:t>slot</a:t>
            </a:r>
            <a:r>
              <a:rPr lang="pt-PT" sz="1100" dirty="0" smtClean="0"/>
              <a:t> for </a:t>
            </a:r>
            <a:r>
              <a:rPr lang="pt-PT" sz="1100" dirty="0" err="1" smtClean="0"/>
              <a:t>every</a:t>
            </a:r>
            <a:r>
              <a:rPr lang="pt-PT" sz="1100" dirty="0" smtClean="0"/>
              <a:t> 100 </a:t>
            </a:r>
            <a:r>
              <a:rPr lang="pt-PT" sz="1100" dirty="0" err="1" smtClean="0"/>
              <a:t>million</a:t>
            </a:r>
            <a:r>
              <a:rPr lang="pt-PT" sz="1100" dirty="0" smtClean="0"/>
              <a:t> </a:t>
            </a:r>
            <a:r>
              <a:rPr lang="pt-PT" sz="1100" dirty="0" err="1" smtClean="0"/>
              <a:t>people</a:t>
            </a:r>
            <a:r>
              <a:rPr lang="pt-PT" sz="1100" dirty="0" smtClean="0"/>
              <a:t> </a:t>
            </a:r>
            <a:r>
              <a:rPr lang="pt-PT" sz="1100" dirty="0" err="1" smtClean="0"/>
              <a:t>on</a:t>
            </a:r>
            <a:r>
              <a:rPr lang="pt-PT" sz="1100" dirty="0" smtClean="0"/>
              <a:t> </a:t>
            </a:r>
            <a:r>
              <a:rPr lang="pt-PT" sz="1100" dirty="0" err="1" smtClean="0"/>
              <a:t>Earth</a:t>
            </a:r>
            <a:r>
              <a:rPr lang="pt-PT" sz="1100" dirty="0" smtClean="0"/>
              <a:t>. </a:t>
            </a:r>
            <a:r>
              <a:rPr lang="pt-PT" sz="1100" dirty="0" err="1" smtClean="0"/>
              <a:t>When</a:t>
            </a:r>
            <a:r>
              <a:rPr lang="pt-PT" sz="1100" dirty="0" smtClean="0"/>
              <a:t> </a:t>
            </a:r>
            <a:r>
              <a:rPr lang="pt-PT" sz="1100" dirty="0" err="1" smtClean="0"/>
              <a:t>the</a:t>
            </a:r>
            <a:r>
              <a:rPr lang="pt-PT" sz="1100" dirty="0" smtClean="0"/>
              <a:t> </a:t>
            </a:r>
            <a:r>
              <a:rPr lang="pt-PT" sz="1100" dirty="0" err="1" smtClean="0"/>
              <a:t>list</a:t>
            </a:r>
            <a:r>
              <a:rPr lang="pt-PT" sz="1100" dirty="0" smtClean="0"/>
              <a:t> </a:t>
            </a:r>
            <a:r>
              <a:rPr lang="pt-PT" sz="1100" dirty="0" err="1" smtClean="0"/>
              <a:t>started</a:t>
            </a:r>
            <a:r>
              <a:rPr lang="pt-PT" sz="1100" dirty="0" smtClean="0"/>
              <a:t> in 2009, </a:t>
            </a:r>
            <a:r>
              <a:rPr lang="pt-PT" sz="1100" dirty="0" err="1" smtClean="0"/>
              <a:t>there</a:t>
            </a:r>
            <a:r>
              <a:rPr lang="pt-PT" sz="1100" dirty="0" smtClean="0"/>
              <a:t> </a:t>
            </a:r>
            <a:r>
              <a:rPr lang="pt-PT" sz="1100" dirty="0" err="1" smtClean="0"/>
              <a:t>were</a:t>
            </a:r>
            <a:r>
              <a:rPr lang="pt-PT" sz="1100" dirty="0" smtClean="0"/>
              <a:t> 67 </a:t>
            </a:r>
            <a:r>
              <a:rPr lang="pt-PT" sz="1100" dirty="0" err="1" smtClean="0"/>
              <a:t>people</a:t>
            </a:r>
            <a:r>
              <a:rPr lang="pt-PT" sz="1100" dirty="0" smtClean="0"/>
              <a:t> </a:t>
            </a:r>
            <a:r>
              <a:rPr lang="pt-PT" sz="1100" dirty="0" err="1" smtClean="0"/>
              <a:t>on</a:t>
            </a:r>
            <a:r>
              <a:rPr lang="pt-PT" sz="1100" dirty="0" smtClean="0"/>
              <a:t> </a:t>
            </a:r>
            <a:r>
              <a:rPr lang="pt-PT" sz="1100" dirty="0" err="1" smtClean="0"/>
              <a:t>the</a:t>
            </a:r>
            <a:r>
              <a:rPr lang="pt-PT" sz="1100" dirty="0" smtClean="0"/>
              <a:t> </a:t>
            </a:r>
            <a:r>
              <a:rPr lang="pt-PT" sz="1100" dirty="0" err="1" smtClean="0"/>
              <a:t>list</a:t>
            </a:r>
            <a:r>
              <a:rPr lang="pt-PT" sz="1100" dirty="0" smtClean="0"/>
              <a:t> </a:t>
            </a:r>
            <a:r>
              <a:rPr lang="pt-PT" sz="1100" dirty="0" err="1" smtClean="0"/>
              <a:t>and</a:t>
            </a:r>
            <a:r>
              <a:rPr lang="pt-PT" sz="1100" dirty="0" smtClean="0"/>
              <a:t> </a:t>
            </a:r>
            <a:r>
              <a:rPr lang="pt-PT" sz="1100" dirty="0" err="1" smtClean="0"/>
              <a:t>the</a:t>
            </a:r>
            <a:r>
              <a:rPr lang="pt-PT" sz="1100" dirty="0" smtClean="0"/>
              <a:t> </a:t>
            </a:r>
            <a:r>
              <a:rPr lang="pt-PT" sz="1100" dirty="0" err="1" smtClean="0"/>
              <a:t>latest</a:t>
            </a:r>
            <a:r>
              <a:rPr lang="pt-PT" sz="1100" dirty="0" smtClean="0"/>
              <a:t> </a:t>
            </a:r>
            <a:r>
              <a:rPr lang="pt-PT" sz="1100" dirty="0" err="1" smtClean="0"/>
              <a:t>list</a:t>
            </a:r>
            <a:r>
              <a:rPr lang="pt-PT" sz="1100" dirty="0" smtClean="0"/>
              <a:t> </a:t>
            </a:r>
            <a:r>
              <a:rPr lang="pt-PT" sz="1100" dirty="0" err="1" smtClean="0"/>
              <a:t>from</a:t>
            </a:r>
            <a:r>
              <a:rPr lang="pt-PT" sz="1100" dirty="0" smtClean="0"/>
              <a:t> </a:t>
            </a:r>
            <a:r>
              <a:rPr lang="pt-PT" sz="1100" dirty="0" err="1" smtClean="0"/>
              <a:t>year</a:t>
            </a:r>
            <a:r>
              <a:rPr lang="pt-PT" sz="1100" dirty="0" smtClean="0"/>
              <a:t> </a:t>
            </a:r>
            <a:r>
              <a:rPr lang="pt-PT" sz="1100" dirty="0" smtClean="0">
                <a:hlinkClick r:id="rId3"/>
              </a:rPr>
              <a:t>2014 had 72 people. According for </a:t>
            </a:r>
            <a:r>
              <a:rPr lang="pt-PT" sz="1100" dirty="0" smtClean="0">
                <a:hlinkClick r:id="rId4"/>
              </a:rPr>
              <a:t>Forbes, the list is calculated based on the person’s influence over lots of other people (e.g. Pope Francis, Wal-Mart CEO, Doug McMillon), financial resources controlled by the people (e.g. GDP, market capitalization, profits, assets, revenues and net worth), power in multiple spheres (e.g. Bill Gates), active use of power by the people (e.g. Vladimir Putin).</a:t>
            </a:r>
          </a:p>
          <a:p>
            <a:pPr>
              <a:lnSpc>
                <a:spcPct val="150000"/>
              </a:lnSpc>
            </a:pPr>
            <a:endParaRPr lang="pt-PT" sz="1100" dirty="0" smtClean="0">
              <a:hlinkClick r:id="rId4"/>
            </a:endParaRPr>
          </a:p>
          <a:p>
            <a:pPr>
              <a:lnSpc>
                <a:spcPct val="150000"/>
              </a:lnSpc>
            </a:pPr>
            <a:r>
              <a:rPr lang="pt-PT" sz="1100" dirty="0" err="1" smtClean="0"/>
              <a:t>While</a:t>
            </a:r>
            <a:r>
              <a:rPr lang="pt-PT" sz="1100" dirty="0" smtClean="0"/>
              <a:t> </a:t>
            </a:r>
            <a:r>
              <a:rPr lang="pt-PT" sz="1100" dirty="0" err="1" smtClean="0"/>
              <a:t>this</a:t>
            </a:r>
            <a:r>
              <a:rPr lang="pt-PT" sz="1100" dirty="0" smtClean="0"/>
              <a:t> </a:t>
            </a:r>
            <a:r>
              <a:rPr lang="pt-PT" sz="1100" dirty="0" err="1" smtClean="0"/>
              <a:t>list</a:t>
            </a:r>
            <a:r>
              <a:rPr lang="pt-PT" sz="1100" dirty="0" smtClean="0"/>
              <a:t> </a:t>
            </a:r>
            <a:r>
              <a:rPr lang="pt-PT" sz="1100" dirty="0" err="1" smtClean="0"/>
              <a:t>gives</a:t>
            </a:r>
            <a:r>
              <a:rPr lang="pt-PT" sz="1100" dirty="0" smtClean="0"/>
              <a:t> a </a:t>
            </a:r>
            <a:r>
              <a:rPr lang="pt-PT" sz="1100" dirty="0" err="1" smtClean="0"/>
              <a:t>snapshot</a:t>
            </a:r>
            <a:r>
              <a:rPr lang="pt-PT" sz="1100" dirty="0" smtClean="0"/>
              <a:t> </a:t>
            </a:r>
            <a:r>
              <a:rPr lang="pt-PT" sz="1100" dirty="0" err="1" smtClean="0"/>
              <a:t>of</a:t>
            </a:r>
            <a:r>
              <a:rPr lang="pt-PT" sz="1100" dirty="0" smtClean="0"/>
              <a:t> global ranking, </a:t>
            </a:r>
            <a:r>
              <a:rPr lang="pt-PT" sz="1100" dirty="0" err="1" smtClean="0"/>
              <a:t>it</a:t>
            </a:r>
            <a:r>
              <a:rPr lang="pt-PT" sz="1100" dirty="0" smtClean="0"/>
              <a:t> does </a:t>
            </a:r>
            <a:r>
              <a:rPr lang="pt-PT" sz="1100" dirty="0" err="1" smtClean="0"/>
              <a:t>not</a:t>
            </a:r>
            <a:r>
              <a:rPr lang="pt-PT" sz="1100" dirty="0" smtClean="0"/>
              <a:t> </a:t>
            </a:r>
            <a:r>
              <a:rPr lang="pt-PT" sz="1100" dirty="0" err="1" smtClean="0"/>
              <a:t>reveal</a:t>
            </a:r>
            <a:r>
              <a:rPr lang="pt-PT" sz="1100" dirty="0" smtClean="0"/>
              <a:t> </a:t>
            </a:r>
            <a:r>
              <a:rPr lang="pt-PT" sz="1100" dirty="0" err="1" smtClean="0"/>
              <a:t>information</a:t>
            </a:r>
            <a:r>
              <a:rPr lang="pt-PT" sz="1100" dirty="0" smtClean="0"/>
              <a:t> </a:t>
            </a:r>
            <a:r>
              <a:rPr lang="pt-PT" sz="1100" dirty="0" err="1" smtClean="0"/>
              <a:t>about</a:t>
            </a:r>
            <a:r>
              <a:rPr lang="pt-PT" sz="1100" dirty="0" smtClean="0"/>
              <a:t> </a:t>
            </a:r>
            <a:r>
              <a:rPr lang="pt-PT" sz="1100" dirty="0" err="1" smtClean="0"/>
              <a:t>past</a:t>
            </a:r>
            <a:r>
              <a:rPr lang="pt-PT" sz="1100" dirty="0" smtClean="0"/>
              <a:t> </a:t>
            </a:r>
            <a:r>
              <a:rPr lang="pt-PT" sz="1100" dirty="0" err="1" smtClean="0"/>
              <a:t>and</a:t>
            </a:r>
            <a:r>
              <a:rPr lang="pt-PT" sz="1100" dirty="0" smtClean="0"/>
              <a:t> </a:t>
            </a:r>
            <a:r>
              <a:rPr lang="pt-PT" sz="1100" dirty="0" err="1" smtClean="0"/>
              <a:t>present</a:t>
            </a:r>
            <a:r>
              <a:rPr lang="pt-PT" sz="1100" dirty="0" smtClean="0"/>
              <a:t> network </a:t>
            </a:r>
            <a:r>
              <a:rPr lang="pt-PT" sz="1100" dirty="0" err="1" smtClean="0"/>
              <a:t>connections</a:t>
            </a:r>
            <a:r>
              <a:rPr lang="pt-PT" sz="1100" dirty="0" smtClean="0"/>
              <a:t> </a:t>
            </a:r>
            <a:r>
              <a:rPr lang="pt-PT" sz="1100" dirty="0" err="1" smtClean="0"/>
              <a:t>and</a:t>
            </a:r>
            <a:r>
              <a:rPr lang="pt-PT" sz="1100" dirty="0" smtClean="0"/>
              <a:t> </a:t>
            </a:r>
            <a:r>
              <a:rPr lang="pt-PT" sz="1100" dirty="0" err="1" smtClean="0"/>
              <a:t>inter-linkages</a:t>
            </a:r>
            <a:r>
              <a:rPr lang="pt-PT" sz="1100" dirty="0" smtClean="0"/>
              <a:t> </a:t>
            </a:r>
            <a:r>
              <a:rPr lang="pt-PT" sz="1100" dirty="0" err="1" smtClean="0"/>
              <a:t>between</a:t>
            </a:r>
            <a:r>
              <a:rPr lang="pt-PT" sz="1100" dirty="0" smtClean="0"/>
              <a:t> </a:t>
            </a:r>
            <a:r>
              <a:rPr lang="pt-PT" sz="1100" dirty="0" err="1" smtClean="0"/>
              <a:t>people</a:t>
            </a:r>
            <a:r>
              <a:rPr lang="pt-PT" sz="1100" dirty="0" smtClean="0"/>
              <a:t> </a:t>
            </a:r>
            <a:r>
              <a:rPr lang="pt-PT" sz="1100" dirty="0" err="1" smtClean="0"/>
              <a:t>and</a:t>
            </a:r>
            <a:r>
              <a:rPr lang="pt-PT" sz="1100" dirty="0" smtClean="0"/>
              <a:t> </a:t>
            </a:r>
            <a:r>
              <a:rPr lang="pt-PT" sz="1100" dirty="0" err="1" smtClean="0"/>
              <a:t>organisations</a:t>
            </a:r>
            <a:r>
              <a:rPr lang="pt-PT" sz="1100" dirty="0" smtClean="0"/>
              <a:t>, </a:t>
            </a:r>
            <a:r>
              <a:rPr lang="pt-PT" sz="1100" dirty="0" err="1" smtClean="0"/>
              <a:t>the</a:t>
            </a:r>
            <a:r>
              <a:rPr lang="pt-PT" sz="1100" dirty="0" smtClean="0"/>
              <a:t> spread </a:t>
            </a:r>
            <a:r>
              <a:rPr lang="pt-PT" sz="1100" dirty="0" err="1" smtClean="0"/>
              <a:t>of</a:t>
            </a:r>
            <a:r>
              <a:rPr lang="pt-PT" sz="1100" dirty="0" smtClean="0"/>
              <a:t> </a:t>
            </a:r>
            <a:r>
              <a:rPr lang="pt-PT" sz="1100" dirty="0" err="1" smtClean="0"/>
              <a:t>power</a:t>
            </a:r>
            <a:r>
              <a:rPr lang="pt-PT" sz="1100" dirty="0" smtClean="0"/>
              <a:t> </a:t>
            </a:r>
            <a:r>
              <a:rPr lang="pt-PT" sz="1100" dirty="0" err="1" smtClean="0"/>
              <a:t>across</a:t>
            </a:r>
            <a:r>
              <a:rPr lang="pt-PT" sz="1100" dirty="0" smtClean="0"/>
              <a:t> </a:t>
            </a:r>
            <a:r>
              <a:rPr lang="pt-PT" sz="1100" dirty="0" err="1" smtClean="0"/>
              <a:t>the</a:t>
            </a:r>
            <a:r>
              <a:rPr lang="pt-PT" sz="1100" dirty="0" smtClean="0"/>
              <a:t> network, </a:t>
            </a:r>
            <a:r>
              <a:rPr lang="pt-PT" sz="1100" dirty="0" err="1" smtClean="0"/>
              <a:t>information</a:t>
            </a:r>
            <a:r>
              <a:rPr lang="pt-PT" sz="1100" dirty="0" smtClean="0"/>
              <a:t> </a:t>
            </a:r>
            <a:r>
              <a:rPr lang="pt-PT" sz="1100" dirty="0" err="1" smtClean="0"/>
              <a:t>about</a:t>
            </a:r>
            <a:r>
              <a:rPr lang="pt-PT" sz="1100" dirty="0" smtClean="0"/>
              <a:t> </a:t>
            </a:r>
            <a:r>
              <a:rPr lang="pt-PT" sz="1100" dirty="0" err="1" smtClean="0"/>
              <a:t>key</a:t>
            </a:r>
            <a:r>
              <a:rPr lang="pt-PT" sz="1100" dirty="0" smtClean="0"/>
              <a:t> </a:t>
            </a:r>
            <a:r>
              <a:rPr lang="pt-PT" sz="1100" dirty="0" err="1" smtClean="0"/>
              <a:t>entities</a:t>
            </a:r>
            <a:r>
              <a:rPr lang="pt-PT" sz="1100" dirty="0" smtClean="0"/>
              <a:t> </a:t>
            </a:r>
            <a:r>
              <a:rPr lang="pt-PT" sz="1100" dirty="0" err="1" smtClean="0"/>
              <a:t>who</a:t>
            </a:r>
            <a:r>
              <a:rPr lang="pt-PT" sz="1100" dirty="0" smtClean="0"/>
              <a:t> </a:t>
            </a:r>
            <a:r>
              <a:rPr lang="pt-PT" sz="1100" dirty="0" err="1" smtClean="0"/>
              <a:t>act</a:t>
            </a:r>
            <a:r>
              <a:rPr lang="pt-PT" sz="1100" dirty="0" smtClean="0"/>
              <a:t> as network </a:t>
            </a:r>
            <a:r>
              <a:rPr lang="pt-PT" sz="1100" dirty="0" err="1" smtClean="0"/>
              <a:t>intermediaries</a:t>
            </a:r>
            <a:r>
              <a:rPr lang="pt-PT" sz="1100" dirty="0" smtClean="0"/>
              <a:t> for </a:t>
            </a:r>
            <a:r>
              <a:rPr lang="pt-PT" sz="1100" dirty="0" err="1" smtClean="0"/>
              <a:t>power</a:t>
            </a:r>
            <a:r>
              <a:rPr lang="pt-PT" sz="1100" dirty="0" smtClean="0"/>
              <a:t> </a:t>
            </a:r>
            <a:r>
              <a:rPr lang="pt-PT" sz="1100" dirty="0" err="1" smtClean="0"/>
              <a:t>and</a:t>
            </a:r>
            <a:r>
              <a:rPr lang="pt-PT" sz="1100" dirty="0" smtClean="0"/>
              <a:t> </a:t>
            </a:r>
            <a:r>
              <a:rPr lang="pt-PT" sz="1100" dirty="0" err="1" smtClean="0"/>
              <a:t>which</a:t>
            </a:r>
            <a:r>
              <a:rPr lang="pt-PT" sz="1100" dirty="0" smtClean="0"/>
              <a:t> cluster </a:t>
            </a:r>
            <a:r>
              <a:rPr lang="pt-PT" sz="1100" dirty="0" err="1" smtClean="0"/>
              <a:t>of</a:t>
            </a:r>
            <a:r>
              <a:rPr lang="pt-PT" sz="1100" dirty="0" smtClean="0"/>
              <a:t> </a:t>
            </a:r>
            <a:r>
              <a:rPr lang="pt-PT" sz="1100" dirty="0" err="1" smtClean="0"/>
              <a:t>entities</a:t>
            </a:r>
            <a:r>
              <a:rPr lang="pt-PT" sz="1100" dirty="0" smtClean="0"/>
              <a:t> are </a:t>
            </a:r>
            <a:r>
              <a:rPr lang="pt-PT" sz="1100" dirty="0" err="1" smtClean="0"/>
              <a:t>most</a:t>
            </a:r>
            <a:r>
              <a:rPr lang="pt-PT" sz="1100" dirty="0" smtClean="0"/>
              <a:t> </a:t>
            </a:r>
            <a:r>
              <a:rPr lang="pt-PT" sz="1100" dirty="0" err="1" smtClean="0"/>
              <a:t>prominent</a:t>
            </a:r>
            <a:r>
              <a:rPr lang="pt-PT" sz="1100" dirty="0" smtClean="0"/>
              <a:t> in </a:t>
            </a:r>
            <a:r>
              <a:rPr lang="pt-PT" sz="1100" dirty="0" err="1" smtClean="0"/>
              <a:t>this</a:t>
            </a:r>
            <a:r>
              <a:rPr lang="pt-PT" sz="1100" dirty="0" smtClean="0"/>
              <a:t> global </a:t>
            </a:r>
            <a:r>
              <a:rPr lang="pt-PT" sz="1100" dirty="0" err="1" smtClean="0"/>
              <a:t>power</a:t>
            </a:r>
            <a:r>
              <a:rPr lang="pt-PT" sz="1100" dirty="0" smtClean="0"/>
              <a:t> </a:t>
            </a:r>
            <a:r>
              <a:rPr lang="pt-PT" sz="1100" dirty="0" err="1" smtClean="0"/>
              <a:t>structure</a:t>
            </a:r>
            <a:r>
              <a:rPr lang="pt-PT" sz="1100" dirty="0" smtClean="0">
                <a:hlinkClick r:id="rId5"/>
              </a:rPr>
              <a:t>. LittleSis has information of the global rich and powerful such as past and present organizational affiliations (employment, directorships, memberships, alumni networks), donations (political contributions, grants), social connections (family ties, mentorships, friendships), professional connections (partnerships, supervisory relationships), services/contracts (legal representation, government contracts, lobbying services) etc.</a:t>
            </a:r>
          </a:p>
          <a:p>
            <a:pPr>
              <a:lnSpc>
                <a:spcPct val="150000"/>
              </a:lnSpc>
            </a:pPr>
            <a:endParaRPr lang="pt-PT" sz="1100" dirty="0" smtClean="0">
              <a:hlinkClick r:id="rId5"/>
            </a:endParaRPr>
          </a:p>
          <a:p>
            <a:pPr>
              <a:lnSpc>
                <a:spcPct val="150000"/>
              </a:lnSpc>
            </a:pPr>
            <a:r>
              <a:rPr lang="pt-PT" sz="1100" dirty="0" smtClean="0"/>
              <a:t>A network </a:t>
            </a:r>
            <a:r>
              <a:rPr lang="pt-PT" sz="1100" dirty="0" err="1" smtClean="0"/>
              <a:t>of</a:t>
            </a:r>
            <a:r>
              <a:rPr lang="pt-PT" sz="1100" dirty="0" smtClean="0"/>
              <a:t> 72 </a:t>
            </a:r>
            <a:r>
              <a:rPr lang="pt-PT" sz="1100" dirty="0" err="1" smtClean="0"/>
              <a:t>most</a:t>
            </a:r>
            <a:r>
              <a:rPr lang="pt-PT" sz="1100" dirty="0" smtClean="0"/>
              <a:t> </a:t>
            </a:r>
            <a:r>
              <a:rPr lang="pt-PT" sz="1100" dirty="0" err="1" smtClean="0"/>
              <a:t>powerful</a:t>
            </a:r>
            <a:r>
              <a:rPr lang="pt-PT" sz="1100" dirty="0" smtClean="0"/>
              <a:t> </a:t>
            </a:r>
            <a:r>
              <a:rPr lang="pt-PT" sz="1100" dirty="0" err="1" smtClean="0"/>
              <a:t>people</a:t>
            </a:r>
            <a:r>
              <a:rPr lang="pt-PT" sz="1100" dirty="0" smtClean="0"/>
              <a:t> </a:t>
            </a:r>
            <a:r>
              <a:rPr lang="pt-PT" sz="1100" dirty="0" err="1" smtClean="0"/>
              <a:t>from</a:t>
            </a:r>
            <a:r>
              <a:rPr lang="pt-PT" sz="1100" dirty="0" smtClean="0"/>
              <a:t> </a:t>
            </a:r>
            <a:r>
              <a:rPr lang="pt-PT" sz="1100" dirty="0" err="1" smtClean="0"/>
              <a:t>the</a:t>
            </a:r>
            <a:r>
              <a:rPr lang="pt-PT" sz="1100" dirty="0" smtClean="0"/>
              <a:t> </a:t>
            </a:r>
            <a:r>
              <a:rPr lang="pt-PT" sz="1100" dirty="0" err="1" smtClean="0"/>
              <a:t>Forbes</a:t>
            </a:r>
            <a:r>
              <a:rPr lang="pt-PT" sz="1100" dirty="0" smtClean="0"/>
              <a:t> magazine 2014 </a:t>
            </a:r>
            <a:r>
              <a:rPr lang="pt-PT" sz="1100" dirty="0" err="1" smtClean="0"/>
              <a:t>list</a:t>
            </a:r>
            <a:r>
              <a:rPr lang="pt-PT" sz="1100" dirty="0" smtClean="0"/>
              <a:t> </a:t>
            </a:r>
            <a:r>
              <a:rPr lang="pt-PT" sz="1100" dirty="0" err="1" smtClean="0"/>
              <a:t>and</a:t>
            </a:r>
            <a:r>
              <a:rPr lang="pt-PT" sz="1100" dirty="0" smtClean="0"/>
              <a:t> </a:t>
            </a:r>
            <a:r>
              <a:rPr lang="pt-PT" sz="1100" dirty="0" err="1" smtClean="0"/>
              <a:t>their</a:t>
            </a:r>
            <a:r>
              <a:rPr lang="pt-PT" sz="1100" dirty="0" smtClean="0"/>
              <a:t> </a:t>
            </a:r>
            <a:r>
              <a:rPr lang="pt-PT" sz="1100" dirty="0" err="1" smtClean="0"/>
              <a:t>connections</a:t>
            </a:r>
            <a:r>
              <a:rPr lang="pt-PT" sz="1100" dirty="0" smtClean="0"/>
              <a:t> as a </a:t>
            </a:r>
            <a:r>
              <a:rPr lang="pt-PT" sz="1100" dirty="0" err="1" smtClean="0"/>
              <a:t>weighted</a:t>
            </a:r>
            <a:r>
              <a:rPr lang="pt-PT" sz="1100" dirty="0" smtClean="0"/>
              <a:t> </a:t>
            </a:r>
            <a:r>
              <a:rPr lang="pt-PT" sz="1100" dirty="0" err="1" smtClean="0"/>
              <a:t>undirected</a:t>
            </a:r>
            <a:r>
              <a:rPr lang="pt-PT" sz="1100" dirty="0" smtClean="0"/>
              <a:t> </a:t>
            </a:r>
            <a:r>
              <a:rPr lang="pt-PT" sz="1100" dirty="0" err="1" smtClean="0"/>
              <a:t>static</a:t>
            </a:r>
            <a:r>
              <a:rPr lang="pt-PT" sz="1100" dirty="0" smtClean="0"/>
              <a:t> </a:t>
            </a:r>
            <a:r>
              <a:rPr lang="pt-PT" sz="1100" dirty="0" err="1" smtClean="0"/>
              <a:t>multi-mode</a:t>
            </a:r>
            <a:r>
              <a:rPr lang="pt-PT" sz="1100" dirty="0" smtClean="0"/>
              <a:t> network (</a:t>
            </a:r>
            <a:r>
              <a:rPr lang="pt-PT" sz="1100" dirty="0" err="1" smtClean="0"/>
              <a:t>weighted</a:t>
            </a:r>
            <a:r>
              <a:rPr lang="pt-PT" sz="1100" dirty="0" smtClean="0"/>
              <a:t> </a:t>
            </a:r>
            <a:r>
              <a:rPr lang="pt-PT" sz="1100" dirty="0" err="1" smtClean="0"/>
              <a:t>by</a:t>
            </a:r>
            <a:r>
              <a:rPr lang="pt-PT" sz="1100" dirty="0" smtClean="0"/>
              <a:t> </a:t>
            </a:r>
            <a:r>
              <a:rPr lang="pt-PT" sz="1100" dirty="0" err="1" smtClean="0"/>
              <a:t>number</a:t>
            </a:r>
            <a:r>
              <a:rPr lang="pt-PT" sz="1100" dirty="0" smtClean="0"/>
              <a:t> </a:t>
            </a:r>
            <a:r>
              <a:rPr lang="pt-PT" sz="1100" dirty="0" err="1" smtClean="0"/>
              <a:t>of</a:t>
            </a:r>
            <a:r>
              <a:rPr lang="pt-PT" sz="1100" dirty="0" smtClean="0"/>
              <a:t> network </a:t>
            </a:r>
            <a:r>
              <a:rPr lang="pt-PT" sz="1100" dirty="0" err="1" smtClean="0"/>
              <a:t>connections</a:t>
            </a:r>
            <a:r>
              <a:rPr lang="pt-PT" sz="1100" dirty="0" smtClean="0"/>
              <a:t>). </a:t>
            </a:r>
            <a:r>
              <a:rPr lang="pt-PT" sz="1100" dirty="0" err="1" smtClean="0"/>
              <a:t>The</a:t>
            </a:r>
            <a:r>
              <a:rPr lang="pt-PT" sz="1100" dirty="0" smtClean="0"/>
              <a:t> network </a:t>
            </a:r>
            <a:r>
              <a:rPr lang="pt-PT" sz="1100" dirty="0" err="1" smtClean="0"/>
              <a:t>graph</a:t>
            </a:r>
            <a:r>
              <a:rPr lang="pt-PT" sz="1100" dirty="0" smtClean="0"/>
              <a:t> shows </a:t>
            </a:r>
            <a:r>
              <a:rPr lang="pt-PT" sz="1100" dirty="0" err="1" smtClean="0"/>
              <a:t>the</a:t>
            </a:r>
            <a:r>
              <a:rPr lang="pt-PT" sz="1100" dirty="0" smtClean="0"/>
              <a:t> </a:t>
            </a:r>
            <a:r>
              <a:rPr lang="pt-PT" sz="1100" dirty="0" err="1" smtClean="0"/>
              <a:t>current</a:t>
            </a:r>
            <a:r>
              <a:rPr lang="pt-PT" sz="1100" dirty="0" smtClean="0"/>
              <a:t> </a:t>
            </a:r>
            <a:r>
              <a:rPr lang="pt-PT" sz="1100" dirty="0" err="1" smtClean="0"/>
              <a:t>and</a:t>
            </a:r>
            <a:r>
              <a:rPr lang="pt-PT" sz="1100" dirty="0" smtClean="0"/>
              <a:t> </a:t>
            </a:r>
            <a:r>
              <a:rPr lang="pt-PT" sz="1100" dirty="0" err="1" smtClean="0"/>
              <a:t>past</a:t>
            </a:r>
            <a:r>
              <a:rPr lang="pt-PT" sz="1100" dirty="0" smtClean="0"/>
              <a:t> links </a:t>
            </a:r>
            <a:r>
              <a:rPr lang="pt-PT" sz="1100" dirty="0" err="1" smtClean="0"/>
              <a:t>between</a:t>
            </a:r>
            <a:r>
              <a:rPr lang="pt-PT" sz="1100" dirty="0" smtClean="0"/>
              <a:t> </a:t>
            </a:r>
            <a:r>
              <a:rPr lang="pt-PT" sz="1100" dirty="0" err="1" smtClean="0"/>
              <a:t>each</a:t>
            </a:r>
            <a:r>
              <a:rPr lang="pt-PT" sz="1100" dirty="0" smtClean="0"/>
              <a:t> </a:t>
            </a:r>
            <a:r>
              <a:rPr lang="pt-PT" sz="1100" dirty="0" err="1" smtClean="0"/>
              <a:t>of</a:t>
            </a:r>
            <a:r>
              <a:rPr lang="pt-PT" sz="1100" dirty="0" smtClean="0"/>
              <a:t> </a:t>
            </a:r>
            <a:r>
              <a:rPr lang="pt-PT" sz="1100" dirty="0" err="1" smtClean="0"/>
              <a:t>the</a:t>
            </a:r>
            <a:r>
              <a:rPr lang="pt-PT" sz="1100" dirty="0" smtClean="0"/>
              <a:t> 72 </a:t>
            </a:r>
            <a:r>
              <a:rPr lang="pt-PT" sz="1100" dirty="0" err="1" smtClean="0"/>
              <a:t>people</a:t>
            </a:r>
            <a:r>
              <a:rPr lang="pt-PT" sz="1100" dirty="0" smtClean="0"/>
              <a:t> to </a:t>
            </a:r>
            <a:r>
              <a:rPr lang="pt-PT" sz="1100" dirty="0" err="1" smtClean="0"/>
              <a:t>various</a:t>
            </a:r>
            <a:r>
              <a:rPr lang="pt-PT" sz="1100" dirty="0" smtClean="0"/>
              <a:t> businesses, </a:t>
            </a:r>
            <a:r>
              <a:rPr lang="pt-PT" sz="1100" dirty="0" err="1" smtClean="0"/>
              <a:t>family</a:t>
            </a:r>
            <a:r>
              <a:rPr lang="pt-PT" sz="1100" dirty="0" smtClean="0"/>
              <a:t> </a:t>
            </a:r>
            <a:r>
              <a:rPr lang="pt-PT" sz="1100" dirty="0" err="1" smtClean="0"/>
              <a:t>ties</a:t>
            </a:r>
            <a:r>
              <a:rPr lang="pt-PT" sz="1100" dirty="0" smtClean="0"/>
              <a:t>, </a:t>
            </a:r>
            <a:r>
              <a:rPr lang="pt-PT" sz="1100" dirty="0" err="1" smtClean="0"/>
              <a:t>universities</a:t>
            </a:r>
            <a:r>
              <a:rPr lang="pt-PT" sz="1100" dirty="0" smtClean="0"/>
              <a:t>, </a:t>
            </a:r>
            <a:r>
              <a:rPr lang="pt-PT" sz="1100" dirty="0" err="1" smtClean="0"/>
              <a:t>political</a:t>
            </a:r>
            <a:r>
              <a:rPr lang="pt-PT" sz="1100" dirty="0" smtClean="0"/>
              <a:t> </a:t>
            </a:r>
            <a:r>
              <a:rPr lang="pt-PT" sz="1100" dirty="0" err="1" smtClean="0"/>
              <a:t>institutions</a:t>
            </a:r>
            <a:r>
              <a:rPr lang="pt-PT" sz="1100" dirty="0" smtClean="0"/>
              <a:t>, </a:t>
            </a:r>
            <a:r>
              <a:rPr lang="pt-PT" sz="1100" dirty="0" err="1" smtClean="0"/>
              <a:t>think</a:t>
            </a:r>
            <a:r>
              <a:rPr lang="pt-PT" sz="1100" dirty="0" smtClean="0"/>
              <a:t> </a:t>
            </a:r>
            <a:r>
              <a:rPr lang="pt-PT" sz="1100" dirty="0" err="1" smtClean="0"/>
              <a:t>tanks</a:t>
            </a:r>
            <a:r>
              <a:rPr lang="pt-PT" sz="1100" dirty="0" smtClean="0"/>
              <a:t>, </a:t>
            </a:r>
            <a:r>
              <a:rPr lang="pt-PT" sz="1100" dirty="0" err="1" smtClean="0"/>
              <a:t>organizations</a:t>
            </a:r>
            <a:r>
              <a:rPr lang="pt-PT" sz="1100" dirty="0" smtClean="0"/>
              <a:t>, </a:t>
            </a:r>
            <a:r>
              <a:rPr lang="pt-PT" sz="1100" dirty="0" err="1" smtClean="0"/>
              <a:t>board</a:t>
            </a:r>
            <a:r>
              <a:rPr lang="pt-PT" sz="1100" dirty="0" smtClean="0"/>
              <a:t> </a:t>
            </a:r>
            <a:r>
              <a:rPr lang="pt-PT" sz="1100" dirty="0" err="1" smtClean="0"/>
              <a:t>memberships</a:t>
            </a:r>
            <a:r>
              <a:rPr lang="pt-PT" sz="1100" dirty="0" smtClean="0"/>
              <a:t>, </a:t>
            </a:r>
            <a:r>
              <a:rPr lang="pt-PT" sz="1100" dirty="0" err="1" smtClean="0"/>
              <a:t>grants</a:t>
            </a:r>
            <a:r>
              <a:rPr lang="pt-PT" sz="1100" dirty="0" smtClean="0"/>
              <a:t>, </a:t>
            </a:r>
            <a:r>
              <a:rPr lang="pt-PT" sz="1100" dirty="0" err="1" smtClean="0"/>
              <a:t>partnerships</a:t>
            </a:r>
            <a:r>
              <a:rPr lang="pt-PT" sz="1100" dirty="0" smtClean="0"/>
              <a:t>, business </a:t>
            </a:r>
            <a:r>
              <a:rPr lang="pt-PT" sz="1100" dirty="0" err="1" smtClean="0"/>
              <a:t>connections</a:t>
            </a:r>
            <a:r>
              <a:rPr lang="pt-PT" sz="1100" dirty="0" smtClean="0"/>
              <a:t> etc. </a:t>
            </a:r>
            <a:r>
              <a:rPr lang="pt-PT" sz="1100" dirty="0" err="1" smtClean="0"/>
              <a:t>Each</a:t>
            </a:r>
            <a:r>
              <a:rPr lang="pt-PT" sz="1100" dirty="0" smtClean="0"/>
              <a:t> node </a:t>
            </a:r>
            <a:r>
              <a:rPr lang="pt-PT" sz="1100" dirty="0" err="1" smtClean="0"/>
              <a:t>depicts</a:t>
            </a:r>
            <a:r>
              <a:rPr lang="pt-PT" sz="1100" dirty="0" smtClean="0"/>
              <a:t> </a:t>
            </a:r>
            <a:r>
              <a:rPr lang="pt-PT" sz="1100" dirty="0" err="1" smtClean="0"/>
              <a:t>an</a:t>
            </a:r>
            <a:r>
              <a:rPr lang="pt-PT" sz="1100" dirty="0" smtClean="0"/>
              <a:t> </a:t>
            </a:r>
            <a:r>
              <a:rPr lang="pt-PT" sz="1100" dirty="0" err="1" smtClean="0"/>
              <a:t>entity</a:t>
            </a:r>
            <a:r>
              <a:rPr lang="pt-PT" sz="1100" dirty="0" smtClean="0"/>
              <a:t> </a:t>
            </a:r>
            <a:r>
              <a:rPr lang="pt-PT" sz="1100" dirty="0" err="1" smtClean="0"/>
              <a:t>and</a:t>
            </a:r>
            <a:r>
              <a:rPr lang="pt-PT" sz="1100" dirty="0" smtClean="0"/>
              <a:t> </a:t>
            </a:r>
            <a:r>
              <a:rPr lang="pt-PT" sz="1100" dirty="0" err="1" smtClean="0"/>
              <a:t>the</a:t>
            </a:r>
            <a:r>
              <a:rPr lang="pt-PT" sz="1100" dirty="0" smtClean="0"/>
              <a:t> </a:t>
            </a:r>
            <a:r>
              <a:rPr lang="pt-PT" sz="1100" dirty="0" err="1" smtClean="0"/>
              <a:t>lines</a:t>
            </a:r>
            <a:r>
              <a:rPr lang="pt-PT" sz="1100" dirty="0" smtClean="0"/>
              <a:t> </a:t>
            </a:r>
            <a:r>
              <a:rPr lang="pt-PT" sz="1100" dirty="0" err="1" smtClean="0"/>
              <a:t>between</a:t>
            </a:r>
            <a:r>
              <a:rPr lang="pt-PT" sz="1100" dirty="0" smtClean="0"/>
              <a:t> </a:t>
            </a:r>
            <a:r>
              <a:rPr lang="pt-PT" sz="1100" dirty="0" err="1" smtClean="0"/>
              <a:t>them</a:t>
            </a:r>
            <a:r>
              <a:rPr lang="pt-PT" sz="1100" dirty="0" smtClean="0"/>
              <a:t> </a:t>
            </a:r>
            <a:r>
              <a:rPr lang="pt-PT" sz="1100" dirty="0" err="1" smtClean="0"/>
              <a:t>depict</a:t>
            </a:r>
            <a:r>
              <a:rPr lang="pt-PT" sz="1100" dirty="0" smtClean="0"/>
              <a:t> </a:t>
            </a:r>
            <a:r>
              <a:rPr lang="pt-PT" sz="1100" dirty="0" err="1" smtClean="0"/>
              <a:t>the</a:t>
            </a:r>
            <a:r>
              <a:rPr lang="pt-PT" sz="1100" dirty="0" smtClean="0"/>
              <a:t> </a:t>
            </a:r>
            <a:r>
              <a:rPr lang="pt-PT" sz="1100" dirty="0" err="1" smtClean="0"/>
              <a:t>current</a:t>
            </a:r>
            <a:r>
              <a:rPr lang="pt-PT" sz="1100" dirty="0" smtClean="0"/>
              <a:t> </a:t>
            </a:r>
            <a:r>
              <a:rPr lang="pt-PT" sz="1100" dirty="0" err="1" smtClean="0"/>
              <a:t>or</a:t>
            </a:r>
            <a:r>
              <a:rPr lang="pt-PT" sz="1100" dirty="0" smtClean="0"/>
              <a:t> </a:t>
            </a:r>
            <a:r>
              <a:rPr lang="pt-PT" sz="1100" dirty="0" err="1" smtClean="0"/>
              <a:t>past</a:t>
            </a:r>
            <a:r>
              <a:rPr lang="pt-PT" sz="1100" dirty="0" smtClean="0"/>
              <a:t> </a:t>
            </a:r>
            <a:r>
              <a:rPr lang="pt-PT" sz="1100" dirty="0" err="1" smtClean="0"/>
              <a:t>connections</a:t>
            </a:r>
            <a:r>
              <a:rPr lang="pt-PT" sz="1100" dirty="0" smtClean="0"/>
              <a:t>.   </a:t>
            </a:r>
          </a:p>
          <a:p>
            <a:pPr>
              <a:lnSpc>
                <a:spcPct val="150000"/>
              </a:lnSpc>
            </a:pPr>
            <a:endParaRPr lang="pt-PT" sz="1100" dirty="0" smtClean="0"/>
          </a:p>
          <a:p>
            <a:pPr>
              <a:lnSpc>
                <a:spcPct val="150000"/>
              </a:lnSpc>
            </a:pPr>
            <a:endParaRPr lang="sk-SK" sz="1100" dirty="0"/>
          </a:p>
        </p:txBody>
      </p:sp>
    </p:spTree>
    <p:extLst>
      <p:ext uri="{BB962C8B-B14F-4D97-AF65-F5344CB8AC3E}">
        <p14:creationId xmlns:p14="http://schemas.microsoft.com/office/powerpoint/2010/main" val="133742367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normAutofit fontScale="90000"/>
          </a:bodyPr>
          <a:lstStyle/>
          <a:p>
            <a:r>
              <a:rPr lang="pt-PT" dirty="0" smtClean="0"/>
              <a:t>Networks </a:t>
            </a:r>
            <a:r>
              <a:rPr lang="pt-PT" dirty="0" err="1" smtClean="0"/>
              <a:t>of</a:t>
            </a:r>
            <a:r>
              <a:rPr lang="pt-PT" dirty="0" smtClean="0"/>
              <a:t> </a:t>
            </a:r>
            <a:r>
              <a:rPr lang="pt-PT" dirty="0" err="1" smtClean="0"/>
              <a:t>power</a:t>
            </a:r>
            <a:r>
              <a:rPr lang="pt-PT" dirty="0" smtClean="0"/>
              <a:t/>
            </a:r>
            <a:br>
              <a:rPr lang="pt-PT" dirty="0" smtClean="0"/>
            </a:br>
            <a:r>
              <a:rPr lang="pt-PT" sz="1600" dirty="0"/>
              <a:t>Network </a:t>
            </a:r>
            <a:r>
              <a:rPr lang="pt-PT" sz="1600" dirty="0" err="1"/>
              <a:t>graph</a:t>
            </a:r>
            <a:r>
              <a:rPr lang="pt-PT" sz="1600" dirty="0"/>
              <a:t> </a:t>
            </a:r>
            <a:r>
              <a:rPr lang="pt-PT" sz="1600" dirty="0" err="1"/>
              <a:t>of</a:t>
            </a:r>
            <a:r>
              <a:rPr lang="pt-PT" sz="1600" dirty="0"/>
              <a:t> 72 </a:t>
            </a:r>
            <a:r>
              <a:rPr lang="pt-PT" sz="1600" dirty="0" err="1"/>
              <a:t>most</a:t>
            </a:r>
            <a:r>
              <a:rPr lang="pt-PT" sz="1600" dirty="0"/>
              <a:t> </a:t>
            </a:r>
            <a:r>
              <a:rPr lang="pt-PT" sz="1600" dirty="0" err="1"/>
              <a:t>powerful</a:t>
            </a:r>
            <a:r>
              <a:rPr lang="pt-PT" sz="1600" dirty="0"/>
              <a:t> </a:t>
            </a:r>
            <a:r>
              <a:rPr lang="pt-PT" sz="1600" dirty="0" err="1"/>
              <a:t>people</a:t>
            </a:r>
            <a:r>
              <a:rPr lang="pt-PT" sz="1600" dirty="0"/>
              <a:t> </a:t>
            </a:r>
            <a:r>
              <a:rPr lang="pt-PT" sz="1600" dirty="0" err="1"/>
              <a:t>from</a:t>
            </a:r>
            <a:r>
              <a:rPr lang="pt-PT" sz="1600" dirty="0"/>
              <a:t> </a:t>
            </a:r>
            <a:r>
              <a:rPr lang="pt-PT" sz="1600" dirty="0" err="1"/>
              <a:t>Forbes</a:t>
            </a:r>
            <a:r>
              <a:rPr lang="pt-PT" sz="1600" dirty="0"/>
              <a:t> magazine 2014 </a:t>
            </a:r>
            <a:r>
              <a:rPr lang="pt-PT" sz="1600" dirty="0" err="1"/>
              <a:t>and</a:t>
            </a:r>
            <a:r>
              <a:rPr lang="pt-PT" sz="1600" dirty="0"/>
              <a:t> </a:t>
            </a:r>
            <a:r>
              <a:rPr lang="pt-PT" sz="1600" dirty="0" err="1"/>
              <a:t>their</a:t>
            </a:r>
            <a:r>
              <a:rPr lang="pt-PT" sz="1600" dirty="0"/>
              <a:t> network </a:t>
            </a:r>
            <a:r>
              <a:rPr lang="pt-PT" sz="1600" dirty="0" err="1"/>
              <a:t>connections</a:t>
            </a:r>
            <a:endParaRPr lang="pt-PT" sz="1600" dirty="0"/>
          </a:p>
        </p:txBody>
      </p:sp>
      <p:pic>
        <p:nvPicPr>
          <p:cNvPr id="5" name="Imagem 4"/>
          <p:cNvPicPr>
            <a:picLocks noChangeAspect="1"/>
          </p:cNvPicPr>
          <p:nvPr/>
        </p:nvPicPr>
        <p:blipFill>
          <a:blip r:embed="rId3"/>
          <a:stretch>
            <a:fillRect/>
          </a:stretch>
        </p:blipFill>
        <p:spPr>
          <a:xfrm>
            <a:off x="755576" y="1052736"/>
            <a:ext cx="7776864" cy="5328592"/>
          </a:xfrm>
          <a:prstGeom prst="rect">
            <a:avLst/>
          </a:prstGeom>
        </p:spPr>
      </p:pic>
    </p:spTree>
    <p:extLst>
      <p:ext uri="{BB962C8B-B14F-4D97-AF65-F5344CB8AC3E}">
        <p14:creationId xmlns:p14="http://schemas.microsoft.com/office/powerpoint/2010/main" val="99508407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smtClean="0"/>
              <a:t>Networks of power</a:t>
            </a:r>
            <a:endParaRPr lang="pt-PT" dirty="0"/>
          </a:p>
        </p:txBody>
      </p:sp>
      <p:sp>
        <p:nvSpPr>
          <p:cNvPr id="3" name="Marcador de Posição de Conteúdo 2"/>
          <p:cNvSpPr>
            <a:spLocks noGrp="1"/>
          </p:cNvSpPr>
          <p:nvPr>
            <p:ph idx="1"/>
          </p:nvPr>
        </p:nvSpPr>
        <p:spPr>
          <a:xfrm>
            <a:off x="457200" y="1196752"/>
            <a:ext cx="8363272" cy="5112568"/>
          </a:xfrm>
        </p:spPr>
        <p:txBody>
          <a:bodyPr>
            <a:noAutofit/>
          </a:bodyPr>
          <a:lstStyle/>
          <a:p>
            <a:pPr>
              <a:lnSpc>
                <a:spcPct val="150000"/>
              </a:lnSpc>
            </a:pPr>
            <a:r>
              <a:rPr lang="pt-PT" sz="1050" dirty="0" err="1"/>
              <a:t>The</a:t>
            </a:r>
            <a:r>
              <a:rPr lang="pt-PT" sz="1050" dirty="0"/>
              <a:t> </a:t>
            </a:r>
            <a:r>
              <a:rPr lang="pt-PT" sz="1050" dirty="0" err="1"/>
              <a:t>primary</a:t>
            </a:r>
            <a:r>
              <a:rPr lang="pt-PT" sz="1050" dirty="0"/>
              <a:t> </a:t>
            </a:r>
            <a:r>
              <a:rPr lang="pt-PT" sz="1050" dirty="0" err="1"/>
              <a:t>objective</a:t>
            </a:r>
            <a:r>
              <a:rPr lang="pt-PT" sz="1050" dirty="0"/>
              <a:t> for </a:t>
            </a:r>
            <a:r>
              <a:rPr lang="pt-PT" sz="1050" dirty="0" err="1"/>
              <a:t>using</a:t>
            </a:r>
            <a:r>
              <a:rPr lang="pt-PT" sz="1050" dirty="0"/>
              <a:t> social network </a:t>
            </a:r>
            <a:r>
              <a:rPr lang="pt-PT" sz="1050" dirty="0" err="1"/>
              <a:t>analysis</a:t>
            </a:r>
            <a:r>
              <a:rPr lang="pt-PT" sz="1050" dirty="0"/>
              <a:t> for </a:t>
            </a:r>
            <a:r>
              <a:rPr lang="pt-PT" sz="1050" dirty="0" err="1"/>
              <a:t>our</a:t>
            </a:r>
            <a:r>
              <a:rPr lang="pt-PT" sz="1050" dirty="0"/>
              <a:t> </a:t>
            </a:r>
            <a:r>
              <a:rPr lang="pt-PT" sz="1050" dirty="0" err="1"/>
              <a:t>analysis</a:t>
            </a:r>
            <a:r>
              <a:rPr lang="pt-PT" sz="1050" dirty="0"/>
              <a:t> </a:t>
            </a:r>
            <a:r>
              <a:rPr lang="pt-PT" sz="1050" dirty="0" err="1"/>
              <a:t>is</a:t>
            </a:r>
            <a:r>
              <a:rPr lang="pt-PT" sz="1050" dirty="0"/>
              <a:t> to </a:t>
            </a:r>
            <a:r>
              <a:rPr lang="pt-PT" sz="1050" dirty="0" err="1"/>
              <a:t>identify</a:t>
            </a:r>
            <a:r>
              <a:rPr lang="pt-PT" sz="1050" dirty="0"/>
              <a:t> </a:t>
            </a:r>
            <a:r>
              <a:rPr lang="pt-PT" sz="1050" dirty="0" err="1"/>
              <a:t>important</a:t>
            </a:r>
            <a:r>
              <a:rPr lang="pt-PT" sz="1050" dirty="0"/>
              <a:t> </a:t>
            </a:r>
            <a:r>
              <a:rPr lang="pt-PT" sz="1050" dirty="0" err="1"/>
              <a:t>actors</a:t>
            </a:r>
            <a:r>
              <a:rPr lang="pt-PT" sz="1050" dirty="0"/>
              <a:t>/</a:t>
            </a:r>
            <a:r>
              <a:rPr lang="pt-PT" sz="1050" dirty="0" err="1"/>
              <a:t>entities</a:t>
            </a:r>
            <a:r>
              <a:rPr lang="pt-PT" sz="1050" dirty="0"/>
              <a:t> in </a:t>
            </a:r>
            <a:r>
              <a:rPr lang="pt-PT" sz="1050" dirty="0" err="1"/>
              <a:t>the</a:t>
            </a:r>
            <a:r>
              <a:rPr lang="pt-PT" sz="1050" dirty="0"/>
              <a:t> network. </a:t>
            </a:r>
            <a:endParaRPr lang="pt-PT" sz="1050" dirty="0" smtClean="0"/>
          </a:p>
          <a:p>
            <a:pPr>
              <a:lnSpc>
                <a:spcPct val="150000"/>
              </a:lnSpc>
            </a:pPr>
            <a:endParaRPr lang="pt-PT" sz="1050" dirty="0"/>
          </a:p>
          <a:p>
            <a:pPr>
              <a:lnSpc>
                <a:spcPct val="150000"/>
              </a:lnSpc>
            </a:pPr>
            <a:r>
              <a:rPr lang="pt-PT" sz="1050" dirty="0" err="1"/>
              <a:t>The</a:t>
            </a:r>
            <a:r>
              <a:rPr lang="pt-PT" sz="1050" dirty="0"/>
              <a:t> </a:t>
            </a:r>
            <a:r>
              <a:rPr lang="pt-PT" sz="1050" dirty="0" err="1"/>
              <a:t>weighted</a:t>
            </a:r>
            <a:r>
              <a:rPr lang="pt-PT" sz="1050" dirty="0"/>
              <a:t> </a:t>
            </a:r>
            <a:r>
              <a:rPr lang="pt-PT" sz="1050" dirty="0" err="1"/>
              <a:t>degree</a:t>
            </a:r>
            <a:r>
              <a:rPr lang="pt-PT" sz="1050" dirty="0"/>
              <a:t> </a:t>
            </a:r>
            <a:r>
              <a:rPr lang="pt-PT" sz="1050" dirty="0" err="1"/>
              <a:t>is</a:t>
            </a:r>
            <a:r>
              <a:rPr lang="pt-PT" sz="1050" dirty="0"/>
              <a:t> </a:t>
            </a:r>
            <a:r>
              <a:rPr lang="pt-PT" sz="1050" dirty="0" err="1"/>
              <a:t>computed</a:t>
            </a:r>
            <a:r>
              <a:rPr lang="pt-PT" sz="1050" dirty="0"/>
              <a:t> </a:t>
            </a:r>
            <a:r>
              <a:rPr lang="pt-PT" sz="1050" dirty="0" err="1"/>
              <a:t>based</a:t>
            </a:r>
            <a:r>
              <a:rPr lang="pt-PT" sz="1050" dirty="0"/>
              <a:t> </a:t>
            </a:r>
            <a:r>
              <a:rPr lang="pt-PT" sz="1050" dirty="0" err="1"/>
              <a:t>on</a:t>
            </a:r>
            <a:r>
              <a:rPr lang="pt-PT" sz="1050" dirty="0"/>
              <a:t> </a:t>
            </a:r>
            <a:r>
              <a:rPr lang="pt-PT" sz="1050" dirty="0" err="1"/>
              <a:t>the</a:t>
            </a:r>
            <a:r>
              <a:rPr lang="pt-PT" sz="1050" dirty="0"/>
              <a:t> </a:t>
            </a:r>
            <a:r>
              <a:rPr lang="pt-PT" sz="1050" dirty="0" err="1"/>
              <a:t>number</a:t>
            </a:r>
            <a:r>
              <a:rPr lang="pt-PT" sz="1050" dirty="0"/>
              <a:t> </a:t>
            </a:r>
            <a:r>
              <a:rPr lang="pt-PT" sz="1050" dirty="0" err="1"/>
              <a:t>of</a:t>
            </a:r>
            <a:r>
              <a:rPr lang="pt-PT" sz="1050" dirty="0"/>
              <a:t> </a:t>
            </a:r>
            <a:r>
              <a:rPr lang="pt-PT" sz="1050" dirty="0" err="1"/>
              <a:t>edges</a:t>
            </a:r>
            <a:r>
              <a:rPr lang="pt-PT" sz="1050" dirty="0"/>
              <a:t> </a:t>
            </a:r>
            <a:r>
              <a:rPr lang="pt-PT" sz="1050" dirty="0" err="1"/>
              <a:t>and</a:t>
            </a:r>
            <a:r>
              <a:rPr lang="pt-PT" sz="1050" dirty="0"/>
              <a:t> </a:t>
            </a:r>
            <a:r>
              <a:rPr lang="pt-PT" sz="1050" dirty="0" err="1"/>
              <a:t>the</a:t>
            </a:r>
            <a:r>
              <a:rPr lang="pt-PT" sz="1050" dirty="0"/>
              <a:t> sum </a:t>
            </a:r>
            <a:r>
              <a:rPr lang="pt-PT" sz="1050" dirty="0" err="1"/>
              <a:t>of</a:t>
            </a:r>
            <a:r>
              <a:rPr lang="pt-PT" sz="1050" dirty="0"/>
              <a:t> </a:t>
            </a:r>
            <a:r>
              <a:rPr lang="pt-PT" sz="1050" dirty="0" err="1"/>
              <a:t>the</a:t>
            </a:r>
            <a:r>
              <a:rPr lang="pt-PT" sz="1050" dirty="0"/>
              <a:t> </a:t>
            </a:r>
            <a:r>
              <a:rPr lang="pt-PT" sz="1050" dirty="0" err="1"/>
              <a:t>weight</a:t>
            </a:r>
            <a:r>
              <a:rPr lang="pt-PT" sz="1050" dirty="0"/>
              <a:t> </a:t>
            </a:r>
            <a:r>
              <a:rPr lang="pt-PT" sz="1050" dirty="0" err="1"/>
              <a:t>of</a:t>
            </a:r>
            <a:r>
              <a:rPr lang="pt-PT" sz="1050" dirty="0"/>
              <a:t> </a:t>
            </a:r>
            <a:r>
              <a:rPr lang="pt-PT" sz="1050" dirty="0" err="1"/>
              <a:t>the</a:t>
            </a:r>
            <a:r>
              <a:rPr lang="pt-PT" sz="1050" dirty="0"/>
              <a:t> </a:t>
            </a:r>
            <a:r>
              <a:rPr lang="pt-PT" sz="1050" dirty="0" err="1"/>
              <a:t>edges</a:t>
            </a:r>
            <a:r>
              <a:rPr lang="pt-PT" sz="1050" dirty="0"/>
              <a:t>. </a:t>
            </a:r>
            <a:r>
              <a:rPr lang="pt-PT" sz="1050" dirty="0" err="1" smtClean="0"/>
              <a:t>The</a:t>
            </a:r>
            <a:r>
              <a:rPr lang="pt-PT" sz="1050" dirty="0" smtClean="0"/>
              <a:t> </a:t>
            </a:r>
            <a:r>
              <a:rPr lang="pt-PT" sz="1050" dirty="0"/>
              <a:t>top </a:t>
            </a:r>
            <a:r>
              <a:rPr lang="pt-PT" sz="1050" dirty="0" err="1"/>
              <a:t>five</a:t>
            </a:r>
            <a:r>
              <a:rPr lang="pt-PT" sz="1050" dirty="0"/>
              <a:t> </a:t>
            </a:r>
            <a:r>
              <a:rPr lang="pt-PT" sz="1050" dirty="0" err="1"/>
              <a:t>weighted</a:t>
            </a:r>
            <a:r>
              <a:rPr lang="pt-PT" sz="1050" dirty="0"/>
              <a:t> </a:t>
            </a:r>
            <a:r>
              <a:rPr lang="pt-PT" sz="1050" dirty="0" err="1"/>
              <a:t>centrality</a:t>
            </a:r>
            <a:r>
              <a:rPr lang="pt-PT" sz="1050" dirty="0"/>
              <a:t> </a:t>
            </a:r>
            <a:r>
              <a:rPr lang="pt-PT" sz="1050" dirty="0" err="1"/>
              <a:t>measures</a:t>
            </a:r>
            <a:r>
              <a:rPr lang="pt-PT" sz="1050" dirty="0"/>
              <a:t> </a:t>
            </a:r>
            <a:r>
              <a:rPr lang="pt-PT" sz="1050" dirty="0" err="1"/>
              <a:t>belong</a:t>
            </a:r>
            <a:r>
              <a:rPr lang="pt-PT" sz="1050" dirty="0"/>
              <a:t> to </a:t>
            </a:r>
            <a:r>
              <a:rPr lang="pt-PT" sz="1050" i="1" dirty="0"/>
              <a:t>Goldman </a:t>
            </a:r>
            <a:r>
              <a:rPr lang="pt-PT" sz="1050" i="1" dirty="0" err="1"/>
              <a:t>Sachs</a:t>
            </a:r>
            <a:r>
              <a:rPr lang="pt-PT" sz="1050" i="1" dirty="0"/>
              <a:t>, </a:t>
            </a:r>
            <a:r>
              <a:rPr lang="pt-PT" sz="1050" i="1" dirty="0" err="1"/>
              <a:t>Jamie</a:t>
            </a:r>
            <a:r>
              <a:rPr lang="pt-PT" sz="1050" i="1" dirty="0"/>
              <a:t> </a:t>
            </a:r>
            <a:r>
              <a:rPr lang="pt-PT" sz="1050" i="1" dirty="0" err="1"/>
              <a:t>Dimon</a:t>
            </a:r>
            <a:r>
              <a:rPr lang="pt-PT" sz="1050" i="1" dirty="0"/>
              <a:t>, </a:t>
            </a:r>
            <a:r>
              <a:rPr lang="pt-PT" sz="1050" i="1" dirty="0" err="1"/>
              <a:t>The</a:t>
            </a:r>
            <a:r>
              <a:rPr lang="pt-PT" sz="1050" i="1" dirty="0"/>
              <a:t> </a:t>
            </a:r>
            <a:r>
              <a:rPr lang="pt-PT" sz="1050" i="1" dirty="0" err="1"/>
              <a:t>Partnership</a:t>
            </a:r>
            <a:r>
              <a:rPr lang="pt-PT" sz="1050" i="1" dirty="0"/>
              <a:t> for New York </a:t>
            </a:r>
            <a:r>
              <a:rPr lang="pt-PT" sz="1050" i="1" dirty="0" err="1"/>
              <a:t>City</a:t>
            </a:r>
            <a:r>
              <a:rPr lang="pt-PT" sz="1050" i="1" dirty="0"/>
              <a:t>, </a:t>
            </a:r>
            <a:r>
              <a:rPr lang="pt-PT" sz="1050" i="1" dirty="0" err="1"/>
              <a:t>Mario</a:t>
            </a:r>
            <a:r>
              <a:rPr lang="pt-PT" sz="1050" i="1" dirty="0"/>
              <a:t> </a:t>
            </a:r>
            <a:r>
              <a:rPr lang="pt-PT" sz="1050" i="1" dirty="0" err="1"/>
              <a:t>Draghi</a:t>
            </a:r>
            <a:r>
              <a:rPr lang="pt-PT" sz="1050" dirty="0"/>
              <a:t> </a:t>
            </a:r>
            <a:r>
              <a:rPr lang="pt-PT" sz="1050" dirty="0" err="1"/>
              <a:t>and</a:t>
            </a:r>
            <a:r>
              <a:rPr lang="pt-PT" sz="1050" dirty="0"/>
              <a:t> </a:t>
            </a:r>
            <a:r>
              <a:rPr lang="pt-PT" sz="1050" i="1" dirty="0"/>
              <a:t>IBM</a:t>
            </a:r>
            <a:r>
              <a:rPr lang="pt-PT" sz="1050" dirty="0"/>
              <a:t>. </a:t>
            </a:r>
            <a:r>
              <a:rPr lang="pt-PT" sz="1050" dirty="0" err="1"/>
              <a:t>This</a:t>
            </a:r>
            <a:r>
              <a:rPr lang="pt-PT" sz="1050" dirty="0"/>
              <a:t> </a:t>
            </a:r>
            <a:r>
              <a:rPr lang="pt-PT" sz="1050" dirty="0" err="1"/>
              <a:t>means</a:t>
            </a:r>
            <a:r>
              <a:rPr lang="pt-PT" sz="1050" dirty="0"/>
              <a:t> </a:t>
            </a:r>
            <a:r>
              <a:rPr lang="pt-PT" sz="1050" dirty="0" err="1"/>
              <a:t>that</a:t>
            </a:r>
            <a:r>
              <a:rPr lang="pt-PT" sz="1050" dirty="0"/>
              <a:t> in </a:t>
            </a:r>
            <a:r>
              <a:rPr lang="pt-PT" sz="1050" dirty="0" err="1" smtClean="0"/>
              <a:t>the</a:t>
            </a:r>
            <a:r>
              <a:rPr lang="pt-PT" sz="1050" dirty="0" smtClean="0"/>
              <a:t> network</a:t>
            </a:r>
            <a:r>
              <a:rPr lang="pt-PT" sz="1050" dirty="0"/>
              <a:t>, </a:t>
            </a:r>
            <a:r>
              <a:rPr lang="pt-PT" sz="1050" dirty="0" err="1"/>
              <a:t>the</a:t>
            </a:r>
            <a:r>
              <a:rPr lang="pt-PT" sz="1050" dirty="0"/>
              <a:t> </a:t>
            </a:r>
            <a:r>
              <a:rPr lang="pt-PT" sz="1050" dirty="0" err="1"/>
              <a:t>maximum</a:t>
            </a:r>
            <a:r>
              <a:rPr lang="pt-PT" sz="1050" dirty="0"/>
              <a:t> </a:t>
            </a:r>
            <a:r>
              <a:rPr lang="pt-PT" sz="1050" dirty="0" err="1"/>
              <a:t>number</a:t>
            </a:r>
            <a:r>
              <a:rPr lang="pt-PT" sz="1050" dirty="0"/>
              <a:t> </a:t>
            </a:r>
            <a:r>
              <a:rPr lang="pt-PT" sz="1050" dirty="0" err="1"/>
              <a:t>of</a:t>
            </a:r>
            <a:r>
              <a:rPr lang="pt-PT" sz="1050" dirty="0"/>
              <a:t> </a:t>
            </a:r>
            <a:r>
              <a:rPr lang="pt-PT" sz="1050" dirty="0" err="1"/>
              <a:t>entities</a:t>
            </a:r>
            <a:r>
              <a:rPr lang="pt-PT" sz="1050" dirty="0"/>
              <a:t> </a:t>
            </a:r>
            <a:r>
              <a:rPr lang="pt-PT" sz="1050" dirty="0" err="1"/>
              <a:t>have</a:t>
            </a:r>
            <a:r>
              <a:rPr lang="pt-PT" sz="1050" dirty="0"/>
              <a:t> a </a:t>
            </a:r>
            <a:r>
              <a:rPr lang="pt-PT" sz="1050" dirty="0" err="1"/>
              <a:t>direct</a:t>
            </a:r>
            <a:r>
              <a:rPr lang="pt-PT" sz="1050" dirty="0"/>
              <a:t> network </a:t>
            </a:r>
            <a:r>
              <a:rPr lang="pt-PT" sz="1050" dirty="0" err="1"/>
              <a:t>connection</a:t>
            </a:r>
            <a:r>
              <a:rPr lang="pt-PT" sz="1050" dirty="0"/>
              <a:t> to Goldman </a:t>
            </a:r>
            <a:r>
              <a:rPr lang="pt-PT" sz="1050" dirty="0" err="1"/>
              <a:t>Sachs</a:t>
            </a:r>
            <a:r>
              <a:rPr lang="pt-PT" sz="1050" dirty="0"/>
              <a:t> </a:t>
            </a:r>
            <a:r>
              <a:rPr lang="pt-PT" sz="1050" dirty="0" err="1"/>
              <a:t>which</a:t>
            </a:r>
            <a:r>
              <a:rPr lang="pt-PT" sz="1050" dirty="0"/>
              <a:t> </a:t>
            </a:r>
            <a:r>
              <a:rPr lang="pt-PT" sz="1050" dirty="0" err="1"/>
              <a:t>could</a:t>
            </a:r>
            <a:r>
              <a:rPr lang="pt-PT" sz="1050" dirty="0"/>
              <a:t> </a:t>
            </a:r>
            <a:r>
              <a:rPr lang="pt-PT" sz="1050" dirty="0" err="1"/>
              <a:t>be</a:t>
            </a:r>
            <a:r>
              <a:rPr lang="pt-PT" sz="1050" dirty="0"/>
              <a:t> </a:t>
            </a:r>
            <a:r>
              <a:rPr lang="pt-PT" sz="1050" dirty="0" err="1"/>
              <a:t>any</a:t>
            </a:r>
            <a:r>
              <a:rPr lang="pt-PT" sz="1050" dirty="0"/>
              <a:t> </a:t>
            </a:r>
            <a:r>
              <a:rPr lang="pt-PT" sz="1050" dirty="0" err="1"/>
              <a:t>one</a:t>
            </a:r>
            <a:r>
              <a:rPr lang="pt-PT" sz="1050" dirty="0"/>
              <a:t> </a:t>
            </a:r>
            <a:r>
              <a:rPr lang="pt-PT" sz="1050" dirty="0" err="1"/>
              <a:t>of</a:t>
            </a:r>
            <a:r>
              <a:rPr lang="pt-PT" sz="1050" dirty="0"/>
              <a:t> </a:t>
            </a:r>
            <a:r>
              <a:rPr lang="pt-PT" sz="1050" dirty="0" err="1"/>
              <a:t>the</a:t>
            </a:r>
            <a:r>
              <a:rPr lang="pt-PT" sz="1050" dirty="0"/>
              <a:t> </a:t>
            </a:r>
            <a:r>
              <a:rPr lang="pt-PT" sz="1050" dirty="0" err="1"/>
              <a:t>earlier</a:t>
            </a:r>
            <a:r>
              <a:rPr lang="pt-PT" sz="1050" dirty="0"/>
              <a:t> </a:t>
            </a:r>
            <a:r>
              <a:rPr lang="pt-PT" sz="1050" dirty="0" err="1"/>
              <a:t>listed</a:t>
            </a:r>
            <a:r>
              <a:rPr lang="pt-PT" sz="1050" dirty="0"/>
              <a:t> </a:t>
            </a:r>
            <a:r>
              <a:rPr lang="pt-PT" sz="1050" dirty="0" err="1"/>
              <a:t>relationships</a:t>
            </a:r>
            <a:r>
              <a:rPr lang="pt-PT" sz="1050" dirty="0"/>
              <a:t> </a:t>
            </a:r>
            <a:r>
              <a:rPr lang="pt-PT" sz="1050" dirty="0" err="1"/>
              <a:t>such</a:t>
            </a:r>
            <a:r>
              <a:rPr lang="pt-PT" sz="1050" dirty="0"/>
              <a:t> as </a:t>
            </a:r>
            <a:r>
              <a:rPr lang="pt-PT" sz="1050" dirty="0" err="1"/>
              <a:t>organizational</a:t>
            </a:r>
            <a:r>
              <a:rPr lang="pt-PT" sz="1050" dirty="0"/>
              <a:t> </a:t>
            </a:r>
            <a:r>
              <a:rPr lang="pt-PT" sz="1050" dirty="0" err="1"/>
              <a:t>affiliations</a:t>
            </a:r>
            <a:r>
              <a:rPr lang="pt-PT" sz="1050" dirty="0"/>
              <a:t>, </a:t>
            </a:r>
            <a:r>
              <a:rPr lang="pt-PT" sz="1050" dirty="0" err="1"/>
              <a:t>donations</a:t>
            </a:r>
            <a:r>
              <a:rPr lang="pt-PT" sz="1050" dirty="0"/>
              <a:t>, social </a:t>
            </a:r>
            <a:r>
              <a:rPr lang="pt-PT" sz="1050" dirty="0" err="1"/>
              <a:t>or</a:t>
            </a:r>
            <a:r>
              <a:rPr lang="pt-PT" sz="1050" dirty="0"/>
              <a:t> </a:t>
            </a:r>
            <a:r>
              <a:rPr lang="pt-PT" sz="1050" dirty="0" err="1"/>
              <a:t>professional</a:t>
            </a:r>
            <a:r>
              <a:rPr lang="pt-PT" sz="1050" dirty="0"/>
              <a:t>. </a:t>
            </a:r>
            <a:endParaRPr lang="pt-PT" sz="1050" dirty="0" smtClean="0"/>
          </a:p>
          <a:p>
            <a:pPr>
              <a:lnSpc>
                <a:spcPct val="150000"/>
              </a:lnSpc>
            </a:pPr>
            <a:endParaRPr lang="pt-PT" sz="1050" dirty="0"/>
          </a:p>
          <a:p>
            <a:pPr>
              <a:lnSpc>
                <a:spcPct val="150000"/>
              </a:lnSpc>
            </a:pPr>
            <a:r>
              <a:rPr lang="pt-PT" sz="1050" dirty="0" err="1" smtClean="0"/>
              <a:t>Closeness</a:t>
            </a:r>
            <a:r>
              <a:rPr lang="pt-PT" sz="1050" dirty="0" smtClean="0"/>
              <a:t> </a:t>
            </a:r>
            <a:r>
              <a:rPr lang="pt-PT" sz="1050" dirty="0" err="1"/>
              <a:t>centrality</a:t>
            </a:r>
            <a:r>
              <a:rPr lang="pt-PT" sz="1050" dirty="0"/>
              <a:t> </a:t>
            </a:r>
            <a:r>
              <a:rPr lang="pt-PT" sz="1050" dirty="0" err="1"/>
              <a:t>is</a:t>
            </a:r>
            <a:r>
              <a:rPr lang="pt-PT" sz="1050" dirty="0"/>
              <a:t> a </a:t>
            </a:r>
            <a:r>
              <a:rPr lang="pt-PT" sz="1050" dirty="0" err="1"/>
              <a:t>measure</a:t>
            </a:r>
            <a:r>
              <a:rPr lang="pt-PT" sz="1050" dirty="0"/>
              <a:t> </a:t>
            </a:r>
            <a:r>
              <a:rPr lang="pt-PT" sz="1050" dirty="0" err="1"/>
              <a:t>of</a:t>
            </a:r>
            <a:r>
              <a:rPr lang="pt-PT" sz="1050" dirty="0"/>
              <a:t> </a:t>
            </a:r>
            <a:r>
              <a:rPr lang="pt-PT" sz="1050" dirty="0" err="1"/>
              <a:t>how</a:t>
            </a:r>
            <a:r>
              <a:rPr lang="pt-PT" sz="1050" dirty="0"/>
              <a:t> </a:t>
            </a:r>
            <a:r>
              <a:rPr lang="pt-PT" sz="1050" dirty="0" err="1"/>
              <a:t>close</a:t>
            </a:r>
            <a:r>
              <a:rPr lang="pt-PT" sz="1050" dirty="0"/>
              <a:t> </a:t>
            </a:r>
            <a:r>
              <a:rPr lang="pt-PT" sz="1050" dirty="0" err="1"/>
              <a:t>the</a:t>
            </a:r>
            <a:r>
              <a:rPr lang="pt-PT" sz="1050" dirty="0"/>
              <a:t> node </a:t>
            </a:r>
            <a:r>
              <a:rPr lang="pt-PT" sz="1050" dirty="0" err="1"/>
              <a:t>is</a:t>
            </a:r>
            <a:r>
              <a:rPr lang="pt-PT" sz="1050" dirty="0"/>
              <a:t> to </a:t>
            </a:r>
            <a:r>
              <a:rPr lang="pt-PT" sz="1050" dirty="0" err="1"/>
              <a:t>all</a:t>
            </a:r>
            <a:r>
              <a:rPr lang="pt-PT" sz="1050" dirty="0"/>
              <a:t> </a:t>
            </a:r>
            <a:r>
              <a:rPr lang="pt-PT" sz="1050" dirty="0" err="1"/>
              <a:t>other</a:t>
            </a:r>
            <a:r>
              <a:rPr lang="pt-PT" sz="1050" dirty="0"/>
              <a:t> nodes </a:t>
            </a:r>
            <a:r>
              <a:rPr lang="pt-PT" sz="1050" dirty="0" err="1"/>
              <a:t>and</a:t>
            </a:r>
            <a:r>
              <a:rPr lang="pt-PT" sz="1050" dirty="0"/>
              <a:t> </a:t>
            </a:r>
            <a:r>
              <a:rPr lang="pt-PT" sz="1050" dirty="0" err="1"/>
              <a:t>which</a:t>
            </a:r>
            <a:r>
              <a:rPr lang="pt-PT" sz="1050" dirty="0"/>
              <a:t> nodes can </a:t>
            </a:r>
            <a:r>
              <a:rPr lang="pt-PT" sz="1050" dirty="0" err="1"/>
              <a:t>reach</a:t>
            </a:r>
            <a:r>
              <a:rPr lang="pt-PT" sz="1050" dirty="0"/>
              <a:t> </a:t>
            </a:r>
            <a:r>
              <a:rPr lang="pt-PT" sz="1050" dirty="0" err="1"/>
              <a:t>others</a:t>
            </a:r>
            <a:r>
              <a:rPr lang="pt-PT" sz="1050" dirty="0"/>
              <a:t> </a:t>
            </a:r>
            <a:r>
              <a:rPr lang="pt-PT" sz="1050" dirty="0" err="1"/>
              <a:t>quickly</a:t>
            </a:r>
            <a:r>
              <a:rPr lang="pt-PT" sz="1050" dirty="0"/>
              <a:t>. In </a:t>
            </a:r>
            <a:r>
              <a:rPr lang="pt-PT" sz="1050" dirty="0" err="1"/>
              <a:t>our</a:t>
            </a:r>
            <a:r>
              <a:rPr lang="pt-PT" sz="1050" dirty="0"/>
              <a:t> </a:t>
            </a:r>
            <a:r>
              <a:rPr lang="pt-PT" sz="1050" dirty="0" err="1"/>
              <a:t>result</a:t>
            </a:r>
            <a:r>
              <a:rPr lang="pt-PT" sz="1050" dirty="0"/>
              <a:t>, </a:t>
            </a:r>
            <a:r>
              <a:rPr lang="pt-PT" sz="1050" dirty="0" err="1"/>
              <a:t>the</a:t>
            </a:r>
            <a:r>
              <a:rPr lang="pt-PT" sz="1050" dirty="0"/>
              <a:t> top </a:t>
            </a:r>
            <a:r>
              <a:rPr lang="pt-PT" sz="1050" dirty="0" err="1"/>
              <a:t>five</a:t>
            </a:r>
            <a:r>
              <a:rPr lang="pt-PT" sz="1050" dirty="0"/>
              <a:t> </a:t>
            </a:r>
            <a:r>
              <a:rPr lang="pt-PT" sz="1050" dirty="0" err="1"/>
              <a:t>weighted</a:t>
            </a:r>
            <a:r>
              <a:rPr lang="pt-PT" sz="1050" dirty="0"/>
              <a:t> </a:t>
            </a:r>
            <a:r>
              <a:rPr lang="pt-PT" sz="1050" dirty="0" err="1"/>
              <a:t>centrality</a:t>
            </a:r>
            <a:r>
              <a:rPr lang="pt-PT" sz="1050" dirty="0"/>
              <a:t> </a:t>
            </a:r>
            <a:r>
              <a:rPr lang="pt-PT" sz="1050" dirty="0" err="1"/>
              <a:t>measures</a:t>
            </a:r>
            <a:r>
              <a:rPr lang="pt-PT" sz="1050" dirty="0"/>
              <a:t> </a:t>
            </a:r>
            <a:r>
              <a:rPr lang="pt-PT" sz="1050" dirty="0" err="1"/>
              <a:t>belong</a:t>
            </a:r>
            <a:r>
              <a:rPr lang="pt-PT" sz="1050" dirty="0"/>
              <a:t> to </a:t>
            </a:r>
            <a:r>
              <a:rPr lang="pt-PT" sz="1050" i="1" dirty="0"/>
              <a:t>Bernard </a:t>
            </a:r>
            <a:r>
              <a:rPr lang="pt-PT" sz="1050" i="1" dirty="0" err="1"/>
              <a:t>Arnault</a:t>
            </a:r>
            <a:r>
              <a:rPr lang="pt-PT" sz="1050" i="1" dirty="0"/>
              <a:t>, </a:t>
            </a:r>
            <a:r>
              <a:rPr lang="pt-PT" sz="1050" i="1" dirty="0" err="1"/>
              <a:t>Citizens</a:t>
            </a:r>
            <a:r>
              <a:rPr lang="pt-PT" sz="1050" i="1" dirty="0"/>
              <a:t> for a </a:t>
            </a:r>
            <a:r>
              <a:rPr lang="pt-PT" sz="1050" i="1" dirty="0" err="1"/>
              <a:t>Sound</a:t>
            </a:r>
            <a:r>
              <a:rPr lang="pt-PT" sz="1050" i="1" dirty="0"/>
              <a:t> </a:t>
            </a:r>
            <a:r>
              <a:rPr lang="pt-PT" sz="1050" i="1" dirty="0" err="1"/>
              <a:t>Economy</a:t>
            </a:r>
            <a:r>
              <a:rPr lang="pt-PT" sz="1050" i="1" dirty="0"/>
              <a:t>, Charles G. </a:t>
            </a:r>
            <a:r>
              <a:rPr lang="pt-PT" sz="1050" i="1" dirty="0" err="1"/>
              <a:t>Koch</a:t>
            </a:r>
            <a:r>
              <a:rPr lang="pt-PT" sz="1050" i="1" dirty="0"/>
              <a:t> </a:t>
            </a:r>
            <a:r>
              <a:rPr lang="pt-PT" sz="1050" i="1" dirty="0" err="1"/>
              <a:t>Charitable</a:t>
            </a:r>
            <a:r>
              <a:rPr lang="pt-PT" sz="1050" i="1" dirty="0"/>
              <a:t> Foundation, David Cameron</a:t>
            </a:r>
            <a:r>
              <a:rPr lang="pt-PT" sz="1050" dirty="0"/>
              <a:t> </a:t>
            </a:r>
            <a:r>
              <a:rPr lang="pt-PT" sz="1050" dirty="0" err="1"/>
              <a:t>and</a:t>
            </a:r>
            <a:r>
              <a:rPr lang="pt-PT" sz="1050" dirty="0"/>
              <a:t> </a:t>
            </a:r>
            <a:r>
              <a:rPr lang="pt-PT" sz="1050" i="1" dirty="0" err="1"/>
              <a:t>News</a:t>
            </a:r>
            <a:r>
              <a:rPr lang="pt-PT" sz="1050" i="1" dirty="0"/>
              <a:t> </a:t>
            </a:r>
            <a:r>
              <a:rPr lang="pt-PT" sz="1050" i="1" dirty="0" err="1"/>
              <a:t>of</a:t>
            </a:r>
            <a:r>
              <a:rPr lang="pt-PT" sz="1050" i="1" dirty="0"/>
              <a:t> </a:t>
            </a:r>
            <a:r>
              <a:rPr lang="pt-PT" sz="1050" i="1" dirty="0" err="1"/>
              <a:t>the</a:t>
            </a:r>
            <a:r>
              <a:rPr lang="pt-PT" sz="1050" i="1" dirty="0"/>
              <a:t> </a:t>
            </a:r>
            <a:r>
              <a:rPr lang="pt-PT" sz="1050" i="1" dirty="0" err="1"/>
              <a:t>World</a:t>
            </a:r>
            <a:r>
              <a:rPr lang="pt-PT" sz="1050" dirty="0"/>
              <a:t>. </a:t>
            </a:r>
            <a:r>
              <a:rPr lang="pt-PT" sz="1050" dirty="0" err="1"/>
              <a:t>This</a:t>
            </a:r>
            <a:r>
              <a:rPr lang="pt-PT" sz="1050" dirty="0"/>
              <a:t> </a:t>
            </a:r>
            <a:r>
              <a:rPr lang="pt-PT" sz="1050" dirty="0" err="1"/>
              <a:t>means</a:t>
            </a:r>
            <a:r>
              <a:rPr lang="pt-PT" sz="1050" dirty="0"/>
              <a:t> </a:t>
            </a:r>
            <a:r>
              <a:rPr lang="pt-PT" sz="1050" dirty="0" err="1"/>
              <a:t>that</a:t>
            </a:r>
            <a:r>
              <a:rPr lang="pt-PT" sz="1050" dirty="0"/>
              <a:t> in </a:t>
            </a:r>
            <a:r>
              <a:rPr lang="pt-PT" sz="1050" dirty="0" err="1" smtClean="0"/>
              <a:t>the</a:t>
            </a:r>
            <a:r>
              <a:rPr lang="pt-PT" sz="1050" dirty="0" smtClean="0"/>
              <a:t> </a:t>
            </a:r>
            <a:r>
              <a:rPr lang="pt-PT" sz="1050" dirty="0"/>
              <a:t>network, Bernard </a:t>
            </a:r>
            <a:r>
              <a:rPr lang="pt-PT" sz="1050" dirty="0" err="1"/>
              <a:t>Arnault</a:t>
            </a:r>
            <a:r>
              <a:rPr lang="pt-PT" sz="1050" dirty="0"/>
              <a:t> </a:t>
            </a:r>
            <a:r>
              <a:rPr lang="pt-PT" sz="1050" dirty="0" err="1"/>
              <a:t>is</a:t>
            </a:r>
            <a:r>
              <a:rPr lang="pt-PT" sz="1050" dirty="0"/>
              <a:t> </a:t>
            </a:r>
            <a:r>
              <a:rPr lang="pt-PT" sz="1050" dirty="0" err="1"/>
              <a:t>the</a:t>
            </a:r>
            <a:r>
              <a:rPr lang="pt-PT" sz="1050" dirty="0"/>
              <a:t> </a:t>
            </a:r>
            <a:r>
              <a:rPr lang="pt-PT" sz="1050" dirty="0" err="1"/>
              <a:t>most</a:t>
            </a:r>
            <a:r>
              <a:rPr lang="pt-PT" sz="1050" dirty="0"/>
              <a:t> </a:t>
            </a:r>
            <a:r>
              <a:rPr lang="pt-PT" sz="1050" dirty="0" err="1"/>
              <a:t>closely</a:t>
            </a:r>
            <a:r>
              <a:rPr lang="pt-PT" sz="1050" dirty="0"/>
              <a:t> </a:t>
            </a:r>
            <a:r>
              <a:rPr lang="pt-PT" sz="1050" dirty="0" err="1"/>
              <a:t>connected</a:t>
            </a:r>
            <a:r>
              <a:rPr lang="pt-PT" sz="1050" dirty="0"/>
              <a:t> </a:t>
            </a:r>
            <a:r>
              <a:rPr lang="pt-PT" sz="1050" dirty="0" err="1"/>
              <a:t>entity</a:t>
            </a:r>
            <a:r>
              <a:rPr lang="pt-PT" sz="1050" dirty="0"/>
              <a:t> to </a:t>
            </a:r>
            <a:r>
              <a:rPr lang="pt-PT" sz="1050" dirty="0" err="1"/>
              <a:t>the</a:t>
            </a:r>
            <a:r>
              <a:rPr lang="pt-PT" sz="1050" dirty="0"/>
              <a:t> </a:t>
            </a:r>
            <a:r>
              <a:rPr lang="pt-PT" sz="1050" dirty="0" err="1"/>
              <a:t>rest</a:t>
            </a:r>
            <a:r>
              <a:rPr lang="pt-PT" sz="1050" dirty="0"/>
              <a:t> </a:t>
            </a:r>
            <a:r>
              <a:rPr lang="pt-PT" sz="1050" dirty="0" err="1"/>
              <a:t>of</a:t>
            </a:r>
            <a:r>
              <a:rPr lang="pt-PT" sz="1050" dirty="0"/>
              <a:t> </a:t>
            </a:r>
            <a:r>
              <a:rPr lang="pt-PT" sz="1050" dirty="0" err="1"/>
              <a:t>the</a:t>
            </a:r>
            <a:r>
              <a:rPr lang="pt-PT" sz="1050" dirty="0"/>
              <a:t> network. </a:t>
            </a:r>
            <a:endParaRPr lang="pt-PT" sz="1050" dirty="0" smtClean="0"/>
          </a:p>
          <a:p>
            <a:pPr>
              <a:lnSpc>
                <a:spcPct val="150000"/>
              </a:lnSpc>
            </a:pPr>
            <a:endParaRPr lang="pt-PT" sz="1050" dirty="0"/>
          </a:p>
          <a:p>
            <a:pPr>
              <a:lnSpc>
                <a:spcPct val="150000"/>
              </a:lnSpc>
            </a:pPr>
            <a:r>
              <a:rPr lang="pt-PT" sz="1050" dirty="0" err="1" smtClean="0"/>
              <a:t>Betweeness</a:t>
            </a:r>
            <a:r>
              <a:rPr lang="pt-PT" sz="1050" dirty="0" smtClean="0"/>
              <a:t> </a:t>
            </a:r>
            <a:r>
              <a:rPr lang="pt-PT" sz="1050" dirty="0" err="1"/>
              <a:t>centrality</a:t>
            </a:r>
            <a:r>
              <a:rPr lang="pt-PT" sz="1050" dirty="0"/>
              <a:t> </a:t>
            </a:r>
            <a:r>
              <a:rPr lang="pt-PT" sz="1050" dirty="0" err="1"/>
              <a:t>is</a:t>
            </a:r>
            <a:r>
              <a:rPr lang="pt-PT" sz="1050" dirty="0"/>
              <a:t> a </a:t>
            </a:r>
            <a:r>
              <a:rPr lang="pt-PT" sz="1050" dirty="0" err="1"/>
              <a:t>measure</a:t>
            </a:r>
            <a:r>
              <a:rPr lang="pt-PT" sz="1050" dirty="0"/>
              <a:t> </a:t>
            </a:r>
            <a:r>
              <a:rPr lang="pt-PT" sz="1050" dirty="0" err="1"/>
              <a:t>of</a:t>
            </a:r>
            <a:r>
              <a:rPr lang="pt-PT" sz="1050" dirty="0"/>
              <a:t> </a:t>
            </a:r>
            <a:r>
              <a:rPr lang="pt-PT" sz="1050" dirty="0" err="1"/>
              <a:t>the</a:t>
            </a:r>
            <a:r>
              <a:rPr lang="pt-PT" sz="1050" dirty="0"/>
              <a:t> node </a:t>
            </a:r>
            <a:r>
              <a:rPr lang="pt-PT" sz="1050" dirty="0" err="1"/>
              <a:t>connecting</a:t>
            </a:r>
            <a:r>
              <a:rPr lang="pt-PT" sz="1050" dirty="0"/>
              <a:t> </a:t>
            </a:r>
            <a:r>
              <a:rPr lang="pt-PT" sz="1050" dirty="0" err="1"/>
              <a:t>many</a:t>
            </a:r>
            <a:r>
              <a:rPr lang="pt-PT" sz="1050" dirty="0"/>
              <a:t> </a:t>
            </a:r>
            <a:r>
              <a:rPr lang="pt-PT" sz="1050" dirty="0" err="1"/>
              <a:t>other</a:t>
            </a:r>
            <a:r>
              <a:rPr lang="pt-PT" sz="1050" dirty="0"/>
              <a:t> nodes in </a:t>
            </a:r>
            <a:r>
              <a:rPr lang="pt-PT" sz="1050" dirty="0" err="1"/>
              <a:t>the</a:t>
            </a:r>
            <a:r>
              <a:rPr lang="pt-PT" sz="1050" dirty="0"/>
              <a:t> network. </a:t>
            </a:r>
            <a:r>
              <a:rPr lang="pt-PT" sz="1050" dirty="0" err="1" smtClean="0"/>
              <a:t>The</a:t>
            </a:r>
            <a:r>
              <a:rPr lang="pt-PT" sz="1050" dirty="0" smtClean="0"/>
              <a:t> top </a:t>
            </a:r>
            <a:r>
              <a:rPr lang="pt-PT" sz="1050" dirty="0" err="1"/>
              <a:t>five</a:t>
            </a:r>
            <a:r>
              <a:rPr lang="pt-PT" sz="1050" dirty="0"/>
              <a:t> </a:t>
            </a:r>
            <a:r>
              <a:rPr lang="pt-PT" sz="1050" dirty="0" err="1"/>
              <a:t>betweeness</a:t>
            </a:r>
            <a:r>
              <a:rPr lang="pt-PT" sz="1050" dirty="0"/>
              <a:t> </a:t>
            </a:r>
            <a:r>
              <a:rPr lang="pt-PT" sz="1050" dirty="0" err="1"/>
              <a:t>centrality</a:t>
            </a:r>
            <a:r>
              <a:rPr lang="pt-PT" sz="1050" dirty="0"/>
              <a:t> </a:t>
            </a:r>
            <a:r>
              <a:rPr lang="pt-PT" sz="1050" dirty="0" err="1"/>
              <a:t>measures</a:t>
            </a:r>
            <a:r>
              <a:rPr lang="pt-PT" sz="1050" dirty="0"/>
              <a:t> </a:t>
            </a:r>
            <a:r>
              <a:rPr lang="pt-PT" sz="1050" dirty="0" err="1"/>
              <a:t>belong</a:t>
            </a:r>
            <a:r>
              <a:rPr lang="pt-PT" sz="1050" dirty="0"/>
              <a:t> to </a:t>
            </a:r>
            <a:r>
              <a:rPr lang="pt-PT" sz="1050" i="1" dirty="0"/>
              <a:t>Goldman </a:t>
            </a:r>
            <a:r>
              <a:rPr lang="pt-PT" sz="1050" i="1" dirty="0" err="1"/>
              <a:t>Sachs</a:t>
            </a:r>
            <a:r>
              <a:rPr lang="pt-PT" sz="1050" i="1" dirty="0"/>
              <a:t>, IBM, Microsoft </a:t>
            </a:r>
            <a:r>
              <a:rPr lang="pt-PT" sz="1050" i="1" dirty="0" err="1"/>
              <a:t>Corporation</a:t>
            </a:r>
            <a:r>
              <a:rPr lang="pt-PT" sz="1050" i="1" dirty="0"/>
              <a:t>, </a:t>
            </a:r>
            <a:r>
              <a:rPr lang="pt-PT" sz="1050" i="1" dirty="0" err="1"/>
              <a:t>White</a:t>
            </a:r>
            <a:r>
              <a:rPr lang="pt-PT" sz="1050" i="1" dirty="0"/>
              <a:t> </a:t>
            </a:r>
            <a:r>
              <a:rPr lang="pt-PT" sz="1050" i="1" dirty="0" err="1"/>
              <a:t>House</a:t>
            </a:r>
            <a:r>
              <a:rPr lang="pt-PT" sz="1050" dirty="0"/>
              <a:t> </a:t>
            </a:r>
            <a:r>
              <a:rPr lang="pt-PT" sz="1050" dirty="0" err="1"/>
              <a:t>and</a:t>
            </a:r>
            <a:r>
              <a:rPr lang="pt-PT" sz="1050" dirty="0"/>
              <a:t> </a:t>
            </a:r>
            <a:r>
              <a:rPr lang="pt-PT" sz="1050" i="1" dirty="0" err="1"/>
              <a:t>Brookings</a:t>
            </a:r>
            <a:r>
              <a:rPr lang="pt-PT" sz="1050" i="1" dirty="0"/>
              <a:t> </a:t>
            </a:r>
            <a:r>
              <a:rPr lang="pt-PT" sz="1050" i="1" dirty="0" err="1"/>
              <a:t>Institution</a:t>
            </a:r>
            <a:r>
              <a:rPr lang="pt-PT" sz="1050" dirty="0"/>
              <a:t>. </a:t>
            </a:r>
            <a:r>
              <a:rPr lang="pt-PT" sz="1050" dirty="0" err="1"/>
              <a:t>This</a:t>
            </a:r>
            <a:r>
              <a:rPr lang="pt-PT" sz="1050" dirty="0"/>
              <a:t> </a:t>
            </a:r>
            <a:r>
              <a:rPr lang="pt-PT" sz="1050" dirty="0" err="1"/>
              <a:t>means</a:t>
            </a:r>
            <a:r>
              <a:rPr lang="pt-PT" sz="1050" dirty="0"/>
              <a:t> </a:t>
            </a:r>
            <a:r>
              <a:rPr lang="pt-PT" sz="1050" dirty="0" err="1"/>
              <a:t>that</a:t>
            </a:r>
            <a:r>
              <a:rPr lang="pt-PT" sz="1050" dirty="0"/>
              <a:t> IBM </a:t>
            </a:r>
            <a:r>
              <a:rPr lang="pt-PT" sz="1050" dirty="0" err="1"/>
              <a:t>is</a:t>
            </a:r>
            <a:r>
              <a:rPr lang="pt-PT" sz="1050" dirty="0"/>
              <a:t> </a:t>
            </a:r>
            <a:r>
              <a:rPr lang="pt-PT" sz="1050" dirty="0" err="1"/>
              <a:t>one</a:t>
            </a:r>
            <a:r>
              <a:rPr lang="pt-PT" sz="1050" dirty="0"/>
              <a:t> </a:t>
            </a:r>
            <a:r>
              <a:rPr lang="pt-PT" sz="1050" dirty="0" err="1"/>
              <a:t>of</a:t>
            </a:r>
            <a:r>
              <a:rPr lang="pt-PT" sz="1050" dirty="0"/>
              <a:t> </a:t>
            </a:r>
            <a:r>
              <a:rPr lang="pt-PT" sz="1050" dirty="0" err="1"/>
              <a:t>the</a:t>
            </a:r>
            <a:r>
              <a:rPr lang="pt-PT" sz="1050" dirty="0"/>
              <a:t> top </a:t>
            </a:r>
            <a:r>
              <a:rPr lang="pt-PT" sz="1050" dirty="0" err="1"/>
              <a:t>five</a:t>
            </a:r>
            <a:r>
              <a:rPr lang="pt-PT" sz="1050" dirty="0"/>
              <a:t> </a:t>
            </a:r>
            <a:r>
              <a:rPr lang="pt-PT" sz="1050" dirty="0" err="1"/>
              <a:t>entities</a:t>
            </a:r>
            <a:r>
              <a:rPr lang="pt-PT" sz="1050" dirty="0"/>
              <a:t> in </a:t>
            </a:r>
            <a:r>
              <a:rPr lang="pt-PT" sz="1050" dirty="0" err="1"/>
              <a:t>our</a:t>
            </a:r>
            <a:r>
              <a:rPr lang="pt-PT" sz="1050" dirty="0"/>
              <a:t> network, </a:t>
            </a:r>
            <a:r>
              <a:rPr lang="pt-PT" sz="1050" dirty="0" err="1"/>
              <a:t>which</a:t>
            </a:r>
            <a:r>
              <a:rPr lang="pt-PT" sz="1050" dirty="0"/>
              <a:t> </a:t>
            </a:r>
            <a:r>
              <a:rPr lang="pt-PT" sz="1050" dirty="0" err="1"/>
              <a:t>ensures</a:t>
            </a:r>
            <a:r>
              <a:rPr lang="pt-PT" sz="1050" dirty="0"/>
              <a:t> </a:t>
            </a:r>
            <a:r>
              <a:rPr lang="pt-PT" sz="1050" dirty="0" err="1"/>
              <a:t>the</a:t>
            </a:r>
            <a:r>
              <a:rPr lang="pt-PT" sz="1050" dirty="0"/>
              <a:t> </a:t>
            </a:r>
            <a:r>
              <a:rPr lang="pt-PT" sz="1050" dirty="0" err="1"/>
              <a:t>shortest</a:t>
            </a:r>
            <a:r>
              <a:rPr lang="pt-PT" sz="1050" dirty="0"/>
              <a:t> </a:t>
            </a:r>
            <a:r>
              <a:rPr lang="pt-PT" sz="1050" dirty="0" err="1"/>
              <a:t>path</a:t>
            </a:r>
            <a:r>
              <a:rPr lang="pt-PT" sz="1050" dirty="0"/>
              <a:t> </a:t>
            </a:r>
            <a:r>
              <a:rPr lang="pt-PT" sz="1050" dirty="0" err="1"/>
              <a:t>of</a:t>
            </a:r>
            <a:r>
              <a:rPr lang="pt-PT" sz="1050" dirty="0"/>
              <a:t> </a:t>
            </a:r>
            <a:r>
              <a:rPr lang="pt-PT" sz="1050" dirty="0" err="1"/>
              <a:t>connection</a:t>
            </a:r>
            <a:r>
              <a:rPr lang="pt-PT" sz="1050" dirty="0"/>
              <a:t> to </a:t>
            </a:r>
            <a:r>
              <a:rPr lang="pt-PT" sz="1050" dirty="0" err="1"/>
              <a:t>any</a:t>
            </a:r>
            <a:r>
              <a:rPr lang="pt-PT" sz="1050" dirty="0"/>
              <a:t> </a:t>
            </a:r>
            <a:r>
              <a:rPr lang="pt-PT" sz="1050" dirty="0" err="1"/>
              <a:t>other</a:t>
            </a:r>
            <a:r>
              <a:rPr lang="pt-PT" sz="1050" dirty="0"/>
              <a:t> </a:t>
            </a:r>
            <a:r>
              <a:rPr lang="pt-PT" sz="1050" dirty="0" err="1"/>
              <a:t>entity</a:t>
            </a:r>
            <a:r>
              <a:rPr lang="pt-PT" sz="1050" dirty="0"/>
              <a:t> in </a:t>
            </a:r>
            <a:r>
              <a:rPr lang="pt-PT" sz="1050" dirty="0" err="1"/>
              <a:t>the</a:t>
            </a:r>
            <a:r>
              <a:rPr lang="pt-PT" sz="1050" dirty="0"/>
              <a:t> network. </a:t>
            </a:r>
            <a:endParaRPr lang="pt-PT" sz="1050" dirty="0" smtClean="0"/>
          </a:p>
          <a:p>
            <a:pPr>
              <a:lnSpc>
                <a:spcPct val="150000"/>
              </a:lnSpc>
            </a:pPr>
            <a:endParaRPr lang="pt-PT" sz="1050" dirty="0"/>
          </a:p>
          <a:p>
            <a:pPr>
              <a:lnSpc>
                <a:spcPct val="150000"/>
              </a:lnSpc>
            </a:pPr>
            <a:r>
              <a:rPr lang="pt-PT" sz="1050" dirty="0" err="1" smtClean="0"/>
              <a:t>Eigenvector</a:t>
            </a:r>
            <a:r>
              <a:rPr lang="pt-PT" sz="1050" dirty="0" smtClean="0"/>
              <a:t> </a:t>
            </a:r>
            <a:r>
              <a:rPr lang="pt-PT" sz="1050" dirty="0" err="1"/>
              <a:t>centrality</a:t>
            </a:r>
            <a:r>
              <a:rPr lang="pt-PT" sz="1050" dirty="0"/>
              <a:t> </a:t>
            </a:r>
            <a:r>
              <a:rPr lang="pt-PT" sz="1050" dirty="0" err="1"/>
              <a:t>is</a:t>
            </a:r>
            <a:r>
              <a:rPr lang="pt-PT" sz="1050" dirty="0"/>
              <a:t> a </a:t>
            </a:r>
            <a:r>
              <a:rPr lang="pt-PT" sz="1050" dirty="0" err="1"/>
              <a:t>measure</a:t>
            </a:r>
            <a:r>
              <a:rPr lang="pt-PT" sz="1050" dirty="0"/>
              <a:t> </a:t>
            </a:r>
            <a:r>
              <a:rPr lang="pt-PT" sz="1050" dirty="0" err="1"/>
              <a:t>of</a:t>
            </a:r>
            <a:r>
              <a:rPr lang="pt-PT" sz="1050" dirty="0"/>
              <a:t> </a:t>
            </a:r>
            <a:r>
              <a:rPr lang="pt-PT" sz="1050" dirty="0" err="1"/>
              <a:t>the</a:t>
            </a:r>
            <a:r>
              <a:rPr lang="pt-PT" sz="1050" dirty="0"/>
              <a:t> </a:t>
            </a:r>
            <a:r>
              <a:rPr lang="pt-PT" sz="1050" dirty="0" err="1"/>
              <a:t>influence</a:t>
            </a:r>
            <a:r>
              <a:rPr lang="pt-PT" sz="1050" dirty="0"/>
              <a:t> </a:t>
            </a:r>
            <a:r>
              <a:rPr lang="pt-PT" sz="1050" dirty="0" err="1"/>
              <a:t>of</a:t>
            </a:r>
            <a:r>
              <a:rPr lang="pt-PT" sz="1050" dirty="0"/>
              <a:t> a node in a network as a </a:t>
            </a:r>
            <a:r>
              <a:rPr lang="pt-PT" sz="1050" dirty="0" err="1"/>
              <a:t>function</a:t>
            </a:r>
            <a:r>
              <a:rPr lang="pt-PT" sz="1050" dirty="0"/>
              <a:t> </a:t>
            </a:r>
            <a:r>
              <a:rPr lang="pt-PT" sz="1050" dirty="0" err="1"/>
              <a:t>of</a:t>
            </a:r>
            <a:r>
              <a:rPr lang="pt-PT" sz="1050" dirty="0"/>
              <a:t> </a:t>
            </a:r>
            <a:r>
              <a:rPr lang="pt-PT" sz="1050" dirty="0" err="1"/>
              <a:t>the</a:t>
            </a:r>
            <a:r>
              <a:rPr lang="pt-PT" sz="1050" dirty="0"/>
              <a:t> </a:t>
            </a:r>
            <a:r>
              <a:rPr lang="pt-PT" sz="1050" dirty="0" err="1"/>
              <a:t>centralities</a:t>
            </a:r>
            <a:r>
              <a:rPr lang="pt-PT" sz="1050" dirty="0"/>
              <a:t> </a:t>
            </a:r>
            <a:r>
              <a:rPr lang="pt-PT" sz="1050" dirty="0" err="1"/>
              <a:t>of</a:t>
            </a:r>
            <a:r>
              <a:rPr lang="pt-PT" sz="1050" dirty="0"/>
              <a:t> </a:t>
            </a:r>
            <a:r>
              <a:rPr lang="pt-PT" sz="1050" dirty="0" err="1"/>
              <a:t>its</a:t>
            </a:r>
            <a:r>
              <a:rPr lang="pt-PT" sz="1050" dirty="0"/>
              <a:t> </a:t>
            </a:r>
            <a:r>
              <a:rPr lang="pt-PT" sz="1050" dirty="0" err="1"/>
              <a:t>neighbors</a:t>
            </a:r>
            <a:r>
              <a:rPr lang="pt-PT" sz="1050" dirty="0"/>
              <a:t>. </a:t>
            </a:r>
            <a:r>
              <a:rPr lang="pt-PT" sz="1050" dirty="0" err="1"/>
              <a:t>T</a:t>
            </a:r>
            <a:r>
              <a:rPr lang="pt-PT" sz="1050" dirty="0" err="1" smtClean="0"/>
              <a:t>he</a:t>
            </a:r>
            <a:r>
              <a:rPr lang="pt-PT" sz="1050" dirty="0" smtClean="0"/>
              <a:t> </a:t>
            </a:r>
            <a:r>
              <a:rPr lang="pt-PT" sz="1050" dirty="0"/>
              <a:t>top </a:t>
            </a:r>
            <a:r>
              <a:rPr lang="pt-PT" sz="1050" dirty="0" err="1"/>
              <a:t>five</a:t>
            </a:r>
            <a:r>
              <a:rPr lang="pt-PT" sz="1050" dirty="0"/>
              <a:t> </a:t>
            </a:r>
            <a:r>
              <a:rPr lang="pt-PT" sz="1050" dirty="0" err="1"/>
              <a:t>eigenvector</a:t>
            </a:r>
            <a:r>
              <a:rPr lang="pt-PT" sz="1050" dirty="0"/>
              <a:t> </a:t>
            </a:r>
            <a:r>
              <a:rPr lang="pt-PT" sz="1050" dirty="0" err="1"/>
              <a:t>centrality</a:t>
            </a:r>
            <a:r>
              <a:rPr lang="pt-PT" sz="1050" dirty="0"/>
              <a:t> </a:t>
            </a:r>
            <a:r>
              <a:rPr lang="pt-PT" sz="1050" dirty="0" err="1"/>
              <a:t>measures</a:t>
            </a:r>
            <a:r>
              <a:rPr lang="pt-PT" sz="1050" dirty="0"/>
              <a:t> </a:t>
            </a:r>
            <a:r>
              <a:rPr lang="pt-PT" sz="1050" dirty="0" err="1"/>
              <a:t>belong</a:t>
            </a:r>
            <a:r>
              <a:rPr lang="pt-PT" sz="1050" dirty="0"/>
              <a:t> to </a:t>
            </a:r>
            <a:r>
              <a:rPr lang="pt-PT" sz="1050" i="1" dirty="0"/>
              <a:t>Goldman </a:t>
            </a:r>
            <a:r>
              <a:rPr lang="pt-PT" sz="1050" i="1" dirty="0" err="1"/>
              <a:t>Sachs</a:t>
            </a:r>
            <a:r>
              <a:rPr lang="pt-PT" sz="1050" i="1" dirty="0"/>
              <a:t>, </a:t>
            </a:r>
            <a:r>
              <a:rPr lang="pt-PT" sz="1050" i="1" dirty="0" err="1"/>
              <a:t>Brookings</a:t>
            </a:r>
            <a:r>
              <a:rPr lang="pt-PT" sz="1050" i="1" dirty="0"/>
              <a:t> </a:t>
            </a:r>
            <a:r>
              <a:rPr lang="pt-PT" sz="1050" i="1" dirty="0" err="1"/>
              <a:t>Institution</a:t>
            </a:r>
            <a:r>
              <a:rPr lang="pt-PT" sz="1050" i="1" dirty="0"/>
              <a:t>, IBM, Microsoft </a:t>
            </a:r>
            <a:r>
              <a:rPr lang="pt-PT" sz="1050" i="1" dirty="0" err="1"/>
              <a:t>Corporation</a:t>
            </a:r>
            <a:r>
              <a:rPr lang="pt-PT" sz="1050" dirty="0"/>
              <a:t> </a:t>
            </a:r>
            <a:r>
              <a:rPr lang="pt-PT" sz="1050" dirty="0" err="1"/>
              <a:t>and</a:t>
            </a:r>
            <a:r>
              <a:rPr lang="pt-PT" sz="1050" dirty="0"/>
              <a:t> </a:t>
            </a:r>
            <a:r>
              <a:rPr lang="pt-PT" sz="1050" i="1" dirty="0" err="1"/>
              <a:t>The</a:t>
            </a:r>
            <a:r>
              <a:rPr lang="pt-PT" sz="1050" i="1" dirty="0"/>
              <a:t> </a:t>
            </a:r>
            <a:r>
              <a:rPr lang="pt-PT" sz="1050" i="1" dirty="0" err="1"/>
              <a:t>Partnership</a:t>
            </a:r>
            <a:r>
              <a:rPr lang="pt-PT" sz="1050" i="1" dirty="0"/>
              <a:t> for New York </a:t>
            </a:r>
            <a:r>
              <a:rPr lang="pt-PT" sz="1050" i="1" dirty="0" err="1"/>
              <a:t>City</a:t>
            </a:r>
            <a:r>
              <a:rPr lang="pt-PT" sz="1050" dirty="0"/>
              <a:t>. </a:t>
            </a:r>
            <a:r>
              <a:rPr lang="pt-PT" sz="1050" dirty="0" err="1"/>
              <a:t>This</a:t>
            </a:r>
            <a:r>
              <a:rPr lang="pt-PT" sz="1050" dirty="0"/>
              <a:t> </a:t>
            </a:r>
            <a:r>
              <a:rPr lang="pt-PT" sz="1050" dirty="0" err="1"/>
              <a:t>means</a:t>
            </a:r>
            <a:r>
              <a:rPr lang="pt-PT" sz="1050" dirty="0"/>
              <a:t> </a:t>
            </a:r>
            <a:r>
              <a:rPr lang="pt-PT" sz="1050" dirty="0" err="1"/>
              <a:t>that</a:t>
            </a:r>
            <a:r>
              <a:rPr lang="pt-PT" sz="1050" dirty="0"/>
              <a:t> </a:t>
            </a:r>
            <a:r>
              <a:rPr lang="pt-PT" sz="1050" dirty="0" err="1"/>
              <a:t>Brookings</a:t>
            </a:r>
            <a:r>
              <a:rPr lang="pt-PT" sz="1050" dirty="0"/>
              <a:t> </a:t>
            </a:r>
            <a:r>
              <a:rPr lang="pt-PT" sz="1050" dirty="0" err="1"/>
              <a:t>Institution</a:t>
            </a:r>
            <a:r>
              <a:rPr lang="pt-PT" sz="1050" dirty="0"/>
              <a:t> </a:t>
            </a:r>
            <a:r>
              <a:rPr lang="pt-PT" sz="1050" dirty="0" err="1"/>
              <a:t>is</a:t>
            </a:r>
            <a:r>
              <a:rPr lang="pt-PT" sz="1050" dirty="0"/>
              <a:t> </a:t>
            </a:r>
            <a:r>
              <a:rPr lang="pt-PT" sz="1050" dirty="0" err="1"/>
              <a:t>one</a:t>
            </a:r>
            <a:r>
              <a:rPr lang="pt-PT" sz="1050" dirty="0"/>
              <a:t> </a:t>
            </a:r>
            <a:r>
              <a:rPr lang="pt-PT" sz="1050" dirty="0" err="1"/>
              <a:t>of</a:t>
            </a:r>
            <a:r>
              <a:rPr lang="pt-PT" sz="1050" dirty="0"/>
              <a:t> </a:t>
            </a:r>
            <a:r>
              <a:rPr lang="pt-PT" sz="1050" dirty="0" err="1"/>
              <a:t>the</a:t>
            </a:r>
            <a:r>
              <a:rPr lang="pt-PT" sz="1050" dirty="0"/>
              <a:t> top </a:t>
            </a:r>
            <a:r>
              <a:rPr lang="pt-PT" sz="1050" dirty="0" err="1"/>
              <a:t>five</a:t>
            </a:r>
            <a:r>
              <a:rPr lang="pt-PT" sz="1050" dirty="0"/>
              <a:t> </a:t>
            </a:r>
            <a:r>
              <a:rPr lang="pt-PT" sz="1050" dirty="0" err="1"/>
              <a:t>entities</a:t>
            </a:r>
            <a:r>
              <a:rPr lang="pt-PT" sz="1050" dirty="0"/>
              <a:t> in </a:t>
            </a:r>
            <a:r>
              <a:rPr lang="pt-PT" sz="1050" dirty="0" err="1" smtClean="0"/>
              <a:t>the</a:t>
            </a:r>
            <a:r>
              <a:rPr lang="pt-PT" sz="1050" dirty="0" smtClean="0"/>
              <a:t> </a:t>
            </a:r>
            <a:r>
              <a:rPr lang="pt-PT" sz="1050" dirty="0"/>
              <a:t>network, </a:t>
            </a:r>
            <a:r>
              <a:rPr lang="pt-PT" sz="1050" dirty="0" err="1"/>
              <a:t>which</a:t>
            </a:r>
            <a:r>
              <a:rPr lang="pt-PT" sz="1050" dirty="0"/>
              <a:t> in </a:t>
            </a:r>
            <a:r>
              <a:rPr lang="pt-PT" sz="1050" dirty="0" err="1"/>
              <a:t>turn</a:t>
            </a:r>
            <a:r>
              <a:rPr lang="pt-PT" sz="1050" dirty="0"/>
              <a:t> </a:t>
            </a:r>
            <a:r>
              <a:rPr lang="pt-PT" sz="1050" dirty="0" err="1"/>
              <a:t>is</a:t>
            </a:r>
            <a:r>
              <a:rPr lang="pt-PT" sz="1050" dirty="0"/>
              <a:t> </a:t>
            </a:r>
            <a:r>
              <a:rPr lang="pt-PT" sz="1050" dirty="0" err="1"/>
              <a:t>connected</a:t>
            </a:r>
            <a:r>
              <a:rPr lang="pt-PT" sz="1050" dirty="0"/>
              <a:t> to </a:t>
            </a:r>
            <a:r>
              <a:rPr lang="pt-PT" sz="1050" dirty="0" err="1"/>
              <a:t>the</a:t>
            </a:r>
            <a:r>
              <a:rPr lang="pt-PT" sz="1050" dirty="0"/>
              <a:t> </a:t>
            </a:r>
            <a:r>
              <a:rPr lang="pt-PT" sz="1050" dirty="0" err="1"/>
              <a:t>other</a:t>
            </a:r>
            <a:r>
              <a:rPr lang="pt-PT" sz="1050" dirty="0"/>
              <a:t> </a:t>
            </a:r>
            <a:r>
              <a:rPr lang="pt-PT" sz="1050" dirty="0" err="1"/>
              <a:t>powerful</a:t>
            </a:r>
            <a:r>
              <a:rPr lang="pt-PT" sz="1050" dirty="0"/>
              <a:t> notes in </a:t>
            </a:r>
            <a:r>
              <a:rPr lang="pt-PT" sz="1050" dirty="0" err="1" smtClean="0"/>
              <a:t>the</a:t>
            </a:r>
            <a:r>
              <a:rPr lang="pt-PT" sz="1050" dirty="0" smtClean="0"/>
              <a:t> </a:t>
            </a:r>
            <a:r>
              <a:rPr lang="pt-PT" sz="1050" dirty="0"/>
              <a:t>network.</a:t>
            </a:r>
            <a:endParaRPr lang="pt-PT" sz="1050" dirty="0" smtClean="0"/>
          </a:p>
          <a:p>
            <a:pPr>
              <a:lnSpc>
                <a:spcPct val="150000"/>
              </a:lnSpc>
            </a:pPr>
            <a:endParaRPr lang="sk-SK" sz="1050" dirty="0"/>
          </a:p>
        </p:txBody>
      </p:sp>
    </p:spTree>
    <p:extLst>
      <p:ext uri="{BB962C8B-B14F-4D97-AF65-F5344CB8AC3E}">
        <p14:creationId xmlns:p14="http://schemas.microsoft.com/office/powerpoint/2010/main" val="15074635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5576" y="0"/>
            <a:ext cx="8229600" cy="836712"/>
          </a:xfrm>
        </p:spPr>
        <p:txBody>
          <a:bodyPr/>
          <a:lstStyle/>
          <a:p>
            <a:r>
              <a:rPr lang="pt-PT" smtClean="0"/>
              <a:t>Networks of power</a:t>
            </a:r>
            <a:endParaRPr lang="pt-PT" dirty="0"/>
          </a:p>
        </p:txBody>
      </p:sp>
      <p:pic>
        <p:nvPicPr>
          <p:cNvPr id="4" name="Imagem 3"/>
          <p:cNvPicPr>
            <a:picLocks noChangeAspect="1"/>
          </p:cNvPicPr>
          <p:nvPr/>
        </p:nvPicPr>
        <p:blipFill>
          <a:blip r:embed="rId3"/>
          <a:stretch>
            <a:fillRect/>
          </a:stretch>
        </p:blipFill>
        <p:spPr>
          <a:xfrm>
            <a:off x="1331640" y="980728"/>
            <a:ext cx="6484685" cy="5328592"/>
          </a:xfrm>
          <a:prstGeom prst="rect">
            <a:avLst/>
          </a:prstGeom>
        </p:spPr>
      </p:pic>
    </p:spTree>
    <p:extLst>
      <p:ext uri="{BB962C8B-B14F-4D97-AF65-F5344CB8AC3E}">
        <p14:creationId xmlns:p14="http://schemas.microsoft.com/office/powerpoint/2010/main" val="20977905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2962</TotalTime>
  <Words>8439</Words>
  <Application>Microsoft Macintosh PowerPoint</Application>
  <PresentationFormat>Apresentação no Ecrã (4:3)</PresentationFormat>
  <Paragraphs>577</Paragraphs>
  <Slides>125</Slides>
  <Notes>28</Notes>
  <HiddenSlides>0</HiddenSlides>
  <MMClips>0</MMClips>
  <ScaleCrop>false</ScaleCrop>
  <HeadingPairs>
    <vt:vector size="6" baseType="variant">
      <vt:variant>
        <vt:lpstr>Tipos de letra usados</vt:lpstr>
      </vt:variant>
      <vt:variant>
        <vt:i4>7</vt:i4>
      </vt:variant>
      <vt:variant>
        <vt:lpstr>Tema</vt:lpstr>
      </vt:variant>
      <vt:variant>
        <vt:i4>1</vt:i4>
      </vt:variant>
      <vt:variant>
        <vt:lpstr>Títulos dos Diapositivos</vt:lpstr>
      </vt:variant>
      <vt:variant>
        <vt:i4>125</vt:i4>
      </vt:variant>
    </vt:vector>
  </HeadingPairs>
  <TitlesOfParts>
    <vt:vector size="133" baseType="lpstr">
      <vt:lpstr>Calibri</vt:lpstr>
      <vt:lpstr>Circular Std Black</vt:lpstr>
      <vt:lpstr>Circular Std Book</vt:lpstr>
      <vt:lpstr>Lucida Sans Unicode</vt:lpstr>
      <vt:lpstr>ＭＳ Ｐゴシック</vt:lpstr>
      <vt:lpstr>Wingdings</vt:lpstr>
      <vt:lpstr>Arial</vt:lpstr>
      <vt:lpstr>Office Theme</vt:lpstr>
      <vt:lpstr> </vt:lpstr>
      <vt:lpstr>Subject to be covered</vt:lpstr>
      <vt:lpstr>Projected classes</vt:lpstr>
      <vt:lpstr>Evaluation</vt:lpstr>
      <vt:lpstr>Introduction</vt:lpstr>
      <vt:lpstr>Introduction</vt:lpstr>
      <vt:lpstr>Web Analytics Taxonomy</vt:lpstr>
      <vt:lpstr>Web Content Mining – Agent Based Approach</vt:lpstr>
      <vt:lpstr>Web Content Mining – Database approach</vt:lpstr>
      <vt:lpstr>Web Usage Mining</vt:lpstr>
      <vt:lpstr>High level system architecture</vt:lpstr>
      <vt:lpstr>High level system architecture</vt:lpstr>
      <vt:lpstr>High level system architecture</vt:lpstr>
      <vt:lpstr>High level system architecture</vt:lpstr>
      <vt:lpstr>High level system architecture</vt:lpstr>
      <vt:lpstr>High level system architecture</vt:lpstr>
      <vt:lpstr>High level system architecture</vt:lpstr>
      <vt:lpstr>High level Web Mining Process</vt:lpstr>
      <vt:lpstr>A General Architecture for Web Usage Mining </vt:lpstr>
      <vt:lpstr>Data processing</vt:lpstr>
      <vt:lpstr>Data processing</vt:lpstr>
      <vt:lpstr>Data processing</vt:lpstr>
      <vt:lpstr>Discovery Techniques </vt:lpstr>
      <vt:lpstr>Discovery Techniques </vt:lpstr>
      <vt:lpstr>Discovery Techniques </vt:lpstr>
      <vt:lpstr>Discovery Techniques </vt:lpstr>
      <vt:lpstr>Discovery Techniques </vt:lpstr>
      <vt:lpstr>Analysis of Discovered Patterns </vt:lpstr>
      <vt:lpstr>1º Team Assignment</vt:lpstr>
      <vt:lpstr>Internet of things</vt:lpstr>
      <vt:lpstr>Concept</vt:lpstr>
      <vt:lpstr>Data</vt:lpstr>
      <vt:lpstr>Decision Making</vt:lpstr>
      <vt:lpstr>Business Model</vt:lpstr>
      <vt:lpstr>New devices</vt:lpstr>
      <vt:lpstr>New devices</vt:lpstr>
      <vt:lpstr>New devices</vt:lpstr>
      <vt:lpstr>New devices</vt:lpstr>
      <vt:lpstr>New profiling</vt:lpstr>
      <vt:lpstr>Data to Action</vt:lpstr>
      <vt:lpstr>Data to Action</vt:lpstr>
      <vt:lpstr>A dark side</vt:lpstr>
      <vt:lpstr>A dark side</vt:lpstr>
      <vt:lpstr>A dark side</vt:lpstr>
      <vt:lpstr>A dark side</vt:lpstr>
      <vt:lpstr>A dark side</vt:lpstr>
      <vt:lpstr>A dark side</vt:lpstr>
      <vt:lpstr>A dark side</vt:lpstr>
      <vt:lpstr>A dark side</vt:lpstr>
      <vt:lpstr>Case Studies</vt:lpstr>
      <vt:lpstr>Mining Web Access Logs of an  On-line Newspaper  </vt:lpstr>
      <vt:lpstr>Web Mining</vt:lpstr>
      <vt:lpstr>Data</vt:lpstr>
      <vt:lpstr>Data</vt:lpstr>
      <vt:lpstr>Process – 3 phases</vt:lpstr>
      <vt:lpstr>Process - 3 phases</vt:lpstr>
      <vt:lpstr>Access Logs Processing Architecture </vt:lpstr>
      <vt:lpstr>Data Model Layout</vt:lpstr>
      <vt:lpstr>Basic statistical analysis</vt:lpstr>
      <vt:lpstr>Discovering Frequent Associations</vt:lpstr>
      <vt:lpstr>Some results</vt:lpstr>
      <vt:lpstr>Clusters</vt:lpstr>
      <vt:lpstr>Amazon </vt:lpstr>
      <vt:lpstr>Amazon</vt:lpstr>
      <vt:lpstr>Amazon</vt:lpstr>
      <vt:lpstr>Amazon</vt:lpstr>
      <vt:lpstr>Amazon</vt:lpstr>
      <vt:lpstr>Amazon</vt:lpstr>
      <vt:lpstr>Amazon</vt:lpstr>
      <vt:lpstr>Amazon</vt:lpstr>
      <vt:lpstr>Amazon</vt:lpstr>
      <vt:lpstr>Brazilian Elections </vt:lpstr>
      <vt:lpstr>Elections</vt:lpstr>
      <vt:lpstr>Elections</vt:lpstr>
      <vt:lpstr>Elections</vt:lpstr>
      <vt:lpstr>Elections</vt:lpstr>
      <vt:lpstr>Elections</vt:lpstr>
      <vt:lpstr>Elections</vt:lpstr>
      <vt:lpstr>Elections</vt:lpstr>
      <vt:lpstr>Elections</vt:lpstr>
      <vt:lpstr>Soccer big data </vt:lpstr>
      <vt:lpstr>World of soccer</vt:lpstr>
      <vt:lpstr>World of soccer</vt:lpstr>
      <vt:lpstr>World of soccer</vt:lpstr>
      <vt:lpstr>World of soccer</vt:lpstr>
      <vt:lpstr>World of soccer</vt:lpstr>
      <vt:lpstr>World of soccer</vt:lpstr>
      <vt:lpstr>Wearable devices </vt:lpstr>
      <vt:lpstr>Wearable Technology</vt:lpstr>
      <vt:lpstr>Wearable Technology</vt:lpstr>
      <vt:lpstr>Wearable Technology</vt:lpstr>
      <vt:lpstr>Employee Heath </vt:lpstr>
      <vt:lpstr>Employee Heath</vt:lpstr>
      <vt:lpstr>Employee Heath</vt:lpstr>
      <vt:lpstr>Networks of power </vt:lpstr>
      <vt:lpstr>Networks of power</vt:lpstr>
      <vt:lpstr>Networks of power Network graph of 72 most powerful people from Forbes magazine 2014 and their network connections</vt:lpstr>
      <vt:lpstr>Networks of power</vt:lpstr>
      <vt:lpstr>Networks of power</vt:lpstr>
      <vt:lpstr>Networks of power</vt:lpstr>
      <vt:lpstr>Networks of power</vt:lpstr>
      <vt:lpstr>Networks of power</vt:lpstr>
      <vt:lpstr>Networks of power</vt:lpstr>
      <vt:lpstr>Networks of power</vt:lpstr>
      <vt:lpstr>Networks of power</vt:lpstr>
      <vt:lpstr>2º Team Assignment</vt:lpstr>
      <vt:lpstr>Smart cities </vt:lpstr>
      <vt:lpstr>Major concepts</vt:lpstr>
      <vt:lpstr>Major concepts</vt:lpstr>
      <vt:lpstr>Major concepts</vt:lpstr>
      <vt:lpstr>Case studies</vt:lpstr>
      <vt:lpstr>Case studies</vt:lpstr>
      <vt:lpstr>Case studies</vt:lpstr>
      <vt:lpstr>Case studies</vt:lpstr>
      <vt:lpstr>Case studies</vt:lpstr>
      <vt:lpstr>Case studies</vt:lpstr>
      <vt:lpstr>Case studies</vt:lpstr>
      <vt:lpstr>Case studies</vt:lpstr>
      <vt:lpstr>Case studies</vt:lpstr>
      <vt:lpstr>Case studies</vt:lpstr>
      <vt:lpstr>Case studies</vt:lpstr>
      <vt:lpstr>Case studies</vt:lpstr>
      <vt:lpstr>Case studies</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Dados Informação Conhecimento</dc:title>
  <dc:creator>P150EM</dc:creator>
  <cp:lastModifiedBy>Rui Goncalves</cp:lastModifiedBy>
  <cp:revision>137</cp:revision>
  <dcterms:created xsi:type="dcterms:W3CDTF">2015-05-18T11:43:24Z</dcterms:created>
  <dcterms:modified xsi:type="dcterms:W3CDTF">2016-05-17T11:40:15Z</dcterms:modified>
</cp:coreProperties>
</file>